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5.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7.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8.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9.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10.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1.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12.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13.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14.xml" ContentType="application/vnd.openxmlformats-officedocument.theme+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5.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16.xml" ContentType="application/vnd.openxmlformats-officedocument.theme+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17.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18.xml" ContentType="application/vnd.openxmlformats-officedocument.theme+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19.xml" ContentType="application/vnd.openxmlformats-officedocument.theme+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theme/theme20.xml" ContentType="application/vnd.openxmlformats-officedocument.theme+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theme/theme21.xml" ContentType="application/vnd.openxmlformats-officedocument.theme+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theme/theme22.xml" ContentType="application/vnd.openxmlformats-officedocument.theme+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23.xml" ContentType="application/vnd.openxmlformats-officedocument.theme+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theme/theme24.xml" ContentType="application/vnd.openxmlformats-officedocument.theme+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theme/theme25.xml" ContentType="application/vnd.openxmlformats-officedocument.theme+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theme/theme26.xml" ContentType="application/vnd.openxmlformats-officedocument.theme+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theme/theme27.xml" ContentType="application/vnd.openxmlformats-officedocument.theme+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theme/theme28.xml" ContentType="application/vnd.openxmlformats-officedocument.theme+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theme/theme29.xml" ContentType="application/vnd.openxmlformats-officedocument.theme+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theme/theme30.xml" ContentType="application/vnd.openxmlformats-officedocument.theme+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theme/theme31.xml" ContentType="application/vnd.openxmlformats-officedocument.theme+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theme/theme32.xml" ContentType="application/vnd.openxmlformats-officedocument.theme+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theme/theme33.xml" ContentType="application/vnd.openxmlformats-officedocument.theme+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theme/theme34.xml" ContentType="application/vnd.openxmlformats-officedocument.theme+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theme/theme35.xml" ContentType="application/vnd.openxmlformats-officedocument.theme+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theme/theme36.xml" ContentType="application/vnd.openxmlformats-officedocument.theme+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theme/theme37.xml" ContentType="application/vnd.openxmlformats-officedocument.theme+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theme/theme38.xml" ContentType="application/vnd.openxmlformats-officedocument.theme+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theme/theme39.xml" ContentType="application/vnd.openxmlformats-officedocument.theme+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theme/theme40.xml" ContentType="application/vnd.openxmlformats-officedocument.theme+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theme/theme41.xml" ContentType="application/vnd.openxmlformats-officedocument.theme+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theme/theme42.xml" ContentType="application/vnd.openxmlformats-officedocument.theme+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theme/theme43.xml" ContentType="application/vnd.openxmlformats-officedocument.theme+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theme/theme44.xml" ContentType="application/vnd.openxmlformats-officedocument.theme+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theme/theme45.xml" ContentType="application/vnd.openxmlformats-officedocument.theme+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theme/theme46.xml" ContentType="application/vnd.openxmlformats-officedocument.theme+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heme/themeOverride1.xml" ContentType="application/vnd.openxmlformats-officedocument.themeOverr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39.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6" r:id="rId4"/>
    <p:sldMasterId id="2147483679" r:id="rId5"/>
    <p:sldMasterId id="2147483777" r:id="rId6"/>
    <p:sldMasterId id="2147483791" r:id="rId7"/>
    <p:sldMasterId id="2147483805" r:id="rId8"/>
    <p:sldMasterId id="2147483819" r:id="rId9"/>
    <p:sldMasterId id="2147483833" r:id="rId10"/>
    <p:sldMasterId id="2147483847" r:id="rId11"/>
    <p:sldMasterId id="2147483861" r:id="rId12"/>
    <p:sldMasterId id="2147483875" r:id="rId13"/>
    <p:sldMasterId id="2147483889" r:id="rId14"/>
    <p:sldMasterId id="2147483903" r:id="rId15"/>
    <p:sldMasterId id="2147483917" r:id="rId16"/>
    <p:sldMasterId id="2147483931" r:id="rId17"/>
    <p:sldMasterId id="2147483945" r:id="rId18"/>
    <p:sldMasterId id="2147483959" r:id="rId19"/>
    <p:sldMasterId id="2147483973" r:id="rId20"/>
    <p:sldMasterId id="2147483987" r:id="rId21"/>
    <p:sldMasterId id="2147484001" r:id="rId22"/>
    <p:sldMasterId id="2147484015" r:id="rId23"/>
    <p:sldMasterId id="2147484029" r:id="rId24"/>
    <p:sldMasterId id="2147484043" r:id="rId25"/>
    <p:sldMasterId id="2147484057" r:id="rId26"/>
    <p:sldMasterId id="2147484071" r:id="rId27"/>
    <p:sldMasterId id="2147484085" r:id="rId28"/>
    <p:sldMasterId id="2147484099" r:id="rId29"/>
    <p:sldMasterId id="2147484113" r:id="rId30"/>
    <p:sldMasterId id="2147484127" r:id="rId31"/>
    <p:sldMasterId id="2147484141" r:id="rId32"/>
    <p:sldMasterId id="2147484155" r:id="rId33"/>
    <p:sldMasterId id="2147484169" r:id="rId34"/>
    <p:sldMasterId id="2147484183" r:id="rId35"/>
    <p:sldMasterId id="2147484197" r:id="rId36"/>
    <p:sldMasterId id="2147484211" r:id="rId37"/>
    <p:sldMasterId id="2147484225" r:id="rId38"/>
    <p:sldMasterId id="2147484239" r:id="rId39"/>
    <p:sldMasterId id="2147484253" r:id="rId40"/>
    <p:sldMasterId id="2147484267" r:id="rId41"/>
    <p:sldMasterId id="2147484281" r:id="rId42"/>
    <p:sldMasterId id="2147484295" r:id="rId43"/>
    <p:sldMasterId id="2147484309" r:id="rId44"/>
    <p:sldMasterId id="2147484323" r:id="rId45"/>
    <p:sldMasterId id="2147484337" r:id="rId46"/>
    <p:sldMasterId id="2147484351" r:id="rId47"/>
    <p:sldMasterId id="2147484365" r:id="rId48"/>
    <p:sldMasterId id="2147484379" r:id="rId49"/>
    <p:sldMasterId id="2147484393" r:id="rId50"/>
  </p:sldMasterIdLst>
  <p:notesMasterIdLst>
    <p:notesMasterId r:id="rId316"/>
  </p:notesMasterIdLst>
  <p:handoutMasterIdLst>
    <p:handoutMasterId r:id="rId317"/>
  </p:handoutMasterIdLst>
  <p:sldIdLst>
    <p:sldId id="1565" r:id="rId51"/>
    <p:sldId id="1566" r:id="rId52"/>
    <p:sldId id="1567" r:id="rId53"/>
    <p:sldId id="1568" r:id="rId54"/>
    <p:sldId id="1569" r:id="rId55"/>
    <p:sldId id="1745" r:id="rId56"/>
    <p:sldId id="1571" r:id="rId57"/>
    <p:sldId id="1746" r:id="rId58"/>
    <p:sldId id="1572" r:id="rId59"/>
    <p:sldId id="1573" r:id="rId60"/>
    <p:sldId id="1574" r:id="rId61"/>
    <p:sldId id="1575" r:id="rId62"/>
    <p:sldId id="1576" r:id="rId63"/>
    <p:sldId id="1577" r:id="rId64"/>
    <p:sldId id="1578" r:id="rId65"/>
    <p:sldId id="1579" r:id="rId66"/>
    <p:sldId id="1580" r:id="rId67"/>
    <p:sldId id="1581" r:id="rId68"/>
    <p:sldId id="1582" r:id="rId69"/>
    <p:sldId id="1583" r:id="rId70"/>
    <p:sldId id="1584" r:id="rId71"/>
    <p:sldId id="1585" r:id="rId72"/>
    <p:sldId id="1586" r:id="rId73"/>
    <p:sldId id="1587" r:id="rId74"/>
    <p:sldId id="1588" r:id="rId75"/>
    <p:sldId id="1589" r:id="rId76"/>
    <p:sldId id="1590" r:id="rId77"/>
    <p:sldId id="1591" r:id="rId78"/>
    <p:sldId id="1592" r:id="rId79"/>
    <p:sldId id="1593" r:id="rId80"/>
    <p:sldId id="1747" r:id="rId81"/>
    <p:sldId id="1594" r:id="rId82"/>
    <p:sldId id="1595" r:id="rId83"/>
    <p:sldId id="1748" r:id="rId84"/>
    <p:sldId id="1596" r:id="rId85"/>
    <p:sldId id="1597" r:id="rId86"/>
    <p:sldId id="1598" r:id="rId87"/>
    <p:sldId id="1599" r:id="rId88"/>
    <p:sldId id="1600" r:id="rId89"/>
    <p:sldId id="1601" r:id="rId90"/>
    <p:sldId id="1774" r:id="rId91"/>
    <p:sldId id="1602" r:id="rId92"/>
    <p:sldId id="1775" r:id="rId93"/>
    <p:sldId id="1603" r:id="rId94"/>
    <p:sldId id="1776" r:id="rId95"/>
    <p:sldId id="1604" r:id="rId96"/>
    <p:sldId id="1777" r:id="rId97"/>
    <p:sldId id="1606" r:id="rId98"/>
    <p:sldId id="1607" r:id="rId99"/>
    <p:sldId id="1608" r:id="rId100"/>
    <p:sldId id="1609" r:id="rId101"/>
    <p:sldId id="1611" r:id="rId102"/>
    <p:sldId id="1612" r:id="rId103"/>
    <p:sldId id="1752" r:id="rId104"/>
    <p:sldId id="1613" r:id="rId105"/>
    <p:sldId id="1614" r:id="rId106"/>
    <p:sldId id="1615" r:id="rId107"/>
    <p:sldId id="1616" r:id="rId108"/>
    <p:sldId id="1617" r:id="rId109"/>
    <p:sldId id="1618" r:id="rId110"/>
    <p:sldId id="1619" r:id="rId111"/>
    <p:sldId id="1620" r:id="rId112"/>
    <p:sldId id="1621" r:id="rId113"/>
    <p:sldId id="1788" r:id="rId114"/>
    <p:sldId id="1772" r:id="rId115"/>
    <p:sldId id="1622" r:id="rId116"/>
    <p:sldId id="1623" r:id="rId117"/>
    <p:sldId id="1624" r:id="rId118"/>
    <p:sldId id="1625" r:id="rId119"/>
    <p:sldId id="1626" r:id="rId120"/>
    <p:sldId id="1627" r:id="rId121"/>
    <p:sldId id="1628" r:id="rId122"/>
    <p:sldId id="1629" r:id="rId123"/>
    <p:sldId id="1630" r:id="rId124"/>
    <p:sldId id="1631" r:id="rId125"/>
    <p:sldId id="1764" r:id="rId126"/>
    <p:sldId id="1765" r:id="rId127"/>
    <p:sldId id="1564" r:id="rId128"/>
    <p:sldId id="1141" r:id="rId129"/>
    <p:sldId id="1639" r:id="rId130"/>
    <p:sldId id="1769" r:id="rId131"/>
    <p:sldId id="1640" r:id="rId132"/>
    <p:sldId id="1641" r:id="rId133"/>
    <p:sldId id="1642" r:id="rId134"/>
    <p:sldId id="1643" r:id="rId135"/>
    <p:sldId id="1644" r:id="rId136"/>
    <p:sldId id="1645" r:id="rId137"/>
    <p:sldId id="1646" r:id="rId138"/>
    <p:sldId id="1647" r:id="rId139"/>
    <p:sldId id="1648" r:id="rId140"/>
    <p:sldId id="1649" r:id="rId141"/>
    <p:sldId id="1791" r:id="rId142"/>
    <p:sldId id="1149" r:id="rId143"/>
    <p:sldId id="1651" r:id="rId144"/>
    <p:sldId id="1673" r:id="rId145"/>
    <p:sldId id="1674" r:id="rId146"/>
    <p:sldId id="1675" r:id="rId147"/>
    <p:sldId id="1676" r:id="rId148"/>
    <p:sldId id="1677" r:id="rId149"/>
    <p:sldId id="1678" r:id="rId150"/>
    <p:sldId id="1679" r:id="rId151"/>
    <p:sldId id="1680" r:id="rId152"/>
    <p:sldId id="1681" r:id="rId153"/>
    <p:sldId id="1682" r:id="rId154"/>
    <p:sldId id="1683" r:id="rId155"/>
    <p:sldId id="1684" r:id="rId156"/>
    <p:sldId id="1685" r:id="rId157"/>
    <p:sldId id="1686" r:id="rId158"/>
    <p:sldId id="1687" r:id="rId159"/>
    <p:sldId id="1688" r:id="rId160"/>
    <p:sldId id="1689" r:id="rId161"/>
    <p:sldId id="1690" r:id="rId162"/>
    <p:sldId id="1691" r:id="rId163"/>
    <p:sldId id="1692" r:id="rId164"/>
    <p:sldId id="1693" r:id="rId165"/>
    <p:sldId id="1652" r:id="rId166"/>
    <p:sldId id="1653" r:id="rId167"/>
    <p:sldId id="1654" r:id="rId168"/>
    <p:sldId id="1655" r:id="rId169"/>
    <p:sldId id="1656" r:id="rId170"/>
    <p:sldId id="1657" r:id="rId171"/>
    <p:sldId id="1658" r:id="rId172"/>
    <p:sldId id="1659" r:id="rId173"/>
    <p:sldId id="1660" r:id="rId174"/>
    <p:sldId id="1661" r:id="rId175"/>
    <p:sldId id="1662" r:id="rId176"/>
    <p:sldId id="1663" r:id="rId177"/>
    <p:sldId id="1664" r:id="rId178"/>
    <p:sldId id="1665" r:id="rId179"/>
    <p:sldId id="1666" r:id="rId180"/>
    <p:sldId id="1667" r:id="rId181"/>
    <p:sldId id="1668" r:id="rId182"/>
    <p:sldId id="1669" r:id="rId183"/>
    <p:sldId id="1670" r:id="rId184"/>
    <p:sldId id="1671" r:id="rId185"/>
    <p:sldId id="1672" r:id="rId186"/>
    <p:sldId id="1150" r:id="rId187"/>
    <p:sldId id="1143" r:id="rId188"/>
    <p:sldId id="1694" r:id="rId189"/>
    <p:sldId id="1695" r:id="rId190"/>
    <p:sldId id="1696" r:id="rId191"/>
    <p:sldId id="1697" r:id="rId192"/>
    <p:sldId id="1698" r:id="rId193"/>
    <p:sldId id="1699" r:id="rId194"/>
    <p:sldId id="1700" r:id="rId195"/>
    <p:sldId id="1701" r:id="rId196"/>
    <p:sldId id="1702" r:id="rId197"/>
    <p:sldId id="1703" r:id="rId198"/>
    <p:sldId id="1704" r:id="rId199"/>
    <p:sldId id="1705" r:id="rId200"/>
    <p:sldId id="1706" r:id="rId201"/>
    <p:sldId id="1707" r:id="rId202"/>
    <p:sldId id="1708" r:id="rId203"/>
    <p:sldId id="1709" r:id="rId204"/>
    <p:sldId id="1151" r:id="rId205"/>
    <p:sldId id="1288" r:id="rId206"/>
    <p:sldId id="1712" r:id="rId207"/>
    <p:sldId id="1713" r:id="rId208"/>
    <p:sldId id="1714" r:id="rId209"/>
    <p:sldId id="1715" r:id="rId210"/>
    <p:sldId id="1716" r:id="rId211"/>
    <p:sldId id="1717" r:id="rId212"/>
    <p:sldId id="1718" r:id="rId213"/>
    <p:sldId id="1152" r:id="rId214"/>
    <p:sldId id="1145" r:id="rId215"/>
    <p:sldId id="1719" r:id="rId216"/>
    <p:sldId id="1720" r:id="rId217"/>
    <p:sldId id="1721" r:id="rId218"/>
    <p:sldId id="1722" r:id="rId219"/>
    <p:sldId id="1779" r:id="rId220"/>
    <p:sldId id="1780" r:id="rId221"/>
    <p:sldId id="1723" r:id="rId222"/>
    <p:sldId id="1724" r:id="rId223"/>
    <p:sldId id="1725" r:id="rId224"/>
    <p:sldId id="1726" r:id="rId225"/>
    <p:sldId id="1727" r:id="rId226"/>
    <p:sldId id="1728" r:id="rId227"/>
    <p:sldId id="1729" r:id="rId228"/>
    <p:sldId id="1730" r:id="rId229"/>
    <p:sldId id="1731" r:id="rId230"/>
    <p:sldId id="1751" r:id="rId231"/>
    <p:sldId id="1400" r:id="rId232"/>
    <p:sldId id="1477" r:id="rId233"/>
    <p:sldId id="1754" r:id="rId234"/>
    <p:sldId id="1733" r:id="rId235"/>
    <p:sldId id="1479" r:id="rId236"/>
    <p:sldId id="1480" r:id="rId237"/>
    <p:sldId id="1482" r:id="rId238"/>
    <p:sldId id="1755" r:id="rId239"/>
    <p:sldId id="1789" r:id="rId240"/>
    <p:sldId id="1790" r:id="rId241"/>
    <p:sldId id="1734" r:id="rId242"/>
    <p:sldId id="1735" r:id="rId243"/>
    <p:sldId id="1753" r:id="rId244"/>
    <p:sldId id="1739" r:id="rId245"/>
    <p:sldId id="1736" r:id="rId246"/>
    <p:sldId id="1808" r:id="rId247"/>
    <p:sldId id="1814" r:id="rId248"/>
    <p:sldId id="1809" r:id="rId249"/>
    <p:sldId id="1812" r:id="rId250"/>
    <p:sldId id="1813" r:id="rId251"/>
    <p:sldId id="1810" r:id="rId252"/>
    <p:sldId id="1767" r:id="rId253"/>
    <p:sldId id="1781" r:id="rId254"/>
    <p:sldId id="1782" r:id="rId255"/>
    <p:sldId id="1740" r:id="rId256"/>
    <p:sldId id="1491" r:id="rId257"/>
    <p:sldId id="1492" r:id="rId258"/>
    <p:sldId id="1792" r:id="rId259"/>
    <p:sldId id="1793" r:id="rId260"/>
    <p:sldId id="1794" r:id="rId261"/>
    <p:sldId id="1795" r:id="rId262"/>
    <p:sldId id="1796" r:id="rId263"/>
    <p:sldId id="1797" r:id="rId264"/>
    <p:sldId id="1798" r:id="rId265"/>
    <p:sldId id="1799" r:id="rId266"/>
    <p:sldId id="1800" r:id="rId267"/>
    <p:sldId id="1801" r:id="rId268"/>
    <p:sldId id="1802" r:id="rId269"/>
    <p:sldId id="1803" r:id="rId270"/>
    <p:sldId id="1804" r:id="rId271"/>
    <p:sldId id="1805" r:id="rId272"/>
    <p:sldId id="1806" r:id="rId273"/>
    <p:sldId id="1758" r:id="rId274"/>
    <p:sldId id="1756" r:id="rId275"/>
    <p:sldId id="1757" r:id="rId276"/>
    <p:sldId id="1527" r:id="rId277"/>
    <p:sldId id="1496" r:id="rId278"/>
    <p:sldId id="1402" r:id="rId279"/>
    <p:sldId id="1403" r:id="rId280"/>
    <p:sldId id="1533" r:id="rId281"/>
    <p:sldId id="1534" r:id="rId282"/>
    <p:sldId id="1529" r:id="rId283"/>
    <p:sldId id="1528" r:id="rId284"/>
    <p:sldId id="1741" r:id="rId285"/>
    <p:sldId id="1742" r:id="rId286"/>
    <p:sldId id="1531" r:id="rId287"/>
    <p:sldId id="1778" r:id="rId288"/>
    <p:sldId id="1532" r:id="rId289"/>
    <p:sldId id="1770" r:id="rId290"/>
    <p:sldId id="1495" r:id="rId291"/>
    <p:sldId id="1401" r:id="rId292"/>
    <p:sldId id="1497" r:id="rId293"/>
    <p:sldId id="1504" r:id="rId294"/>
    <p:sldId id="1759" r:id="rId295"/>
    <p:sldId id="1499" r:id="rId296"/>
    <p:sldId id="1536" r:id="rId297"/>
    <p:sldId id="1760" r:id="rId298"/>
    <p:sldId id="1505" r:id="rId299"/>
    <p:sldId id="1506" r:id="rId300"/>
    <p:sldId id="1508" r:id="rId301"/>
    <p:sldId id="1509" r:id="rId302"/>
    <p:sldId id="1510" r:id="rId303"/>
    <p:sldId id="1511" r:id="rId304"/>
    <p:sldId id="1512" r:id="rId305"/>
    <p:sldId id="1501" r:id="rId306"/>
    <p:sldId id="1762" r:id="rId307"/>
    <p:sldId id="1763" r:id="rId308"/>
    <p:sldId id="1503" r:id="rId309"/>
    <p:sldId id="1513" r:id="rId310"/>
    <p:sldId id="1514" r:id="rId311"/>
    <p:sldId id="1515" r:id="rId312"/>
    <p:sldId id="1516" r:id="rId313"/>
    <p:sldId id="1517" r:id="rId314"/>
    <p:sldId id="1025" r:id="rId315"/>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xmlns="">
        <p15:guide id="1" orient="horz" pos="2185">
          <p15:clr>
            <a:srgbClr val="A4A3A4"/>
          </p15:clr>
        </p15:guide>
        <p15:guide id="2" pos="2862">
          <p15:clr>
            <a:srgbClr val="A4A3A4"/>
          </p15:clr>
        </p15:guide>
      </p15:sldGuideLst>
    </p:ext>
    <p:ext uri="{2D200454-40CA-4A62-9FC3-DE9A4176ACB9}">
      <p15:notesGuideLst xmlns:p15="http://schemas.microsoft.com/office/powerpoint/2012/main" xmlns="">
        <p15:guide id="1" orient="horz" pos="2927">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n Scheiner" initials="JS" lastIdx="19" clrIdx="0"/>
  <p:cmAuthor id="7" name="Williams, Kelly" initials="WK" lastIdx="1" clrIdx="7"/>
  <p:cmAuthor id="1" name="Jonathan Reid" initials="JAR" lastIdx="89" clrIdx="1"/>
  <p:cmAuthor id="8" name="Matheson, Amie" initials="AM" lastIdx="8" clrIdx="8"/>
  <p:cmAuthor id="2" name="rgarrett" initials="rg" lastIdx="42" clrIdx="2"/>
  <p:cmAuthor id="9" name="Nwose, Iffie (CGI Federal)" initials="IN" lastIdx="3" clrIdx="9"/>
  <p:cmAuthor id="3" name="Kim Leggette" initials="KL" lastIdx="49" clrIdx="3"/>
  <p:cmAuthor id="4" name="Shih, Mei Lin" initials="SML" lastIdx="36" clrIdx="4"/>
  <p:cmAuthor id="5" name="Reid, Jonathan " initials="JR" lastIdx="81" clrIdx="5"/>
  <p:cmAuthor id="6" name="Thompson, Michelle (CGI Federal)" initials="TM(F" lastIdx="29" clrIdx="6"/>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D6A300"/>
    <a:srgbClr val="00CC00"/>
    <a:srgbClr val="FF00FF"/>
    <a:srgbClr val="E21D38"/>
    <a:srgbClr val="0066FF"/>
    <a:srgbClr val="EAEAEA"/>
    <a:srgbClr val="BD1922"/>
    <a:srgbClr val="840016"/>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20" autoAdjust="0"/>
    <p:restoredTop sz="93666" autoAdjust="0"/>
  </p:normalViewPr>
  <p:slideViewPr>
    <p:cSldViewPr snapToGrid="0">
      <p:cViewPr>
        <p:scale>
          <a:sx n="100" d="100"/>
          <a:sy n="100" d="100"/>
        </p:scale>
        <p:origin x="-72" y="-150"/>
      </p:cViewPr>
      <p:guideLst>
        <p:guide orient="horz" pos="2185"/>
        <p:guide pos="2862"/>
      </p:guideLst>
    </p:cSldViewPr>
  </p:slideViewPr>
  <p:outlineViewPr>
    <p:cViewPr>
      <p:scale>
        <a:sx n="33" d="100"/>
        <a:sy n="33" d="100"/>
      </p:scale>
      <p:origin x="0" y="13542"/>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 r:id="rId72" collapse="1"/>
      <p:sld r:id="rId73" collapse="1"/>
      <p:sld r:id="rId74" collapse="1"/>
      <p:sld r:id="rId75" collapse="1"/>
      <p:sld r:id="rId76" collapse="1"/>
      <p:sld r:id="rId77" collapse="1"/>
      <p:sld r:id="rId78" collapse="1"/>
      <p:sld r:id="rId79" collapse="1"/>
      <p:sld r:id="rId80" collapse="1"/>
      <p:sld r:id="rId81" collapse="1"/>
      <p:sld r:id="rId82" collapse="1"/>
      <p:sld r:id="rId83" collapse="1"/>
      <p:sld r:id="rId84" collapse="1"/>
      <p:sld r:id="rId85" collapse="1"/>
      <p:sld r:id="rId86" collapse="1"/>
      <p:sld r:id="rId87" collapse="1"/>
      <p:sld r:id="rId88" collapse="1"/>
      <p:sld r:id="rId89" collapse="1"/>
      <p:sld r:id="rId90" collapse="1"/>
      <p:sld r:id="rId91" collapse="1"/>
      <p:sld r:id="rId92" collapse="1"/>
      <p:sld r:id="rId93" collapse="1"/>
      <p:sld r:id="rId94" collapse="1"/>
      <p:sld r:id="rId95" collapse="1"/>
      <p:sld r:id="rId96" collapse="1"/>
      <p:sld r:id="rId97" collapse="1"/>
      <p:sld r:id="rId98" collapse="1"/>
      <p:sld r:id="rId99" collapse="1"/>
      <p:sld r:id="rId100" collapse="1"/>
      <p:sld r:id="rId101" collapse="1"/>
      <p:sld r:id="rId102" collapse="1"/>
      <p:sld r:id="rId103" collapse="1"/>
      <p:sld r:id="rId104" collapse="1"/>
      <p:sld r:id="rId105" collapse="1"/>
      <p:sld r:id="rId106" collapse="1"/>
      <p:sld r:id="rId107" collapse="1"/>
      <p:sld r:id="rId108" collapse="1"/>
      <p:sld r:id="rId109" collapse="1"/>
      <p:sld r:id="rId110" collapse="1"/>
      <p:sld r:id="rId111" collapse="1"/>
      <p:sld r:id="rId112" collapse="1"/>
      <p:sld r:id="rId113" collapse="1"/>
      <p:sld r:id="rId114" collapse="1"/>
      <p:sld r:id="rId115" collapse="1"/>
      <p:sld r:id="rId116" collapse="1"/>
      <p:sld r:id="rId117" collapse="1"/>
      <p:sld r:id="rId118" collapse="1"/>
      <p:sld r:id="rId119" collapse="1"/>
      <p:sld r:id="rId120" collapse="1"/>
      <p:sld r:id="rId121" collapse="1"/>
      <p:sld r:id="rId122" collapse="1"/>
      <p:sld r:id="rId123" collapse="1"/>
      <p:sld r:id="rId124" collapse="1"/>
      <p:sld r:id="rId125" collapse="1"/>
      <p:sld r:id="rId126" collapse="1"/>
      <p:sld r:id="rId127" collapse="1"/>
      <p:sld r:id="rId128" collapse="1"/>
      <p:sld r:id="rId129" collapse="1"/>
      <p:sld r:id="rId130" collapse="1"/>
      <p:sld r:id="rId131" collapse="1"/>
    </p:sldLst>
  </p:outlineViewPr>
  <p:notesTextViewPr>
    <p:cViewPr>
      <p:scale>
        <a:sx n="75" d="100"/>
        <a:sy n="75" d="100"/>
      </p:scale>
      <p:origin x="0" y="0"/>
    </p:cViewPr>
  </p:notesTextViewPr>
  <p:sorterViewPr>
    <p:cViewPr varScale="1">
      <p:scale>
        <a:sx n="1" d="1"/>
        <a:sy n="1" d="1"/>
      </p:scale>
      <p:origin x="0" y="65562"/>
    </p:cViewPr>
  </p:sorterViewPr>
  <p:notesViewPr>
    <p:cSldViewPr snapToGrid="0">
      <p:cViewPr>
        <p:scale>
          <a:sx n="100" d="100"/>
          <a:sy n="100" d="100"/>
        </p:scale>
        <p:origin x="-2460" y="1512"/>
      </p:cViewPr>
      <p:guideLst>
        <p:guide orient="horz" pos="2927"/>
        <p:guide pos="2208"/>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67.xml"/><Relationship Id="rId299" Type="http://schemas.openxmlformats.org/officeDocument/2006/relationships/slide" Target="slides/slide249.xml"/><Relationship Id="rId303" Type="http://schemas.openxmlformats.org/officeDocument/2006/relationships/slide" Target="slides/slide253.xml"/><Relationship Id="rId21" Type="http://schemas.openxmlformats.org/officeDocument/2006/relationships/slideMaster" Target="slideMasters/slideMaster18.xml"/><Relationship Id="rId42" Type="http://schemas.openxmlformats.org/officeDocument/2006/relationships/slideMaster" Target="slideMasters/slideMaster39.xml"/><Relationship Id="rId63" Type="http://schemas.openxmlformats.org/officeDocument/2006/relationships/slide" Target="slides/slide13.xml"/><Relationship Id="rId84" Type="http://schemas.openxmlformats.org/officeDocument/2006/relationships/slide" Target="slides/slide34.xml"/><Relationship Id="rId138" Type="http://schemas.openxmlformats.org/officeDocument/2006/relationships/slide" Target="slides/slide88.xml"/><Relationship Id="rId159" Type="http://schemas.openxmlformats.org/officeDocument/2006/relationships/slide" Target="slides/slide109.xml"/><Relationship Id="rId170" Type="http://schemas.openxmlformats.org/officeDocument/2006/relationships/slide" Target="slides/slide120.xml"/><Relationship Id="rId191" Type="http://schemas.openxmlformats.org/officeDocument/2006/relationships/slide" Target="slides/slide141.xml"/><Relationship Id="rId205" Type="http://schemas.openxmlformats.org/officeDocument/2006/relationships/slide" Target="slides/slide155.xml"/><Relationship Id="rId226" Type="http://schemas.openxmlformats.org/officeDocument/2006/relationships/slide" Target="slides/slide176.xml"/><Relationship Id="rId247" Type="http://schemas.openxmlformats.org/officeDocument/2006/relationships/slide" Target="slides/slide197.xml"/><Relationship Id="rId107" Type="http://schemas.openxmlformats.org/officeDocument/2006/relationships/slide" Target="slides/slide57.xml"/><Relationship Id="rId268" Type="http://schemas.openxmlformats.org/officeDocument/2006/relationships/slide" Target="slides/slide218.xml"/><Relationship Id="rId289" Type="http://schemas.openxmlformats.org/officeDocument/2006/relationships/slide" Target="slides/slide239.xml"/><Relationship Id="rId11" Type="http://schemas.openxmlformats.org/officeDocument/2006/relationships/slideMaster" Target="slideMasters/slideMaster8.xml"/><Relationship Id="rId32" Type="http://schemas.openxmlformats.org/officeDocument/2006/relationships/slideMaster" Target="slideMasters/slideMaster29.xml"/><Relationship Id="rId53" Type="http://schemas.openxmlformats.org/officeDocument/2006/relationships/slide" Target="slides/slide3.xml"/><Relationship Id="rId74" Type="http://schemas.openxmlformats.org/officeDocument/2006/relationships/slide" Target="slides/slide24.xml"/><Relationship Id="rId128" Type="http://schemas.openxmlformats.org/officeDocument/2006/relationships/slide" Target="slides/slide78.xml"/><Relationship Id="rId149" Type="http://schemas.openxmlformats.org/officeDocument/2006/relationships/slide" Target="slides/slide99.xml"/><Relationship Id="rId314" Type="http://schemas.openxmlformats.org/officeDocument/2006/relationships/slide" Target="slides/slide264.xml"/><Relationship Id="rId5" Type="http://schemas.openxmlformats.org/officeDocument/2006/relationships/slideMaster" Target="slideMasters/slideMaster2.xml"/><Relationship Id="rId95" Type="http://schemas.openxmlformats.org/officeDocument/2006/relationships/slide" Target="slides/slide45.xml"/><Relationship Id="rId160" Type="http://schemas.openxmlformats.org/officeDocument/2006/relationships/slide" Target="slides/slide110.xml"/><Relationship Id="rId181" Type="http://schemas.openxmlformats.org/officeDocument/2006/relationships/slide" Target="slides/slide131.xml"/><Relationship Id="rId216" Type="http://schemas.openxmlformats.org/officeDocument/2006/relationships/slide" Target="slides/slide166.xml"/><Relationship Id="rId237" Type="http://schemas.openxmlformats.org/officeDocument/2006/relationships/slide" Target="slides/slide187.xml"/><Relationship Id="rId258" Type="http://schemas.openxmlformats.org/officeDocument/2006/relationships/slide" Target="slides/slide208.xml"/><Relationship Id="rId279" Type="http://schemas.openxmlformats.org/officeDocument/2006/relationships/slide" Target="slides/slide229.xml"/><Relationship Id="rId22" Type="http://schemas.openxmlformats.org/officeDocument/2006/relationships/slideMaster" Target="slideMasters/slideMaster19.xml"/><Relationship Id="rId43" Type="http://schemas.openxmlformats.org/officeDocument/2006/relationships/slideMaster" Target="slideMasters/slideMaster40.xml"/><Relationship Id="rId64" Type="http://schemas.openxmlformats.org/officeDocument/2006/relationships/slide" Target="slides/slide14.xml"/><Relationship Id="rId118" Type="http://schemas.openxmlformats.org/officeDocument/2006/relationships/slide" Target="slides/slide68.xml"/><Relationship Id="rId139" Type="http://schemas.openxmlformats.org/officeDocument/2006/relationships/slide" Target="slides/slide89.xml"/><Relationship Id="rId290" Type="http://schemas.openxmlformats.org/officeDocument/2006/relationships/slide" Target="slides/slide240.xml"/><Relationship Id="rId304" Type="http://schemas.openxmlformats.org/officeDocument/2006/relationships/slide" Target="slides/slide254.xml"/><Relationship Id="rId85" Type="http://schemas.openxmlformats.org/officeDocument/2006/relationships/slide" Target="slides/slide35.xml"/><Relationship Id="rId150" Type="http://schemas.openxmlformats.org/officeDocument/2006/relationships/slide" Target="slides/slide100.xml"/><Relationship Id="rId171" Type="http://schemas.openxmlformats.org/officeDocument/2006/relationships/slide" Target="slides/slide121.xml"/><Relationship Id="rId192" Type="http://schemas.openxmlformats.org/officeDocument/2006/relationships/slide" Target="slides/slide142.xml"/><Relationship Id="rId206" Type="http://schemas.openxmlformats.org/officeDocument/2006/relationships/slide" Target="slides/slide156.xml"/><Relationship Id="rId227" Type="http://schemas.openxmlformats.org/officeDocument/2006/relationships/slide" Target="slides/slide177.xml"/><Relationship Id="rId248" Type="http://schemas.openxmlformats.org/officeDocument/2006/relationships/slide" Target="slides/slide198.xml"/><Relationship Id="rId269" Type="http://schemas.openxmlformats.org/officeDocument/2006/relationships/slide" Target="slides/slide219.xml"/><Relationship Id="rId12" Type="http://schemas.openxmlformats.org/officeDocument/2006/relationships/slideMaster" Target="slideMasters/slideMaster9.xml"/><Relationship Id="rId33" Type="http://schemas.openxmlformats.org/officeDocument/2006/relationships/slideMaster" Target="slideMasters/slideMaster30.xml"/><Relationship Id="rId108" Type="http://schemas.openxmlformats.org/officeDocument/2006/relationships/slide" Target="slides/slide58.xml"/><Relationship Id="rId129" Type="http://schemas.openxmlformats.org/officeDocument/2006/relationships/slide" Target="slides/slide79.xml"/><Relationship Id="rId280" Type="http://schemas.openxmlformats.org/officeDocument/2006/relationships/slide" Target="slides/slide230.xml"/><Relationship Id="rId315" Type="http://schemas.openxmlformats.org/officeDocument/2006/relationships/slide" Target="slides/slide265.xml"/><Relationship Id="rId54" Type="http://schemas.openxmlformats.org/officeDocument/2006/relationships/slide" Target="slides/slide4.xml"/><Relationship Id="rId75" Type="http://schemas.openxmlformats.org/officeDocument/2006/relationships/slide" Target="slides/slide25.xml"/><Relationship Id="rId96" Type="http://schemas.openxmlformats.org/officeDocument/2006/relationships/slide" Target="slides/slide46.xml"/><Relationship Id="rId140" Type="http://schemas.openxmlformats.org/officeDocument/2006/relationships/slide" Target="slides/slide90.xml"/><Relationship Id="rId161" Type="http://schemas.openxmlformats.org/officeDocument/2006/relationships/slide" Target="slides/slide111.xml"/><Relationship Id="rId182" Type="http://schemas.openxmlformats.org/officeDocument/2006/relationships/slide" Target="slides/slide132.xml"/><Relationship Id="rId217" Type="http://schemas.openxmlformats.org/officeDocument/2006/relationships/slide" Target="slides/slide167.xml"/><Relationship Id="rId6" Type="http://schemas.openxmlformats.org/officeDocument/2006/relationships/slideMaster" Target="slideMasters/slideMaster3.xml"/><Relationship Id="rId238" Type="http://schemas.openxmlformats.org/officeDocument/2006/relationships/slide" Target="slides/slide188.xml"/><Relationship Id="rId259" Type="http://schemas.openxmlformats.org/officeDocument/2006/relationships/slide" Target="slides/slide209.xml"/><Relationship Id="rId23" Type="http://schemas.openxmlformats.org/officeDocument/2006/relationships/slideMaster" Target="slideMasters/slideMaster20.xml"/><Relationship Id="rId119" Type="http://schemas.openxmlformats.org/officeDocument/2006/relationships/slide" Target="slides/slide69.xml"/><Relationship Id="rId270" Type="http://schemas.openxmlformats.org/officeDocument/2006/relationships/slide" Target="slides/slide220.xml"/><Relationship Id="rId291" Type="http://schemas.openxmlformats.org/officeDocument/2006/relationships/slide" Target="slides/slide241.xml"/><Relationship Id="rId305" Type="http://schemas.openxmlformats.org/officeDocument/2006/relationships/slide" Target="slides/slide255.xml"/><Relationship Id="rId44" Type="http://schemas.openxmlformats.org/officeDocument/2006/relationships/slideMaster" Target="slideMasters/slideMaster41.xml"/><Relationship Id="rId65" Type="http://schemas.openxmlformats.org/officeDocument/2006/relationships/slide" Target="slides/slide15.xml"/><Relationship Id="rId86" Type="http://schemas.openxmlformats.org/officeDocument/2006/relationships/slide" Target="slides/slide36.xml"/><Relationship Id="rId130" Type="http://schemas.openxmlformats.org/officeDocument/2006/relationships/slide" Target="slides/slide80.xml"/><Relationship Id="rId151" Type="http://schemas.openxmlformats.org/officeDocument/2006/relationships/slide" Target="slides/slide101.xml"/><Relationship Id="rId172" Type="http://schemas.openxmlformats.org/officeDocument/2006/relationships/slide" Target="slides/slide122.xml"/><Relationship Id="rId193" Type="http://schemas.openxmlformats.org/officeDocument/2006/relationships/slide" Target="slides/slide143.xml"/><Relationship Id="rId207" Type="http://schemas.openxmlformats.org/officeDocument/2006/relationships/slide" Target="slides/slide157.xml"/><Relationship Id="rId228" Type="http://schemas.openxmlformats.org/officeDocument/2006/relationships/slide" Target="slides/slide178.xml"/><Relationship Id="rId249" Type="http://schemas.openxmlformats.org/officeDocument/2006/relationships/slide" Target="slides/slide199.xml"/><Relationship Id="rId13" Type="http://schemas.openxmlformats.org/officeDocument/2006/relationships/slideMaster" Target="slideMasters/slideMaster10.xml"/><Relationship Id="rId109" Type="http://schemas.openxmlformats.org/officeDocument/2006/relationships/slide" Target="slides/slide59.xml"/><Relationship Id="rId260" Type="http://schemas.openxmlformats.org/officeDocument/2006/relationships/slide" Target="slides/slide210.xml"/><Relationship Id="rId281" Type="http://schemas.openxmlformats.org/officeDocument/2006/relationships/slide" Target="slides/slide231.xml"/><Relationship Id="rId316" Type="http://schemas.openxmlformats.org/officeDocument/2006/relationships/notesMaster" Target="notesMasters/notesMaster1.xml"/><Relationship Id="rId34" Type="http://schemas.openxmlformats.org/officeDocument/2006/relationships/slideMaster" Target="slideMasters/slideMaster31.xml"/><Relationship Id="rId55" Type="http://schemas.openxmlformats.org/officeDocument/2006/relationships/slide" Target="slides/slide5.xml"/><Relationship Id="rId76" Type="http://schemas.openxmlformats.org/officeDocument/2006/relationships/slide" Target="slides/slide26.xml"/><Relationship Id="rId97" Type="http://schemas.openxmlformats.org/officeDocument/2006/relationships/slide" Target="slides/slide47.xml"/><Relationship Id="rId120" Type="http://schemas.openxmlformats.org/officeDocument/2006/relationships/slide" Target="slides/slide70.xml"/><Relationship Id="rId141" Type="http://schemas.openxmlformats.org/officeDocument/2006/relationships/slide" Target="slides/slide91.xml"/><Relationship Id="rId7" Type="http://schemas.openxmlformats.org/officeDocument/2006/relationships/slideMaster" Target="slideMasters/slideMaster4.xml"/><Relationship Id="rId162" Type="http://schemas.openxmlformats.org/officeDocument/2006/relationships/slide" Target="slides/slide112.xml"/><Relationship Id="rId183" Type="http://schemas.openxmlformats.org/officeDocument/2006/relationships/slide" Target="slides/slide133.xml"/><Relationship Id="rId218" Type="http://schemas.openxmlformats.org/officeDocument/2006/relationships/slide" Target="slides/slide168.xml"/><Relationship Id="rId239" Type="http://schemas.openxmlformats.org/officeDocument/2006/relationships/slide" Target="slides/slide189.xml"/><Relationship Id="rId250" Type="http://schemas.openxmlformats.org/officeDocument/2006/relationships/slide" Target="slides/slide200.xml"/><Relationship Id="rId271" Type="http://schemas.openxmlformats.org/officeDocument/2006/relationships/slide" Target="slides/slide221.xml"/><Relationship Id="rId292" Type="http://schemas.openxmlformats.org/officeDocument/2006/relationships/slide" Target="slides/slide242.xml"/><Relationship Id="rId306" Type="http://schemas.openxmlformats.org/officeDocument/2006/relationships/slide" Target="slides/slide256.xml"/><Relationship Id="rId24" Type="http://schemas.openxmlformats.org/officeDocument/2006/relationships/slideMaster" Target="slideMasters/slideMaster21.xml"/><Relationship Id="rId45" Type="http://schemas.openxmlformats.org/officeDocument/2006/relationships/slideMaster" Target="slideMasters/slideMaster42.xml"/><Relationship Id="rId66" Type="http://schemas.openxmlformats.org/officeDocument/2006/relationships/slide" Target="slides/slide16.xml"/><Relationship Id="rId87" Type="http://schemas.openxmlformats.org/officeDocument/2006/relationships/slide" Target="slides/slide37.xml"/><Relationship Id="rId110" Type="http://schemas.openxmlformats.org/officeDocument/2006/relationships/slide" Target="slides/slide60.xml"/><Relationship Id="rId131" Type="http://schemas.openxmlformats.org/officeDocument/2006/relationships/slide" Target="slides/slide81.xml"/><Relationship Id="rId152" Type="http://schemas.openxmlformats.org/officeDocument/2006/relationships/slide" Target="slides/slide102.xml"/><Relationship Id="rId173" Type="http://schemas.openxmlformats.org/officeDocument/2006/relationships/slide" Target="slides/slide123.xml"/><Relationship Id="rId194" Type="http://schemas.openxmlformats.org/officeDocument/2006/relationships/slide" Target="slides/slide144.xml"/><Relationship Id="rId208" Type="http://schemas.openxmlformats.org/officeDocument/2006/relationships/slide" Target="slides/slide158.xml"/><Relationship Id="rId229" Type="http://schemas.openxmlformats.org/officeDocument/2006/relationships/slide" Target="slides/slide179.xml"/><Relationship Id="rId19" Type="http://schemas.openxmlformats.org/officeDocument/2006/relationships/slideMaster" Target="slideMasters/slideMaster16.xml"/><Relationship Id="rId224" Type="http://schemas.openxmlformats.org/officeDocument/2006/relationships/slide" Target="slides/slide174.xml"/><Relationship Id="rId240" Type="http://schemas.openxmlformats.org/officeDocument/2006/relationships/slide" Target="slides/slide190.xml"/><Relationship Id="rId245" Type="http://schemas.openxmlformats.org/officeDocument/2006/relationships/slide" Target="slides/slide195.xml"/><Relationship Id="rId261" Type="http://schemas.openxmlformats.org/officeDocument/2006/relationships/slide" Target="slides/slide211.xml"/><Relationship Id="rId266" Type="http://schemas.openxmlformats.org/officeDocument/2006/relationships/slide" Target="slides/slide216.xml"/><Relationship Id="rId287" Type="http://schemas.openxmlformats.org/officeDocument/2006/relationships/slide" Target="slides/slide237.xml"/><Relationship Id="rId14" Type="http://schemas.openxmlformats.org/officeDocument/2006/relationships/slideMaster" Target="slideMasters/slideMaster11.xml"/><Relationship Id="rId30" Type="http://schemas.openxmlformats.org/officeDocument/2006/relationships/slideMaster" Target="slideMasters/slideMaster27.xml"/><Relationship Id="rId35" Type="http://schemas.openxmlformats.org/officeDocument/2006/relationships/slideMaster" Target="slideMasters/slideMaster32.xml"/><Relationship Id="rId56" Type="http://schemas.openxmlformats.org/officeDocument/2006/relationships/slide" Target="slides/slide6.xml"/><Relationship Id="rId77" Type="http://schemas.openxmlformats.org/officeDocument/2006/relationships/slide" Target="slides/slide27.xml"/><Relationship Id="rId100" Type="http://schemas.openxmlformats.org/officeDocument/2006/relationships/slide" Target="slides/slide50.xml"/><Relationship Id="rId105" Type="http://schemas.openxmlformats.org/officeDocument/2006/relationships/slide" Target="slides/slide55.xml"/><Relationship Id="rId126" Type="http://schemas.openxmlformats.org/officeDocument/2006/relationships/slide" Target="slides/slide76.xml"/><Relationship Id="rId147" Type="http://schemas.openxmlformats.org/officeDocument/2006/relationships/slide" Target="slides/slide97.xml"/><Relationship Id="rId168" Type="http://schemas.openxmlformats.org/officeDocument/2006/relationships/slide" Target="slides/slide118.xml"/><Relationship Id="rId282" Type="http://schemas.openxmlformats.org/officeDocument/2006/relationships/slide" Target="slides/slide232.xml"/><Relationship Id="rId312" Type="http://schemas.openxmlformats.org/officeDocument/2006/relationships/slide" Target="slides/slide262.xml"/><Relationship Id="rId317"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slide" Target="slides/slide1.xml"/><Relationship Id="rId72" Type="http://schemas.openxmlformats.org/officeDocument/2006/relationships/slide" Target="slides/slide22.xml"/><Relationship Id="rId93" Type="http://schemas.openxmlformats.org/officeDocument/2006/relationships/slide" Target="slides/slide43.xml"/><Relationship Id="rId98" Type="http://schemas.openxmlformats.org/officeDocument/2006/relationships/slide" Target="slides/slide48.xml"/><Relationship Id="rId121" Type="http://schemas.openxmlformats.org/officeDocument/2006/relationships/slide" Target="slides/slide71.xml"/><Relationship Id="rId142" Type="http://schemas.openxmlformats.org/officeDocument/2006/relationships/slide" Target="slides/slide92.xml"/><Relationship Id="rId163" Type="http://schemas.openxmlformats.org/officeDocument/2006/relationships/slide" Target="slides/slide113.xml"/><Relationship Id="rId184" Type="http://schemas.openxmlformats.org/officeDocument/2006/relationships/slide" Target="slides/slide134.xml"/><Relationship Id="rId189" Type="http://schemas.openxmlformats.org/officeDocument/2006/relationships/slide" Target="slides/slide139.xml"/><Relationship Id="rId219" Type="http://schemas.openxmlformats.org/officeDocument/2006/relationships/slide" Target="slides/slide169.xml"/><Relationship Id="rId3" Type="http://schemas.openxmlformats.org/officeDocument/2006/relationships/customXml" Target="../customXml/item3.xml"/><Relationship Id="rId214" Type="http://schemas.openxmlformats.org/officeDocument/2006/relationships/slide" Target="slides/slide164.xml"/><Relationship Id="rId230" Type="http://schemas.openxmlformats.org/officeDocument/2006/relationships/slide" Target="slides/slide180.xml"/><Relationship Id="rId235" Type="http://schemas.openxmlformats.org/officeDocument/2006/relationships/slide" Target="slides/slide185.xml"/><Relationship Id="rId251" Type="http://schemas.openxmlformats.org/officeDocument/2006/relationships/slide" Target="slides/slide201.xml"/><Relationship Id="rId256" Type="http://schemas.openxmlformats.org/officeDocument/2006/relationships/slide" Target="slides/slide206.xml"/><Relationship Id="rId277" Type="http://schemas.openxmlformats.org/officeDocument/2006/relationships/slide" Target="slides/slide227.xml"/><Relationship Id="rId298" Type="http://schemas.openxmlformats.org/officeDocument/2006/relationships/slide" Target="slides/slide248.xml"/><Relationship Id="rId25" Type="http://schemas.openxmlformats.org/officeDocument/2006/relationships/slideMaster" Target="slideMasters/slideMaster22.xml"/><Relationship Id="rId46" Type="http://schemas.openxmlformats.org/officeDocument/2006/relationships/slideMaster" Target="slideMasters/slideMaster43.xml"/><Relationship Id="rId67" Type="http://schemas.openxmlformats.org/officeDocument/2006/relationships/slide" Target="slides/slide17.xml"/><Relationship Id="rId116" Type="http://schemas.openxmlformats.org/officeDocument/2006/relationships/slide" Target="slides/slide66.xml"/><Relationship Id="rId137" Type="http://schemas.openxmlformats.org/officeDocument/2006/relationships/slide" Target="slides/slide87.xml"/><Relationship Id="rId158" Type="http://schemas.openxmlformats.org/officeDocument/2006/relationships/slide" Target="slides/slide108.xml"/><Relationship Id="rId272" Type="http://schemas.openxmlformats.org/officeDocument/2006/relationships/slide" Target="slides/slide222.xml"/><Relationship Id="rId293" Type="http://schemas.openxmlformats.org/officeDocument/2006/relationships/slide" Target="slides/slide243.xml"/><Relationship Id="rId302" Type="http://schemas.openxmlformats.org/officeDocument/2006/relationships/slide" Target="slides/slide252.xml"/><Relationship Id="rId307" Type="http://schemas.openxmlformats.org/officeDocument/2006/relationships/slide" Target="slides/slide257.xml"/><Relationship Id="rId20" Type="http://schemas.openxmlformats.org/officeDocument/2006/relationships/slideMaster" Target="slideMasters/slideMaster17.xml"/><Relationship Id="rId41" Type="http://schemas.openxmlformats.org/officeDocument/2006/relationships/slideMaster" Target="slideMasters/slideMaster38.xml"/><Relationship Id="rId62" Type="http://schemas.openxmlformats.org/officeDocument/2006/relationships/slide" Target="slides/slide12.xml"/><Relationship Id="rId83" Type="http://schemas.openxmlformats.org/officeDocument/2006/relationships/slide" Target="slides/slide33.xml"/><Relationship Id="rId88" Type="http://schemas.openxmlformats.org/officeDocument/2006/relationships/slide" Target="slides/slide38.xml"/><Relationship Id="rId111" Type="http://schemas.openxmlformats.org/officeDocument/2006/relationships/slide" Target="slides/slide61.xml"/><Relationship Id="rId132" Type="http://schemas.openxmlformats.org/officeDocument/2006/relationships/slide" Target="slides/slide82.xml"/><Relationship Id="rId153" Type="http://schemas.openxmlformats.org/officeDocument/2006/relationships/slide" Target="slides/slide103.xml"/><Relationship Id="rId174" Type="http://schemas.openxmlformats.org/officeDocument/2006/relationships/slide" Target="slides/slide124.xml"/><Relationship Id="rId179" Type="http://schemas.openxmlformats.org/officeDocument/2006/relationships/slide" Target="slides/slide129.xml"/><Relationship Id="rId195" Type="http://schemas.openxmlformats.org/officeDocument/2006/relationships/slide" Target="slides/slide145.xml"/><Relationship Id="rId209" Type="http://schemas.openxmlformats.org/officeDocument/2006/relationships/slide" Target="slides/slide159.xml"/><Relationship Id="rId190" Type="http://schemas.openxmlformats.org/officeDocument/2006/relationships/slide" Target="slides/slide140.xml"/><Relationship Id="rId204" Type="http://schemas.openxmlformats.org/officeDocument/2006/relationships/slide" Target="slides/slide154.xml"/><Relationship Id="rId220" Type="http://schemas.openxmlformats.org/officeDocument/2006/relationships/slide" Target="slides/slide170.xml"/><Relationship Id="rId225" Type="http://schemas.openxmlformats.org/officeDocument/2006/relationships/slide" Target="slides/slide175.xml"/><Relationship Id="rId241" Type="http://schemas.openxmlformats.org/officeDocument/2006/relationships/slide" Target="slides/slide191.xml"/><Relationship Id="rId246" Type="http://schemas.openxmlformats.org/officeDocument/2006/relationships/slide" Target="slides/slide196.xml"/><Relationship Id="rId267" Type="http://schemas.openxmlformats.org/officeDocument/2006/relationships/slide" Target="slides/slide217.xml"/><Relationship Id="rId288" Type="http://schemas.openxmlformats.org/officeDocument/2006/relationships/slide" Target="slides/slide238.xml"/><Relationship Id="rId15" Type="http://schemas.openxmlformats.org/officeDocument/2006/relationships/slideMaster" Target="slideMasters/slideMaster12.xml"/><Relationship Id="rId36" Type="http://schemas.openxmlformats.org/officeDocument/2006/relationships/slideMaster" Target="slideMasters/slideMaster33.xml"/><Relationship Id="rId57" Type="http://schemas.openxmlformats.org/officeDocument/2006/relationships/slide" Target="slides/slide7.xml"/><Relationship Id="rId106" Type="http://schemas.openxmlformats.org/officeDocument/2006/relationships/slide" Target="slides/slide56.xml"/><Relationship Id="rId127" Type="http://schemas.openxmlformats.org/officeDocument/2006/relationships/slide" Target="slides/slide77.xml"/><Relationship Id="rId262" Type="http://schemas.openxmlformats.org/officeDocument/2006/relationships/slide" Target="slides/slide212.xml"/><Relationship Id="rId283" Type="http://schemas.openxmlformats.org/officeDocument/2006/relationships/slide" Target="slides/slide233.xml"/><Relationship Id="rId313" Type="http://schemas.openxmlformats.org/officeDocument/2006/relationships/slide" Target="slides/slide263.xml"/><Relationship Id="rId318" Type="http://schemas.openxmlformats.org/officeDocument/2006/relationships/commentAuthors" Target="commentAuthors.xml"/><Relationship Id="rId10" Type="http://schemas.openxmlformats.org/officeDocument/2006/relationships/slideMaster" Target="slideMasters/slideMaster7.xml"/><Relationship Id="rId31" Type="http://schemas.openxmlformats.org/officeDocument/2006/relationships/slideMaster" Target="slideMasters/slideMaster28.xml"/><Relationship Id="rId52" Type="http://schemas.openxmlformats.org/officeDocument/2006/relationships/slide" Target="slides/slide2.xml"/><Relationship Id="rId73" Type="http://schemas.openxmlformats.org/officeDocument/2006/relationships/slide" Target="slides/slide23.xml"/><Relationship Id="rId78" Type="http://schemas.openxmlformats.org/officeDocument/2006/relationships/slide" Target="slides/slide28.xml"/><Relationship Id="rId94" Type="http://schemas.openxmlformats.org/officeDocument/2006/relationships/slide" Target="slides/slide44.xml"/><Relationship Id="rId99" Type="http://schemas.openxmlformats.org/officeDocument/2006/relationships/slide" Target="slides/slide49.xml"/><Relationship Id="rId101" Type="http://schemas.openxmlformats.org/officeDocument/2006/relationships/slide" Target="slides/slide51.xml"/><Relationship Id="rId122" Type="http://schemas.openxmlformats.org/officeDocument/2006/relationships/slide" Target="slides/slide72.xml"/><Relationship Id="rId143" Type="http://schemas.openxmlformats.org/officeDocument/2006/relationships/slide" Target="slides/slide93.xml"/><Relationship Id="rId148" Type="http://schemas.openxmlformats.org/officeDocument/2006/relationships/slide" Target="slides/slide98.xml"/><Relationship Id="rId164" Type="http://schemas.openxmlformats.org/officeDocument/2006/relationships/slide" Target="slides/slide114.xml"/><Relationship Id="rId169" Type="http://schemas.openxmlformats.org/officeDocument/2006/relationships/slide" Target="slides/slide119.xml"/><Relationship Id="rId185" Type="http://schemas.openxmlformats.org/officeDocument/2006/relationships/slide" Target="slides/slide135.xml"/><Relationship Id="rId4" Type="http://schemas.openxmlformats.org/officeDocument/2006/relationships/slideMaster" Target="slideMasters/slideMaster1.xml"/><Relationship Id="rId9" Type="http://schemas.openxmlformats.org/officeDocument/2006/relationships/slideMaster" Target="slideMasters/slideMaster6.xml"/><Relationship Id="rId180" Type="http://schemas.openxmlformats.org/officeDocument/2006/relationships/slide" Target="slides/slide130.xml"/><Relationship Id="rId210" Type="http://schemas.openxmlformats.org/officeDocument/2006/relationships/slide" Target="slides/slide160.xml"/><Relationship Id="rId215" Type="http://schemas.openxmlformats.org/officeDocument/2006/relationships/slide" Target="slides/slide165.xml"/><Relationship Id="rId236" Type="http://schemas.openxmlformats.org/officeDocument/2006/relationships/slide" Target="slides/slide186.xml"/><Relationship Id="rId257" Type="http://schemas.openxmlformats.org/officeDocument/2006/relationships/slide" Target="slides/slide207.xml"/><Relationship Id="rId278" Type="http://schemas.openxmlformats.org/officeDocument/2006/relationships/slide" Target="slides/slide228.xml"/><Relationship Id="rId26" Type="http://schemas.openxmlformats.org/officeDocument/2006/relationships/slideMaster" Target="slideMasters/slideMaster23.xml"/><Relationship Id="rId231" Type="http://schemas.openxmlformats.org/officeDocument/2006/relationships/slide" Target="slides/slide181.xml"/><Relationship Id="rId252" Type="http://schemas.openxmlformats.org/officeDocument/2006/relationships/slide" Target="slides/slide202.xml"/><Relationship Id="rId273" Type="http://schemas.openxmlformats.org/officeDocument/2006/relationships/slide" Target="slides/slide223.xml"/><Relationship Id="rId294" Type="http://schemas.openxmlformats.org/officeDocument/2006/relationships/slide" Target="slides/slide244.xml"/><Relationship Id="rId308" Type="http://schemas.openxmlformats.org/officeDocument/2006/relationships/slide" Target="slides/slide258.xml"/><Relationship Id="rId47" Type="http://schemas.openxmlformats.org/officeDocument/2006/relationships/slideMaster" Target="slideMasters/slideMaster44.xml"/><Relationship Id="rId68" Type="http://schemas.openxmlformats.org/officeDocument/2006/relationships/slide" Target="slides/slide18.xml"/><Relationship Id="rId89" Type="http://schemas.openxmlformats.org/officeDocument/2006/relationships/slide" Target="slides/slide39.xml"/><Relationship Id="rId112" Type="http://schemas.openxmlformats.org/officeDocument/2006/relationships/slide" Target="slides/slide62.xml"/><Relationship Id="rId133" Type="http://schemas.openxmlformats.org/officeDocument/2006/relationships/slide" Target="slides/slide83.xml"/><Relationship Id="rId154" Type="http://schemas.openxmlformats.org/officeDocument/2006/relationships/slide" Target="slides/slide104.xml"/><Relationship Id="rId175" Type="http://schemas.openxmlformats.org/officeDocument/2006/relationships/slide" Target="slides/slide125.xml"/><Relationship Id="rId196" Type="http://schemas.openxmlformats.org/officeDocument/2006/relationships/slide" Target="slides/slide146.xml"/><Relationship Id="rId200" Type="http://schemas.openxmlformats.org/officeDocument/2006/relationships/slide" Target="slides/slide150.xml"/><Relationship Id="rId16" Type="http://schemas.openxmlformats.org/officeDocument/2006/relationships/slideMaster" Target="slideMasters/slideMaster13.xml"/><Relationship Id="rId221" Type="http://schemas.openxmlformats.org/officeDocument/2006/relationships/slide" Target="slides/slide171.xml"/><Relationship Id="rId242" Type="http://schemas.openxmlformats.org/officeDocument/2006/relationships/slide" Target="slides/slide192.xml"/><Relationship Id="rId263" Type="http://schemas.openxmlformats.org/officeDocument/2006/relationships/slide" Target="slides/slide213.xml"/><Relationship Id="rId284" Type="http://schemas.openxmlformats.org/officeDocument/2006/relationships/slide" Target="slides/slide234.xml"/><Relationship Id="rId319" Type="http://schemas.openxmlformats.org/officeDocument/2006/relationships/presProps" Target="presProps.xml"/><Relationship Id="rId37" Type="http://schemas.openxmlformats.org/officeDocument/2006/relationships/slideMaster" Target="slideMasters/slideMaster34.xml"/><Relationship Id="rId58" Type="http://schemas.openxmlformats.org/officeDocument/2006/relationships/slide" Target="slides/slide8.xml"/><Relationship Id="rId79" Type="http://schemas.openxmlformats.org/officeDocument/2006/relationships/slide" Target="slides/slide29.xml"/><Relationship Id="rId102" Type="http://schemas.openxmlformats.org/officeDocument/2006/relationships/slide" Target="slides/slide52.xml"/><Relationship Id="rId123" Type="http://schemas.openxmlformats.org/officeDocument/2006/relationships/slide" Target="slides/slide73.xml"/><Relationship Id="rId144" Type="http://schemas.openxmlformats.org/officeDocument/2006/relationships/slide" Target="slides/slide94.xml"/><Relationship Id="rId90" Type="http://schemas.openxmlformats.org/officeDocument/2006/relationships/slide" Target="slides/slide40.xml"/><Relationship Id="rId165" Type="http://schemas.openxmlformats.org/officeDocument/2006/relationships/slide" Target="slides/slide115.xml"/><Relationship Id="rId186" Type="http://schemas.openxmlformats.org/officeDocument/2006/relationships/slide" Target="slides/slide136.xml"/><Relationship Id="rId211" Type="http://schemas.openxmlformats.org/officeDocument/2006/relationships/slide" Target="slides/slide161.xml"/><Relationship Id="rId232" Type="http://schemas.openxmlformats.org/officeDocument/2006/relationships/slide" Target="slides/slide182.xml"/><Relationship Id="rId253" Type="http://schemas.openxmlformats.org/officeDocument/2006/relationships/slide" Target="slides/slide203.xml"/><Relationship Id="rId274" Type="http://schemas.openxmlformats.org/officeDocument/2006/relationships/slide" Target="slides/slide224.xml"/><Relationship Id="rId295" Type="http://schemas.openxmlformats.org/officeDocument/2006/relationships/slide" Target="slides/slide245.xml"/><Relationship Id="rId309" Type="http://schemas.openxmlformats.org/officeDocument/2006/relationships/slide" Target="slides/slide259.xml"/><Relationship Id="rId27" Type="http://schemas.openxmlformats.org/officeDocument/2006/relationships/slideMaster" Target="slideMasters/slideMaster24.xml"/><Relationship Id="rId48" Type="http://schemas.openxmlformats.org/officeDocument/2006/relationships/slideMaster" Target="slideMasters/slideMaster45.xml"/><Relationship Id="rId69" Type="http://schemas.openxmlformats.org/officeDocument/2006/relationships/slide" Target="slides/slide19.xml"/><Relationship Id="rId113" Type="http://schemas.openxmlformats.org/officeDocument/2006/relationships/slide" Target="slides/slide63.xml"/><Relationship Id="rId134" Type="http://schemas.openxmlformats.org/officeDocument/2006/relationships/slide" Target="slides/slide84.xml"/><Relationship Id="rId320" Type="http://schemas.openxmlformats.org/officeDocument/2006/relationships/viewProps" Target="viewProps.xml"/><Relationship Id="rId80" Type="http://schemas.openxmlformats.org/officeDocument/2006/relationships/slide" Target="slides/slide30.xml"/><Relationship Id="rId155" Type="http://schemas.openxmlformats.org/officeDocument/2006/relationships/slide" Target="slides/slide105.xml"/><Relationship Id="rId176" Type="http://schemas.openxmlformats.org/officeDocument/2006/relationships/slide" Target="slides/slide126.xml"/><Relationship Id="rId197" Type="http://schemas.openxmlformats.org/officeDocument/2006/relationships/slide" Target="slides/slide147.xml"/><Relationship Id="rId201" Type="http://schemas.openxmlformats.org/officeDocument/2006/relationships/slide" Target="slides/slide151.xml"/><Relationship Id="rId222" Type="http://schemas.openxmlformats.org/officeDocument/2006/relationships/slide" Target="slides/slide172.xml"/><Relationship Id="rId243" Type="http://schemas.openxmlformats.org/officeDocument/2006/relationships/slide" Target="slides/slide193.xml"/><Relationship Id="rId264" Type="http://schemas.openxmlformats.org/officeDocument/2006/relationships/slide" Target="slides/slide214.xml"/><Relationship Id="rId285" Type="http://schemas.openxmlformats.org/officeDocument/2006/relationships/slide" Target="slides/slide235.xml"/><Relationship Id="rId17" Type="http://schemas.openxmlformats.org/officeDocument/2006/relationships/slideMaster" Target="slideMasters/slideMaster14.xml"/><Relationship Id="rId38" Type="http://schemas.openxmlformats.org/officeDocument/2006/relationships/slideMaster" Target="slideMasters/slideMaster35.xml"/><Relationship Id="rId59" Type="http://schemas.openxmlformats.org/officeDocument/2006/relationships/slide" Target="slides/slide9.xml"/><Relationship Id="rId103" Type="http://schemas.openxmlformats.org/officeDocument/2006/relationships/slide" Target="slides/slide53.xml"/><Relationship Id="rId124" Type="http://schemas.openxmlformats.org/officeDocument/2006/relationships/slide" Target="slides/slide74.xml"/><Relationship Id="rId310" Type="http://schemas.openxmlformats.org/officeDocument/2006/relationships/slide" Target="slides/slide260.xml"/><Relationship Id="rId70" Type="http://schemas.openxmlformats.org/officeDocument/2006/relationships/slide" Target="slides/slide20.xml"/><Relationship Id="rId91" Type="http://schemas.openxmlformats.org/officeDocument/2006/relationships/slide" Target="slides/slide41.xml"/><Relationship Id="rId145" Type="http://schemas.openxmlformats.org/officeDocument/2006/relationships/slide" Target="slides/slide95.xml"/><Relationship Id="rId166" Type="http://schemas.openxmlformats.org/officeDocument/2006/relationships/slide" Target="slides/slide116.xml"/><Relationship Id="rId187" Type="http://schemas.openxmlformats.org/officeDocument/2006/relationships/slide" Target="slides/slide137.xml"/><Relationship Id="rId1" Type="http://schemas.openxmlformats.org/officeDocument/2006/relationships/customXml" Target="../customXml/item1.xml"/><Relationship Id="rId212" Type="http://schemas.openxmlformats.org/officeDocument/2006/relationships/slide" Target="slides/slide162.xml"/><Relationship Id="rId233" Type="http://schemas.openxmlformats.org/officeDocument/2006/relationships/slide" Target="slides/slide183.xml"/><Relationship Id="rId254" Type="http://schemas.openxmlformats.org/officeDocument/2006/relationships/slide" Target="slides/slide204.xml"/><Relationship Id="rId28" Type="http://schemas.openxmlformats.org/officeDocument/2006/relationships/slideMaster" Target="slideMasters/slideMaster25.xml"/><Relationship Id="rId49" Type="http://schemas.openxmlformats.org/officeDocument/2006/relationships/slideMaster" Target="slideMasters/slideMaster46.xml"/><Relationship Id="rId114" Type="http://schemas.openxmlformats.org/officeDocument/2006/relationships/slide" Target="slides/slide64.xml"/><Relationship Id="rId275" Type="http://schemas.openxmlformats.org/officeDocument/2006/relationships/slide" Target="slides/slide225.xml"/><Relationship Id="rId296" Type="http://schemas.openxmlformats.org/officeDocument/2006/relationships/slide" Target="slides/slide246.xml"/><Relationship Id="rId300" Type="http://schemas.openxmlformats.org/officeDocument/2006/relationships/slide" Target="slides/slide250.xml"/><Relationship Id="rId60" Type="http://schemas.openxmlformats.org/officeDocument/2006/relationships/slide" Target="slides/slide10.xml"/><Relationship Id="rId81" Type="http://schemas.openxmlformats.org/officeDocument/2006/relationships/slide" Target="slides/slide31.xml"/><Relationship Id="rId135" Type="http://schemas.openxmlformats.org/officeDocument/2006/relationships/slide" Target="slides/slide85.xml"/><Relationship Id="rId156" Type="http://schemas.openxmlformats.org/officeDocument/2006/relationships/slide" Target="slides/slide106.xml"/><Relationship Id="rId177" Type="http://schemas.openxmlformats.org/officeDocument/2006/relationships/slide" Target="slides/slide127.xml"/><Relationship Id="rId198" Type="http://schemas.openxmlformats.org/officeDocument/2006/relationships/slide" Target="slides/slide148.xml"/><Relationship Id="rId321" Type="http://schemas.openxmlformats.org/officeDocument/2006/relationships/theme" Target="theme/theme1.xml"/><Relationship Id="rId202" Type="http://schemas.openxmlformats.org/officeDocument/2006/relationships/slide" Target="slides/slide152.xml"/><Relationship Id="rId223" Type="http://schemas.openxmlformats.org/officeDocument/2006/relationships/slide" Target="slides/slide173.xml"/><Relationship Id="rId244" Type="http://schemas.openxmlformats.org/officeDocument/2006/relationships/slide" Target="slides/slide194.xml"/><Relationship Id="rId18" Type="http://schemas.openxmlformats.org/officeDocument/2006/relationships/slideMaster" Target="slideMasters/slideMaster15.xml"/><Relationship Id="rId39" Type="http://schemas.openxmlformats.org/officeDocument/2006/relationships/slideMaster" Target="slideMasters/slideMaster36.xml"/><Relationship Id="rId265" Type="http://schemas.openxmlformats.org/officeDocument/2006/relationships/slide" Target="slides/slide215.xml"/><Relationship Id="rId286" Type="http://schemas.openxmlformats.org/officeDocument/2006/relationships/slide" Target="slides/slide236.xml"/><Relationship Id="rId50" Type="http://schemas.openxmlformats.org/officeDocument/2006/relationships/slideMaster" Target="slideMasters/slideMaster47.xml"/><Relationship Id="rId104" Type="http://schemas.openxmlformats.org/officeDocument/2006/relationships/slide" Target="slides/slide54.xml"/><Relationship Id="rId125" Type="http://schemas.openxmlformats.org/officeDocument/2006/relationships/slide" Target="slides/slide75.xml"/><Relationship Id="rId146" Type="http://schemas.openxmlformats.org/officeDocument/2006/relationships/slide" Target="slides/slide96.xml"/><Relationship Id="rId167" Type="http://schemas.openxmlformats.org/officeDocument/2006/relationships/slide" Target="slides/slide117.xml"/><Relationship Id="rId188" Type="http://schemas.openxmlformats.org/officeDocument/2006/relationships/slide" Target="slides/slide138.xml"/><Relationship Id="rId311" Type="http://schemas.openxmlformats.org/officeDocument/2006/relationships/slide" Target="slides/slide261.xml"/><Relationship Id="rId71" Type="http://schemas.openxmlformats.org/officeDocument/2006/relationships/slide" Target="slides/slide21.xml"/><Relationship Id="rId92" Type="http://schemas.openxmlformats.org/officeDocument/2006/relationships/slide" Target="slides/slide42.xml"/><Relationship Id="rId213" Type="http://schemas.openxmlformats.org/officeDocument/2006/relationships/slide" Target="slides/slide163.xml"/><Relationship Id="rId234" Type="http://schemas.openxmlformats.org/officeDocument/2006/relationships/slide" Target="slides/slide184.xml"/><Relationship Id="rId2" Type="http://schemas.openxmlformats.org/officeDocument/2006/relationships/customXml" Target="../customXml/item2.xml"/><Relationship Id="rId29" Type="http://schemas.openxmlformats.org/officeDocument/2006/relationships/slideMaster" Target="slideMasters/slideMaster26.xml"/><Relationship Id="rId255" Type="http://schemas.openxmlformats.org/officeDocument/2006/relationships/slide" Target="slides/slide205.xml"/><Relationship Id="rId276" Type="http://schemas.openxmlformats.org/officeDocument/2006/relationships/slide" Target="slides/slide226.xml"/><Relationship Id="rId297" Type="http://schemas.openxmlformats.org/officeDocument/2006/relationships/slide" Target="slides/slide247.xml"/><Relationship Id="rId40" Type="http://schemas.openxmlformats.org/officeDocument/2006/relationships/slideMaster" Target="slideMasters/slideMaster37.xml"/><Relationship Id="rId115" Type="http://schemas.openxmlformats.org/officeDocument/2006/relationships/slide" Target="slides/slide65.xml"/><Relationship Id="rId136" Type="http://schemas.openxmlformats.org/officeDocument/2006/relationships/slide" Target="slides/slide86.xml"/><Relationship Id="rId157" Type="http://schemas.openxmlformats.org/officeDocument/2006/relationships/slide" Target="slides/slide107.xml"/><Relationship Id="rId178" Type="http://schemas.openxmlformats.org/officeDocument/2006/relationships/slide" Target="slides/slide128.xml"/><Relationship Id="rId301" Type="http://schemas.openxmlformats.org/officeDocument/2006/relationships/slide" Target="slides/slide251.xml"/><Relationship Id="rId322" Type="http://schemas.openxmlformats.org/officeDocument/2006/relationships/tableStyles" Target="tableStyles.xml"/><Relationship Id="rId61" Type="http://schemas.openxmlformats.org/officeDocument/2006/relationships/slide" Target="slides/slide11.xml"/><Relationship Id="rId82" Type="http://schemas.openxmlformats.org/officeDocument/2006/relationships/slide" Target="slides/slide32.xml"/><Relationship Id="rId199" Type="http://schemas.openxmlformats.org/officeDocument/2006/relationships/slide" Target="slides/slide149.xml"/><Relationship Id="rId203" Type="http://schemas.openxmlformats.org/officeDocument/2006/relationships/slide" Target="slides/slide153.xml"/></Relationships>
</file>

<file path=ppt/_rels/viewProps.xml.rels><?xml version="1.0" encoding="UTF-8" standalone="yes"?>
<Relationships xmlns="http://schemas.openxmlformats.org/package/2006/relationships"><Relationship Id="rId26" Type="http://schemas.openxmlformats.org/officeDocument/2006/relationships/slide" Target="slides/slide30.xml"/><Relationship Id="rId117" Type="http://schemas.openxmlformats.org/officeDocument/2006/relationships/slide" Target="slides/slide156.xml"/><Relationship Id="rId21" Type="http://schemas.openxmlformats.org/officeDocument/2006/relationships/slide" Target="slides/slide24.xml"/><Relationship Id="rId42" Type="http://schemas.openxmlformats.org/officeDocument/2006/relationships/slide" Target="slides/slide51.xml"/><Relationship Id="rId47" Type="http://schemas.openxmlformats.org/officeDocument/2006/relationships/slide" Target="slides/slide60.xml"/><Relationship Id="rId63" Type="http://schemas.openxmlformats.org/officeDocument/2006/relationships/slide" Target="slides/slide83.xml"/><Relationship Id="rId68" Type="http://schemas.openxmlformats.org/officeDocument/2006/relationships/slide" Target="slides/slide88.xml"/><Relationship Id="rId84" Type="http://schemas.openxmlformats.org/officeDocument/2006/relationships/slide" Target="slides/slide107.xml"/><Relationship Id="rId89" Type="http://schemas.openxmlformats.org/officeDocument/2006/relationships/slide" Target="slides/slide112.xml"/><Relationship Id="rId112" Type="http://schemas.openxmlformats.org/officeDocument/2006/relationships/slide" Target="slides/slide135.xml"/><Relationship Id="rId16" Type="http://schemas.openxmlformats.org/officeDocument/2006/relationships/slide" Target="slides/slide19.xml"/><Relationship Id="rId107" Type="http://schemas.openxmlformats.org/officeDocument/2006/relationships/slide" Target="slides/slide130.xml"/><Relationship Id="rId11" Type="http://schemas.openxmlformats.org/officeDocument/2006/relationships/slide" Target="slides/slide13.xml"/><Relationship Id="rId32" Type="http://schemas.openxmlformats.org/officeDocument/2006/relationships/slide" Target="slides/slide36.xml"/><Relationship Id="rId37" Type="http://schemas.openxmlformats.org/officeDocument/2006/relationships/slide" Target="slides/slide44.xml"/><Relationship Id="rId53" Type="http://schemas.openxmlformats.org/officeDocument/2006/relationships/slide" Target="slides/slide66.xml"/><Relationship Id="rId58" Type="http://schemas.openxmlformats.org/officeDocument/2006/relationships/slide" Target="slides/slide78.xml"/><Relationship Id="rId74" Type="http://schemas.openxmlformats.org/officeDocument/2006/relationships/slide" Target="slides/slide96.xml"/><Relationship Id="rId79" Type="http://schemas.openxmlformats.org/officeDocument/2006/relationships/slide" Target="slides/slide101.xml"/><Relationship Id="rId102" Type="http://schemas.openxmlformats.org/officeDocument/2006/relationships/slide" Target="slides/slide125.xml"/><Relationship Id="rId123" Type="http://schemas.openxmlformats.org/officeDocument/2006/relationships/slide" Target="slides/slide164.xml"/><Relationship Id="rId128" Type="http://schemas.openxmlformats.org/officeDocument/2006/relationships/slide" Target="slides/slide229.xml"/><Relationship Id="rId5" Type="http://schemas.openxmlformats.org/officeDocument/2006/relationships/slide" Target="slides/slide5.xml"/><Relationship Id="rId90" Type="http://schemas.openxmlformats.org/officeDocument/2006/relationships/slide" Target="slides/slide113.xml"/><Relationship Id="rId95" Type="http://schemas.openxmlformats.org/officeDocument/2006/relationships/slide" Target="slides/slide118.xml"/><Relationship Id="rId19" Type="http://schemas.openxmlformats.org/officeDocument/2006/relationships/slide" Target="slides/slide22.xml"/><Relationship Id="rId14" Type="http://schemas.openxmlformats.org/officeDocument/2006/relationships/slide" Target="slides/slide17.xml"/><Relationship Id="rId22" Type="http://schemas.openxmlformats.org/officeDocument/2006/relationships/slide" Target="slides/slide25.xml"/><Relationship Id="rId27" Type="http://schemas.openxmlformats.org/officeDocument/2006/relationships/slide" Target="slides/slide31.xml"/><Relationship Id="rId30" Type="http://schemas.openxmlformats.org/officeDocument/2006/relationships/slide" Target="slides/slide34.xml"/><Relationship Id="rId35" Type="http://schemas.openxmlformats.org/officeDocument/2006/relationships/slide" Target="slides/slide39.xml"/><Relationship Id="rId43" Type="http://schemas.openxmlformats.org/officeDocument/2006/relationships/slide" Target="slides/slide52.xml"/><Relationship Id="rId48" Type="http://schemas.openxmlformats.org/officeDocument/2006/relationships/slide" Target="slides/slide61.xml"/><Relationship Id="rId56" Type="http://schemas.openxmlformats.org/officeDocument/2006/relationships/slide" Target="slides/slide72.xml"/><Relationship Id="rId64" Type="http://schemas.openxmlformats.org/officeDocument/2006/relationships/slide" Target="slides/slide84.xml"/><Relationship Id="rId69" Type="http://schemas.openxmlformats.org/officeDocument/2006/relationships/slide" Target="slides/slide90.xml"/><Relationship Id="rId77" Type="http://schemas.openxmlformats.org/officeDocument/2006/relationships/slide" Target="slides/slide99.xml"/><Relationship Id="rId100" Type="http://schemas.openxmlformats.org/officeDocument/2006/relationships/slide" Target="slides/slide123.xml"/><Relationship Id="rId105" Type="http://schemas.openxmlformats.org/officeDocument/2006/relationships/slide" Target="slides/slide128.xml"/><Relationship Id="rId113" Type="http://schemas.openxmlformats.org/officeDocument/2006/relationships/slide" Target="slides/slide136.xml"/><Relationship Id="rId118" Type="http://schemas.openxmlformats.org/officeDocument/2006/relationships/slide" Target="slides/slide157.xml"/><Relationship Id="rId126" Type="http://schemas.openxmlformats.org/officeDocument/2006/relationships/slide" Target="slides/slide181.xml"/><Relationship Id="rId8" Type="http://schemas.openxmlformats.org/officeDocument/2006/relationships/slide" Target="slides/slide9.xml"/><Relationship Id="rId51" Type="http://schemas.openxmlformats.org/officeDocument/2006/relationships/slide" Target="slides/slide64.xml"/><Relationship Id="rId72" Type="http://schemas.openxmlformats.org/officeDocument/2006/relationships/slide" Target="slides/slide94.xml"/><Relationship Id="rId80" Type="http://schemas.openxmlformats.org/officeDocument/2006/relationships/slide" Target="slides/slide102.xml"/><Relationship Id="rId85" Type="http://schemas.openxmlformats.org/officeDocument/2006/relationships/slide" Target="slides/slide108.xml"/><Relationship Id="rId93" Type="http://schemas.openxmlformats.org/officeDocument/2006/relationships/slide" Target="slides/slide116.xml"/><Relationship Id="rId98" Type="http://schemas.openxmlformats.org/officeDocument/2006/relationships/slide" Target="slides/slide121.xml"/><Relationship Id="rId121" Type="http://schemas.openxmlformats.org/officeDocument/2006/relationships/slide" Target="slides/slide161.xml"/><Relationship Id="rId3" Type="http://schemas.openxmlformats.org/officeDocument/2006/relationships/slide" Target="slides/slide3.xml"/><Relationship Id="rId12" Type="http://schemas.openxmlformats.org/officeDocument/2006/relationships/slide" Target="slides/slide15.xml"/><Relationship Id="rId17" Type="http://schemas.openxmlformats.org/officeDocument/2006/relationships/slide" Target="slides/slide20.xml"/><Relationship Id="rId25" Type="http://schemas.openxmlformats.org/officeDocument/2006/relationships/slide" Target="slides/slide29.xml"/><Relationship Id="rId33" Type="http://schemas.openxmlformats.org/officeDocument/2006/relationships/slide" Target="slides/slide37.xml"/><Relationship Id="rId38" Type="http://schemas.openxmlformats.org/officeDocument/2006/relationships/slide" Target="slides/slide46.xml"/><Relationship Id="rId46" Type="http://schemas.openxmlformats.org/officeDocument/2006/relationships/slide" Target="slides/slide59.xml"/><Relationship Id="rId59" Type="http://schemas.openxmlformats.org/officeDocument/2006/relationships/slide" Target="slides/slide79.xml"/><Relationship Id="rId67" Type="http://schemas.openxmlformats.org/officeDocument/2006/relationships/slide" Target="slides/slide87.xml"/><Relationship Id="rId103" Type="http://schemas.openxmlformats.org/officeDocument/2006/relationships/slide" Target="slides/slide126.xml"/><Relationship Id="rId108" Type="http://schemas.openxmlformats.org/officeDocument/2006/relationships/slide" Target="slides/slide131.xml"/><Relationship Id="rId116" Type="http://schemas.openxmlformats.org/officeDocument/2006/relationships/slide" Target="slides/slide155.xml"/><Relationship Id="rId124" Type="http://schemas.openxmlformats.org/officeDocument/2006/relationships/slide" Target="slides/slide165.xml"/><Relationship Id="rId129" Type="http://schemas.openxmlformats.org/officeDocument/2006/relationships/slide" Target="slides/slide230.xml"/><Relationship Id="rId20" Type="http://schemas.openxmlformats.org/officeDocument/2006/relationships/slide" Target="slides/slide23.xml"/><Relationship Id="rId41" Type="http://schemas.openxmlformats.org/officeDocument/2006/relationships/slide" Target="slides/slide50.xml"/><Relationship Id="rId54" Type="http://schemas.openxmlformats.org/officeDocument/2006/relationships/slide" Target="slides/slide68.xml"/><Relationship Id="rId62" Type="http://schemas.openxmlformats.org/officeDocument/2006/relationships/slide" Target="slides/slide82.xml"/><Relationship Id="rId70" Type="http://schemas.openxmlformats.org/officeDocument/2006/relationships/slide" Target="slides/slide91.xml"/><Relationship Id="rId75" Type="http://schemas.openxmlformats.org/officeDocument/2006/relationships/slide" Target="slides/slide97.xml"/><Relationship Id="rId83" Type="http://schemas.openxmlformats.org/officeDocument/2006/relationships/slide" Target="slides/slide106.xml"/><Relationship Id="rId88" Type="http://schemas.openxmlformats.org/officeDocument/2006/relationships/slide" Target="slides/slide111.xml"/><Relationship Id="rId91" Type="http://schemas.openxmlformats.org/officeDocument/2006/relationships/slide" Target="slides/slide114.xml"/><Relationship Id="rId96" Type="http://schemas.openxmlformats.org/officeDocument/2006/relationships/slide" Target="slides/slide119.xml"/><Relationship Id="rId111" Type="http://schemas.openxmlformats.org/officeDocument/2006/relationships/slide" Target="slides/slide134.xml"/><Relationship Id="rId1" Type="http://schemas.openxmlformats.org/officeDocument/2006/relationships/slide" Target="slides/slide1.xml"/><Relationship Id="rId6" Type="http://schemas.openxmlformats.org/officeDocument/2006/relationships/slide" Target="slides/slide7.xml"/><Relationship Id="rId15" Type="http://schemas.openxmlformats.org/officeDocument/2006/relationships/slide" Target="slides/slide18.xml"/><Relationship Id="rId23" Type="http://schemas.openxmlformats.org/officeDocument/2006/relationships/slide" Target="slides/slide26.xml"/><Relationship Id="rId28" Type="http://schemas.openxmlformats.org/officeDocument/2006/relationships/slide" Target="slides/slide32.xml"/><Relationship Id="rId36" Type="http://schemas.openxmlformats.org/officeDocument/2006/relationships/slide" Target="slides/slide42.xml"/><Relationship Id="rId49" Type="http://schemas.openxmlformats.org/officeDocument/2006/relationships/slide" Target="slides/slide62.xml"/><Relationship Id="rId57" Type="http://schemas.openxmlformats.org/officeDocument/2006/relationships/slide" Target="slides/slide73.xml"/><Relationship Id="rId106" Type="http://schemas.openxmlformats.org/officeDocument/2006/relationships/slide" Target="slides/slide129.xml"/><Relationship Id="rId114" Type="http://schemas.openxmlformats.org/officeDocument/2006/relationships/slide" Target="slides/slide137.xml"/><Relationship Id="rId119" Type="http://schemas.openxmlformats.org/officeDocument/2006/relationships/slide" Target="slides/slide158.xml"/><Relationship Id="rId127" Type="http://schemas.openxmlformats.org/officeDocument/2006/relationships/slide" Target="slides/slide182.xml"/><Relationship Id="rId10" Type="http://schemas.openxmlformats.org/officeDocument/2006/relationships/slide" Target="slides/slide11.xml"/><Relationship Id="rId31" Type="http://schemas.openxmlformats.org/officeDocument/2006/relationships/slide" Target="slides/slide35.xml"/><Relationship Id="rId44" Type="http://schemas.openxmlformats.org/officeDocument/2006/relationships/slide" Target="slides/slide54.xml"/><Relationship Id="rId52" Type="http://schemas.openxmlformats.org/officeDocument/2006/relationships/slide" Target="slides/slide65.xml"/><Relationship Id="rId60" Type="http://schemas.openxmlformats.org/officeDocument/2006/relationships/slide" Target="slides/slide80.xml"/><Relationship Id="rId65" Type="http://schemas.openxmlformats.org/officeDocument/2006/relationships/slide" Target="slides/slide85.xml"/><Relationship Id="rId73" Type="http://schemas.openxmlformats.org/officeDocument/2006/relationships/slide" Target="slides/slide95.xml"/><Relationship Id="rId78" Type="http://schemas.openxmlformats.org/officeDocument/2006/relationships/slide" Target="slides/slide100.xml"/><Relationship Id="rId81" Type="http://schemas.openxmlformats.org/officeDocument/2006/relationships/slide" Target="slides/slide103.xml"/><Relationship Id="rId86" Type="http://schemas.openxmlformats.org/officeDocument/2006/relationships/slide" Target="slides/slide109.xml"/><Relationship Id="rId94" Type="http://schemas.openxmlformats.org/officeDocument/2006/relationships/slide" Target="slides/slide117.xml"/><Relationship Id="rId99" Type="http://schemas.openxmlformats.org/officeDocument/2006/relationships/slide" Target="slides/slide122.xml"/><Relationship Id="rId101" Type="http://schemas.openxmlformats.org/officeDocument/2006/relationships/slide" Target="slides/slide124.xml"/><Relationship Id="rId122" Type="http://schemas.openxmlformats.org/officeDocument/2006/relationships/slide" Target="slides/slide162.xml"/><Relationship Id="rId130" Type="http://schemas.openxmlformats.org/officeDocument/2006/relationships/slide" Target="slides/slide242.xml"/><Relationship Id="rId4" Type="http://schemas.openxmlformats.org/officeDocument/2006/relationships/slide" Target="slides/slide4.xml"/><Relationship Id="rId9" Type="http://schemas.openxmlformats.org/officeDocument/2006/relationships/slide" Target="slides/slide10.xml"/><Relationship Id="rId13" Type="http://schemas.openxmlformats.org/officeDocument/2006/relationships/slide" Target="slides/slide16.xml"/><Relationship Id="rId18" Type="http://schemas.openxmlformats.org/officeDocument/2006/relationships/slide" Target="slides/slide21.xml"/><Relationship Id="rId39" Type="http://schemas.openxmlformats.org/officeDocument/2006/relationships/slide" Target="slides/slide48.xml"/><Relationship Id="rId109" Type="http://schemas.openxmlformats.org/officeDocument/2006/relationships/slide" Target="slides/slide132.xml"/><Relationship Id="rId34" Type="http://schemas.openxmlformats.org/officeDocument/2006/relationships/slide" Target="slides/slide38.xml"/><Relationship Id="rId50" Type="http://schemas.openxmlformats.org/officeDocument/2006/relationships/slide" Target="slides/slide63.xml"/><Relationship Id="rId55" Type="http://schemas.openxmlformats.org/officeDocument/2006/relationships/slide" Target="slides/slide70.xml"/><Relationship Id="rId76" Type="http://schemas.openxmlformats.org/officeDocument/2006/relationships/slide" Target="slides/slide98.xml"/><Relationship Id="rId97" Type="http://schemas.openxmlformats.org/officeDocument/2006/relationships/slide" Target="slides/slide120.xml"/><Relationship Id="rId104" Type="http://schemas.openxmlformats.org/officeDocument/2006/relationships/slide" Target="slides/slide127.xml"/><Relationship Id="rId120" Type="http://schemas.openxmlformats.org/officeDocument/2006/relationships/slide" Target="slides/slide160.xml"/><Relationship Id="rId125" Type="http://schemas.openxmlformats.org/officeDocument/2006/relationships/slide" Target="slides/slide166.xml"/><Relationship Id="rId7" Type="http://schemas.openxmlformats.org/officeDocument/2006/relationships/slide" Target="slides/slide8.xml"/><Relationship Id="rId71" Type="http://schemas.openxmlformats.org/officeDocument/2006/relationships/slide" Target="slides/slide93.xml"/><Relationship Id="rId92" Type="http://schemas.openxmlformats.org/officeDocument/2006/relationships/slide" Target="slides/slide115.xml"/><Relationship Id="rId2" Type="http://schemas.openxmlformats.org/officeDocument/2006/relationships/slide" Target="slides/slide2.xml"/><Relationship Id="rId29" Type="http://schemas.openxmlformats.org/officeDocument/2006/relationships/slide" Target="slides/slide33.xml"/><Relationship Id="rId24" Type="http://schemas.openxmlformats.org/officeDocument/2006/relationships/slide" Target="slides/slide28.xml"/><Relationship Id="rId40" Type="http://schemas.openxmlformats.org/officeDocument/2006/relationships/slide" Target="slides/slide49.xml"/><Relationship Id="rId45" Type="http://schemas.openxmlformats.org/officeDocument/2006/relationships/slide" Target="slides/slide55.xml"/><Relationship Id="rId66" Type="http://schemas.openxmlformats.org/officeDocument/2006/relationships/slide" Target="slides/slide86.xml"/><Relationship Id="rId87" Type="http://schemas.openxmlformats.org/officeDocument/2006/relationships/slide" Target="slides/slide110.xml"/><Relationship Id="rId110" Type="http://schemas.openxmlformats.org/officeDocument/2006/relationships/slide" Target="slides/slide133.xml"/><Relationship Id="rId115" Type="http://schemas.openxmlformats.org/officeDocument/2006/relationships/slide" Target="slides/slide138.xml"/><Relationship Id="rId131" Type="http://schemas.openxmlformats.org/officeDocument/2006/relationships/slide" Target="slides/slide265.xml"/><Relationship Id="rId61" Type="http://schemas.openxmlformats.org/officeDocument/2006/relationships/slide" Target="slides/slide81.xml"/><Relationship Id="rId82" Type="http://schemas.openxmlformats.org/officeDocument/2006/relationships/slide" Target="slides/slide105.xml"/></Relationships>
</file>

<file path=ppt/diagrams/_rels/data1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wmf"/><Relationship Id="rId1" Type="http://schemas.openxmlformats.org/officeDocument/2006/relationships/image" Target="../media/image111.png"/><Relationship Id="rId5" Type="http://schemas.openxmlformats.org/officeDocument/2006/relationships/image" Target="../media/image115.wmf"/><Relationship Id="rId4" Type="http://schemas.openxmlformats.org/officeDocument/2006/relationships/image" Target="../media/image114.png"/></Relationships>
</file>

<file path=ppt/diagrams/_rels/data1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6.png"/><Relationship Id="rId1" Type="http://schemas.openxmlformats.org/officeDocument/2006/relationships/image" Target="../media/image111.png"/><Relationship Id="rId4" Type="http://schemas.openxmlformats.org/officeDocument/2006/relationships/image" Target="../media/image114.png"/></Relationships>
</file>

<file path=ppt/diagrams/_rels/data2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wmf"/><Relationship Id="rId1" Type="http://schemas.openxmlformats.org/officeDocument/2006/relationships/image" Target="../media/image111.png"/><Relationship Id="rId5" Type="http://schemas.openxmlformats.org/officeDocument/2006/relationships/image" Target="../media/image115.wmf"/><Relationship Id="rId4" Type="http://schemas.openxmlformats.org/officeDocument/2006/relationships/image" Target="../media/image114.png"/></Relationships>
</file>

<file path=ppt/diagrams/_rels/data2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image" Target="../media/image128.png"/></Relationships>
</file>

<file path=ppt/diagrams/_rels/data22.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image" Target="../media/image131.png"/><Relationship Id="rId1" Type="http://schemas.openxmlformats.org/officeDocument/2006/relationships/image" Target="../media/image130.png"/></Relationships>
</file>

<file path=ppt/diagrams/_rels/data2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image" Target="../media/image146.png"/><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diagrams/_rels/drawing2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wmf"/><Relationship Id="rId1" Type="http://schemas.openxmlformats.org/officeDocument/2006/relationships/image" Target="../media/image111.png"/><Relationship Id="rId5" Type="http://schemas.openxmlformats.org/officeDocument/2006/relationships/image" Target="../media/image115.wmf"/><Relationship Id="rId4" Type="http://schemas.openxmlformats.org/officeDocument/2006/relationships/image" Target="../media/image114.png"/></Relationships>
</file>

<file path=ppt/diagrams/_rels/drawing2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image" Target="../media/image128.png"/></Relationships>
</file>

<file path=ppt/diagrams/_rels/drawing22.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image" Target="../media/image131.png"/><Relationship Id="rId1" Type="http://schemas.openxmlformats.org/officeDocument/2006/relationships/image" Target="../media/image13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3E5B4D-7E3A-4FAB-A028-625F4423F857}"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FCD71351-B9D7-4A49-A526-9B72AC9EFBAE}">
      <dgm:prSet phldrT="[Text]" custT="1"/>
      <dgm:spPr>
        <a:solidFill>
          <a:schemeClr val="bg1">
            <a:lumMod val="75000"/>
          </a:schemeClr>
        </a:solidFill>
      </dgm:spPr>
      <dgm:t>
        <a:bodyPr/>
        <a:lstStyle/>
        <a:p>
          <a:r>
            <a:rPr lang="en-US" sz="1200" b="1" dirty="0" smtClean="0">
              <a:solidFill>
                <a:schemeClr val="bg1"/>
              </a:solidFill>
            </a:rPr>
            <a:t>Record Collection</a:t>
          </a:r>
          <a:endParaRPr lang="en-US" sz="1200" b="1" dirty="0">
            <a:solidFill>
              <a:schemeClr val="bg1"/>
            </a:solidFill>
          </a:endParaRPr>
        </a:p>
      </dgm:t>
    </dgm:pt>
    <dgm:pt modelId="{08589ABE-3311-4E6D-958F-E4C6C63A6104}" type="parTrans" cxnId="{AFCBD01A-AD90-465A-B851-C638312E3735}">
      <dgm:prSet/>
      <dgm:spPr/>
      <dgm:t>
        <a:bodyPr/>
        <a:lstStyle/>
        <a:p>
          <a:endParaRPr lang="en-US" sz="1100">
            <a:solidFill>
              <a:schemeClr val="tx1"/>
            </a:solidFill>
          </a:endParaRPr>
        </a:p>
      </dgm:t>
    </dgm:pt>
    <dgm:pt modelId="{909997AB-F962-4837-8A31-EF5028148320}" type="sibTrans" cxnId="{AFCBD01A-AD90-465A-B851-C638312E3735}">
      <dgm:prSet custT="1">
        <dgm:style>
          <a:lnRef idx="2">
            <a:schemeClr val="accent6">
              <a:shade val="50000"/>
            </a:schemeClr>
          </a:lnRef>
          <a:fillRef idx="1">
            <a:schemeClr val="accent6"/>
          </a:fillRef>
          <a:effectRef idx="0">
            <a:schemeClr val="accent6"/>
          </a:effectRef>
          <a:fontRef idx="minor">
            <a:schemeClr val="lt1"/>
          </a:fontRef>
        </dgm:style>
      </dgm:prSet>
      <dgm:spPr/>
      <dgm:t>
        <a:bodyPr/>
        <a:lstStyle/>
        <a:p>
          <a:endParaRPr lang="en-US" sz="1200" b="1" dirty="0">
            <a:solidFill>
              <a:schemeClr val="tx1"/>
            </a:solidFill>
          </a:endParaRPr>
        </a:p>
      </dgm:t>
    </dgm:pt>
    <dgm:pt modelId="{A50B2481-F773-4239-847E-B621FFBC5B2A}">
      <dgm:prSet phldrT="[Text]" custT="1"/>
      <dgm:spPr>
        <a:solidFill>
          <a:srgbClr val="CC0000"/>
        </a:solidFill>
      </dgm:spPr>
      <dgm:t>
        <a:bodyPr/>
        <a:lstStyle/>
        <a:p>
          <a:r>
            <a:rPr lang="en-US" sz="1200" b="1" dirty="0" smtClean="0">
              <a:solidFill>
                <a:schemeClr val="bg1"/>
              </a:solidFill>
            </a:rPr>
            <a:t>Disputes/</a:t>
          </a:r>
        </a:p>
        <a:p>
          <a:r>
            <a:rPr lang="en-US" sz="1200" b="1" dirty="0" smtClean="0">
              <a:solidFill>
                <a:schemeClr val="bg1"/>
              </a:solidFill>
            </a:rPr>
            <a:t>Chargebacks</a:t>
          </a:r>
          <a:endParaRPr lang="en-US" sz="1200" b="1" dirty="0">
            <a:solidFill>
              <a:schemeClr val="bg1"/>
            </a:solidFill>
          </a:endParaRPr>
        </a:p>
      </dgm:t>
    </dgm:pt>
    <dgm:pt modelId="{CB2DBB1E-C080-4AC5-BC64-2AF8BE798F2B}" type="parTrans" cxnId="{C570FFA0-81E3-4C8E-9906-7A062F498FC5}">
      <dgm:prSet/>
      <dgm:spPr/>
      <dgm:t>
        <a:bodyPr/>
        <a:lstStyle/>
        <a:p>
          <a:endParaRPr lang="en-US" sz="1100">
            <a:solidFill>
              <a:schemeClr val="tx1"/>
            </a:solidFill>
          </a:endParaRPr>
        </a:p>
      </dgm:t>
    </dgm:pt>
    <dgm:pt modelId="{0D48D65A-F2E4-470D-91C9-82218098884F}" type="sibTrans" cxnId="{C570FFA0-81E3-4C8E-9906-7A062F498FC5}">
      <dgm:prSet custT="1">
        <dgm:style>
          <a:lnRef idx="2">
            <a:schemeClr val="accent6">
              <a:shade val="50000"/>
            </a:schemeClr>
          </a:lnRef>
          <a:fillRef idx="1">
            <a:schemeClr val="accent6"/>
          </a:fillRef>
          <a:effectRef idx="0">
            <a:schemeClr val="accent6"/>
          </a:effectRef>
          <a:fontRef idx="minor">
            <a:schemeClr val="lt1"/>
          </a:fontRef>
        </dgm:style>
      </dgm:prSet>
      <dgm:spPr/>
      <dgm:t>
        <a:bodyPr/>
        <a:lstStyle/>
        <a:p>
          <a:endParaRPr lang="en-US" sz="1200" b="1" dirty="0">
            <a:solidFill>
              <a:schemeClr val="tx1"/>
            </a:solidFill>
          </a:endParaRPr>
        </a:p>
      </dgm:t>
    </dgm:pt>
    <dgm:pt modelId="{C8BCED39-707B-48EE-B41A-9110469CF8B8}">
      <dgm:prSet phldrT="[Text]" custT="1"/>
      <dgm:spPr>
        <a:solidFill>
          <a:srgbClr val="CC0000"/>
        </a:solidFill>
      </dgm:spPr>
      <dgm:t>
        <a:bodyPr/>
        <a:lstStyle/>
        <a:p>
          <a:r>
            <a:rPr lang="en-US" sz="1200" b="1" dirty="0" smtClean="0">
              <a:solidFill>
                <a:schemeClr val="bg1"/>
              </a:solidFill>
            </a:rPr>
            <a:t>Process Write off/ Adjustment/ Treasury Referral</a:t>
          </a:r>
          <a:endParaRPr lang="en-US" sz="1200" b="1" dirty="0">
            <a:solidFill>
              <a:schemeClr val="bg1"/>
            </a:solidFill>
          </a:endParaRPr>
        </a:p>
      </dgm:t>
    </dgm:pt>
    <dgm:pt modelId="{B72A028E-807B-48D6-828B-B1CAE1152ABF}" type="parTrans" cxnId="{85430E31-B723-4762-B2DA-B01DFC051FF9}">
      <dgm:prSet/>
      <dgm:spPr/>
      <dgm:t>
        <a:bodyPr/>
        <a:lstStyle/>
        <a:p>
          <a:endParaRPr lang="en-US" sz="1100">
            <a:solidFill>
              <a:schemeClr val="tx1"/>
            </a:solidFill>
          </a:endParaRPr>
        </a:p>
      </dgm:t>
    </dgm:pt>
    <dgm:pt modelId="{FE21044D-1C57-41E2-BD3E-4F35057A850D}" type="sibTrans" cxnId="{85430E31-B723-4762-B2DA-B01DFC051FF9}">
      <dgm:prSet custT="1"/>
      <dgm:spPr>
        <a:solidFill>
          <a:schemeClr val="accent6">
            <a:lumMod val="75000"/>
          </a:schemeClr>
        </a:solidFill>
      </dgm:spPr>
      <dgm:t>
        <a:bodyPr/>
        <a:lstStyle/>
        <a:p>
          <a:endParaRPr lang="en-US" sz="1200" b="1" dirty="0">
            <a:solidFill>
              <a:schemeClr val="tx1"/>
            </a:solidFill>
          </a:endParaRPr>
        </a:p>
      </dgm:t>
    </dgm:pt>
    <dgm:pt modelId="{E993EAE6-6F2F-4217-BD28-EC9C530A85D7}">
      <dgm:prSet custT="1"/>
      <dgm:spPr>
        <a:solidFill>
          <a:srgbClr val="CC0000"/>
        </a:solidFill>
      </dgm:spPr>
      <dgm:t>
        <a:bodyPr/>
        <a:lstStyle/>
        <a:p>
          <a:r>
            <a:rPr lang="en-US" sz="1200" b="1" dirty="0" smtClean="0">
              <a:solidFill>
                <a:schemeClr val="bg1"/>
              </a:solidFill>
            </a:rPr>
            <a:t>Track Receivable &amp; Record Overdue Charges</a:t>
          </a:r>
          <a:endParaRPr lang="en-US" sz="1200" b="1" dirty="0">
            <a:solidFill>
              <a:schemeClr val="bg1"/>
            </a:solidFill>
          </a:endParaRPr>
        </a:p>
      </dgm:t>
    </dgm:pt>
    <dgm:pt modelId="{D423F58B-C57B-4742-ACCA-E6E8BE51649F}" type="parTrans" cxnId="{02343DD6-BAA1-47FE-AE24-A43EBF0D6DF1}">
      <dgm:prSet/>
      <dgm:spPr/>
      <dgm:t>
        <a:bodyPr/>
        <a:lstStyle/>
        <a:p>
          <a:endParaRPr lang="en-US"/>
        </a:p>
      </dgm:t>
    </dgm:pt>
    <dgm:pt modelId="{4191EF92-6E5C-4547-BD6A-C113CC0ED285}" type="sibTrans" cxnId="{02343DD6-BAA1-47FE-AE24-A43EBF0D6DF1}">
      <dgm:prSet>
        <dgm:style>
          <a:lnRef idx="2">
            <a:schemeClr val="accent2">
              <a:shade val="50000"/>
            </a:schemeClr>
          </a:lnRef>
          <a:fillRef idx="1">
            <a:schemeClr val="accent2"/>
          </a:fillRef>
          <a:effectRef idx="0">
            <a:schemeClr val="accent2"/>
          </a:effectRef>
          <a:fontRef idx="minor">
            <a:schemeClr val="lt1"/>
          </a:fontRef>
        </dgm:style>
      </dgm:prSet>
      <dgm:spPr/>
      <dgm:t>
        <a:bodyPr/>
        <a:lstStyle/>
        <a:p>
          <a:endParaRPr lang="en-US" dirty="0"/>
        </a:p>
      </dgm:t>
    </dgm:pt>
    <dgm:pt modelId="{694C4A6E-8382-4DE6-B69D-59D6162DEE63}" type="pres">
      <dgm:prSet presAssocID="{6C3E5B4D-7E3A-4FAB-A028-625F4423F857}" presName="Name0" presStyleCnt="0">
        <dgm:presLayoutVars>
          <dgm:dir/>
          <dgm:resizeHandles val="exact"/>
        </dgm:presLayoutVars>
      </dgm:prSet>
      <dgm:spPr/>
      <dgm:t>
        <a:bodyPr/>
        <a:lstStyle/>
        <a:p>
          <a:endParaRPr lang="en-US"/>
        </a:p>
      </dgm:t>
    </dgm:pt>
    <dgm:pt modelId="{F1ADA803-3B7E-4AA6-8877-3364DBD8F8EE}" type="pres">
      <dgm:prSet presAssocID="{E993EAE6-6F2F-4217-BD28-EC9C530A85D7}" presName="node" presStyleLbl="node1" presStyleIdx="0" presStyleCnt="4" custLinFactNeighborX="-1660" custLinFactNeighborY="20126">
        <dgm:presLayoutVars>
          <dgm:bulletEnabled val="1"/>
        </dgm:presLayoutVars>
      </dgm:prSet>
      <dgm:spPr/>
      <dgm:t>
        <a:bodyPr/>
        <a:lstStyle/>
        <a:p>
          <a:endParaRPr lang="en-US"/>
        </a:p>
      </dgm:t>
    </dgm:pt>
    <dgm:pt modelId="{DB7CCD2B-1958-4D65-ABD3-86FCC13FD904}" type="pres">
      <dgm:prSet presAssocID="{4191EF92-6E5C-4547-BD6A-C113CC0ED285}" presName="sibTrans" presStyleLbl="sibTrans2D1" presStyleIdx="0" presStyleCnt="3" custLinFactNeighborX="0" custLinFactNeighborY="23902"/>
      <dgm:spPr/>
      <dgm:t>
        <a:bodyPr/>
        <a:lstStyle/>
        <a:p>
          <a:endParaRPr lang="en-US"/>
        </a:p>
      </dgm:t>
    </dgm:pt>
    <dgm:pt modelId="{15803DC1-183F-4BC0-9FFF-C9CE4EC59B1B}" type="pres">
      <dgm:prSet presAssocID="{4191EF92-6E5C-4547-BD6A-C113CC0ED285}" presName="connectorText" presStyleLbl="sibTrans2D1" presStyleIdx="0" presStyleCnt="3"/>
      <dgm:spPr/>
      <dgm:t>
        <a:bodyPr/>
        <a:lstStyle/>
        <a:p>
          <a:endParaRPr lang="en-US"/>
        </a:p>
      </dgm:t>
    </dgm:pt>
    <dgm:pt modelId="{DBC03743-DEF7-4BDF-92E9-D84B403F1081}" type="pres">
      <dgm:prSet presAssocID="{FCD71351-B9D7-4A49-A526-9B72AC9EFBAE}" presName="node" presStyleLbl="node1" presStyleIdx="1" presStyleCnt="4" custLinFactNeighborX="-15238" custLinFactNeighborY="20126">
        <dgm:presLayoutVars>
          <dgm:bulletEnabled val="1"/>
        </dgm:presLayoutVars>
      </dgm:prSet>
      <dgm:spPr/>
      <dgm:t>
        <a:bodyPr/>
        <a:lstStyle/>
        <a:p>
          <a:endParaRPr lang="en-US"/>
        </a:p>
      </dgm:t>
    </dgm:pt>
    <dgm:pt modelId="{0103A1CE-45AB-47D5-9846-1D62526E8FA0}" type="pres">
      <dgm:prSet presAssocID="{909997AB-F962-4837-8A31-EF5028148320}" presName="sibTrans" presStyleLbl="sibTrans2D1" presStyleIdx="1" presStyleCnt="3"/>
      <dgm:spPr/>
      <dgm:t>
        <a:bodyPr/>
        <a:lstStyle/>
        <a:p>
          <a:endParaRPr lang="en-US"/>
        </a:p>
      </dgm:t>
    </dgm:pt>
    <dgm:pt modelId="{64D6C852-EB33-48F5-A236-4444FC3B87EF}" type="pres">
      <dgm:prSet presAssocID="{909997AB-F962-4837-8A31-EF5028148320}" presName="connectorText" presStyleLbl="sibTrans2D1" presStyleIdx="1" presStyleCnt="3"/>
      <dgm:spPr/>
      <dgm:t>
        <a:bodyPr/>
        <a:lstStyle/>
        <a:p>
          <a:endParaRPr lang="en-US"/>
        </a:p>
      </dgm:t>
    </dgm:pt>
    <dgm:pt modelId="{98DFF6B3-532F-4998-92A5-D2E961EB8EA3}" type="pres">
      <dgm:prSet presAssocID="{A50B2481-F773-4239-847E-B621FFBC5B2A}" presName="node" presStyleLbl="node1" presStyleIdx="2" presStyleCnt="4" custLinFactNeighborY="20126">
        <dgm:presLayoutVars>
          <dgm:bulletEnabled val="1"/>
        </dgm:presLayoutVars>
      </dgm:prSet>
      <dgm:spPr/>
      <dgm:t>
        <a:bodyPr/>
        <a:lstStyle/>
        <a:p>
          <a:endParaRPr lang="en-US"/>
        </a:p>
      </dgm:t>
    </dgm:pt>
    <dgm:pt modelId="{B3301D58-6AC4-4330-ADCD-76ED0A614310}" type="pres">
      <dgm:prSet presAssocID="{0D48D65A-F2E4-470D-91C9-82218098884F}" presName="sibTrans" presStyleLbl="sibTrans2D1" presStyleIdx="2" presStyleCnt="3"/>
      <dgm:spPr/>
      <dgm:t>
        <a:bodyPr/>
        <a:lstStyle/>
        <a:p>
          <a:endParaRPr lang="en-US"/>
        </a:p>
      </dgm:t>
    </dgm:pt>
    <dgm:pt modelId="{68302216-7EBB-4EF2-8D03-222711D60E33}" type="pres">
      <dgm:prSet presAssocID="{0D48D65A-F2E4-470D-91C9-82218098884F}" presName="connectorText" presStyleLbl="sibTrans2D1" presStyleIdx="2" presStyleCnt="3"/>
      <dgm:spPr/>
      <dgm:t>
        <a:bodyPr/>
        <a:lstStyle/>
        <a:p>
          <a:endParaRPr lang="en-US"/>
        </a:p>
      </dgm:t>
    </dgm:pt>
    <dgm:pt modelId="{FEBDF587-DC53-485C-805B-5258ACA53268}" type="pres">
      <dgm:prSet presAssocID="{C8BCED39-707B-48EE-B41A-9110469CF8B8}" presName="node" presStyleLbl="node1" presStyleIdx="3" presStyleCnt="4" custLinFactNeighborX="-736" custLinFactNeighborY="20126">
        <dgm:presLayoutVars>
          <dgm:bulletEnabled val="1"/>
        </dgm:presLayoutVars>
      </dgm:prSet>
      <dgm:spPr/>
      <dgm:t>
        <a:bodyPr/>
        <a:lstStyle/>
        <a:p>
          <a:endParaRPr lang="en-US"/>
        </a:p>
      </dgm:t>
    </dgm:pt>
  </dgm:ptLst>
  <dgm:cxnLst>
    <dgm:cxn modelId="{C5EAC9A9-B819-4F3C-9075-EB314C5804C0}" type="presOf" srcId="{6C3E5B4D-7E3A-4FAB-A028-625F4423F857}" destId="{694C4A6E-8382-4DE6-B69D-59D6162DEE63}" srcOrd="0" destOrd="0" presId="urn:microsoft.com/office/officeart/2005/8/layout/process1"/>
    <dgm:cxn modelId="{4FA5EDC8-982E-42BF-BB59-C77FC2D7F949}" type="presOf" srcId="{FCD71351-B9D7-4A49-A526-9B72AC9EFBAE}" destId="{DBC03743-DEF7-4BDF-92E9-D84B403F1081}" srcOrd="0" destOrd="0" presId="urn:microsoft.com/office/officeart/2005/8/layout/process1"/>
    <dgm:cxn modelId="{94A4A436-A0D2-4C8D-82F5-BBB998CCC6FC}" type="presOf" srcId="{E993EAE6-6F2F-4217-BD28-EC9C530A85D7}" destId="{F1ADA803-3B7E-4AA6-8877-3364DBD8F8EE}" srcOrd="0" destOrd="0" presId="urn:microsoft.com/office/officeart/2005/8/layout/process1"/>
    <dgm:cxn modelId="{C570FFA0-81E3-4C8E-9906-7A062F498FC5}" srcId="{6C3E5B4D-7E3A-4FAB-A028-625F4423F857}" destId="{A50B2481-F773-4239-847E-B621FFBC5B2A}" srcOrd="2" destOrd="0" parTransId="{CB2DBB1E-C080-4AC5-BC64-2AF8BE798F2B}" sibTransId="{0D48D65A-F2E4-470D-91C9-82218098884F}"/>
    <dgm:cxn modelId="{BE486065-9766-4B65-811A-46DAC125B0BF}" type="presOf" srcId="{0D48D65A-F2E4-470D-91C9-82218098884F}" destId="{68302216-7EBB-4EF2-8D03-222711D60E33}" srcOrd="1" destOrd="0" presId="urn:microsoft.com/office/officeart/2005/8/layout/process1"/>
    <dgm:cxn modelId="{4E585856-F991-4835-8621-B1312530B0B8}" type="presOf" srcId="{4191EF92-6E5C-4547-BD6A-C113CC0ED285}" destId="{DB7CCD2B-1958-4D65-ABD3-86FCC13FD904}" srcOrd="0" destOrd="0" presId="urn:microsoft.com/office/officeart/2005/8/layout/process1"/>
    <dgm:cxn modelId="{AFCBD01A-AD90-465A-B851-C638312E3735}" srcId="{6C3E5B4D-7E3A-4FAB-A028-625F4423F857}" destId="{FCD71351-B9D7-4A49-A526-9B72AC9EFBAE}" srcOrd="1" destOrd="0" parTransId="{08589ABE-3311-4E6D-958F-E4C6C63A6104}" sibTransId="{909997AB-F962-4837-8A31-EF5028148320}"/>
    <dgm:cxn modelId="{02037B11-4AA4-4281-84CF-6DD5670F20A0}" type="presOf" srcId="{0D48D65A-F2E4-470D-91C9-82218098884F}" destId="{B3301D58-6AC4-4330-ADCD-76ED0A614310}" srcOrd="0" destOrd="0" presId="urn:microsoft.com/office/officeart/2005/8/layout/process1"/>
    <dgm:cxn modelId="{85430E31-B723-4762-B2DA-B01DFC051FF9}" srcId="{6C3E5B4D-7E3A-4FAB-A028-625F4423F857}" destId="{C8BCED39-707B-48EE-B41A-9110469CF8B8}" srcOrd="3" destOrd="0" parTransId="{B72A028E-807B-48D6-828B-B1CAE1152ABF}" sibTransId="{FE21044D-1C57-41E2-BD3E-4F35057A850D}"/>
    <dgm:cxn modelId="{8BD31944-EB50-4307-BE84-EE2F5C0E75B5}" type="presOf" srcId="{4191EF92-6E5C-4547-BD6A-C113CC0ED285}" destId="{15803DC1-183F-4BC0-9FFF-C9CE4EC59B1B}" srcOrd="1" destOrd="0" presId="urn:microsoft.com/office/officeart/2005/8/layout/process1"/>
    <dgm:cxn modelId="{B8561945-B780-4E77-93A1-506D5D05D9C7}" type="presOf" srcId="{909997AB-F962-4837-8A31-EF5028148320}" destId="{64D6C852-EB33-48F5-A236-4444FC3B87EF}" srcOrd="1" destOrd="0" presId="urn:microsoft.com/office/officeart/2005/8/layout/process1"/>
    <dgm:cxn modelId="{02343DD6-BAA1-47FE-AE24-A43EBF0D6DF1}" srcId="{6C3E5B4D-7E3A-4FAB-A028-625F4423F857}" destId="{E993EAE6-6F2F-4217-BD28-EC9C530A85D7}" srcOrd="0" destOrd="0" parTransId="{D423F58B-C57B-4742-ACCA-E6E8BE51649F}" sibTransId="{4191EF92-6E5C-4547-BD6A-C113CC0ED285}"/>
    <dgm:cxn modelId="{6D38FFC0-6E5E-499B-B0CF-B800130DCC60}" type="presOf" srcId="{A50B2481-F773-4239-847E-B621FFBC5B2A}" destId="{98DFF6B3-532F-4998-92A5-D2E961EB8EA3}" srcOrd="0" destOrd="0" presId="urn:microsoft.com/office/officeart/2005/8/layout/process1"/>
    <dgm:cxn modelId="{29BB0AF4-6F95-4E47-8B50-9C158087F1B8}" type="presOf" srcId="{909997AB-F962-4837-8A31-EF5028148320}" destId="{0103A1CE-45AB-47D5-9846-1D62526E8FA0}" srcOrd="0" destOrd="0" presId="urn:microsoft.com/office/officeart/2005/8/layout/process1"/>
    <dgm:cxn modelId="{EAE677A9-851D-43C6-93A7-70861B668A19}" type="presOf" srcId="{C8BCED39-707B-48EE-B41A-9110469CF8B8}" destId="{FEBDF587-DC53-485C-805B-5258ACA53268}" srcOrd="0" destOrd="0" presId="urn:microsoft.com/office/officeart/2005/8/layout/process1"/>
    <dgm:cxn modelId="{77F5C80B-7905-41E0-BC9B-F9078CA4302F}" type="presParOf" srcId="{694C4A6E-8382-4DE6-B69D-59D6162DEE63}" destId="{F1ADA803-3B7E-4AA6-8877-3364DBD8F8EE}" srcOrd="0" destOrd="0" presId="urn:microsoft.com/office/officeart/2005/8/layout/process1"/>
    <dgm:cxn modelId="{E958C171-8203-4AB6-AB79-65AEE60D15D7}" type="presParOf" srcId="{694C4A6E-8382-4DE6-B69D-59D6162DEE63}" destId="{DB7CCD2B-1958-4D65-ABD3-86FCC13FD904}" srcOrd="1" destOrd="0" presId="urn:microsoft.com/office/officeart/2005/8/layout/process1"/>
    <dgm:cxn modelId="{B9BD627A-D26A-40AD-9970-88ECC71B3894}" type="presParOf" srcId="{DB7CCD2B-1958-4D65-ABD3-86FCC13FD904}" destId="{15803DC1-183F-4BC0-9FFF-C9CE4EC59B1B}" srcOrd="0" destOrd="0" presId="urn:microsoft.com/office/officeart/2005/8/layout/process1"/>
    <dgm:cxn modelId="{79307507-AB4D-4A6C-BCCF-9DB6F5D6EC82}" type="presParOf" srcId="{694C4A6E-8382-4DE6-B69D-59D6162DEE63}" destId="{DBC03743-DEF7-4BDF-92E9-D84B403F1081}" srcOrd="2" destOrd="0" presId="urn:microsoft.com/office/officeart/2005/8/layout/process1"/>
    <dgm:cxn modelId="{302B9FDD-4D8C-4682-BC3A-6D26A8700059}" type="presParOf" srcId="{694C4A6E-8382-4DE6-B69D-59D6162DEE63}" destId="{0103A1CE-45AB-47D5-9846-1D62526E8FA0}" srcOrd="3" destOrd="0" presId="urn:microsoft.com/office/officeart/2005/8/layout/process1"/>
    <dgm:cxn modelId="{791BDCAF-BD2C-4203-B8E6-E9ED22E38B69}" type="presParOf" srcId="{0103A1CE-45AB-47D5-9846-1D62526E8FA0}" destId="{64D6C852-EB33-48F5-A236-4444FC3B87EF}" srcOrd="0" destOrd="0" presId="urn:microsoft.com/office/officeart/2005/8/layout/process1"/>
    <dgm:cxn modelId="{F6272B03-9A78-4B7A-974F-462CB39E6138}" type="presParOf" srcId="{694C4A6E-8382-4DE6-B69D-59D6162DEE63}" destId="{98DFF6B3-532F-4998-92A5-D2E961EB8EA3}" srcOrd="4" destOrd="0" presId="urn:microsoft.com/office/officeart/2005/8/layout/process1"/>
    <dgm:cxn modelId="{FA08771A-D465-4FBB-B574-CF6DF4CD6E28}" type="presParOf" srcId="{694C4A6E-8382-4DE6-B69D-59D6162DEE63}" destId="{B3301D58-6AC4-4330-ADCD-76ED0A614310}" srcOrd="5" destOrd="0" presId="urn:microsoft.com/office/officeart/2005/8/layout/process1"/>
    <dgm:cxn modelId="{7F2C1894-3834-43B4-AB78-4C0B159D8403}" type="presParOf" srcId="{B3301D58-6AC4-4330-ADCD-76ED0A614310}" destId="{68302216-7EBB-4EF2-8D03-222711D60E33}" srcOrd="0" destOrd="0" presId="urn:microsoft.com/office/officeart/2005/8/layout/process1"/>
    <dgm:cxn modelId="{26784192-C670-4AD7-9193-3E8B677FB329}" type="presParOf" srcId="{694C4A6E-8382-4DE6-B69D-59D6162DEE63}" destId="{FEBDF587-DC53-485C-805B-5258ACA53268}" srcOrd="6" destOrd="0" presId="urn:microsoft.com/office/officeart/2005/8/layout/process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2DCA5EB-20FF-4B38-8609-DBB0717C6539}"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2AD745BF-32B6-4E47-BCCA-629EC0DECAA9}">
      <dgm:prSet custT="1"/>
      <dgm:spPr/>
      <dgm:t>
        <a:bodyPr/>
        <a:lstStyle/>
        <a:p>
          <a:pPr rtl="0"/>
          <a:r>
            <a:rPr lang="en-US" sz="1600" b="1" dirty="0" smtClean="0">
              <a:solidFill>
                <a:schemeClr val="bg2">
                  <a:lumMod val="50000"/>
                </a:schemeClr>
              </a:solidFill>
            </a:rPr>
            <a:t>September 1</a:t>
          </a:r>
          <a:endParaRPr lang="en-US" sz="1600" b="1" dirty="0">
            <a:solidFill>
              <a:schemeClr val="bg2">
                <a:lumMod val="50000"/>
              </a:schemeClr>
            </a:solidFill>
          </a:endParaRPr>
        </a:p>
      </dgm:t>
    </dgm:pt>
    <dgm:pt modelId="{4F63628F-6232-4697-AD3D-B838E6166BF5}" type="parTrans" cxnId="{4BA62B3C-2C4B-477A-91FE-9727EC0E5BD3}">
      <dgm:prSet/>
      <dgm:spPr/>
      <dgm:t>
        <a:bodyPr/>
        <a:lstStyle/>
        <a:p>
          <a:endParaRPr lang="en-US"/>
        </a:p>
      </dgm:t>
    </dgm:pt>
    <dgm:pt modelId="{85B8536B-E8EB-4BFD-9222-20C3EB3AC501}" type="sibTrans" cxnId="{4BA62B3C-2C4B-477A-91FE-9727EC0E5BD3}">
      <dgm:prSet/>
      <dgm:spPr/>
      <dgm:t>
        <a:bodyPr/>
        <a:lstStyle/>
        <a:p>
          <a:endParaRPr lang="en-US"/>
        </a:p>
      </dgm:t>
    </dgm:pt>
    <dgm:pt modelId="{DA5F445F-05B4-4815-A5B5-8D70E73688D2}">
      <dgm:prSet/>
      <dgm:spPr/>
      <dgm:t>
        <a:bodyPr/>
        <a:lstStyle/>
        <a:p>
          <a:pPr algn="l" rtl="0"/>
          <a:r>
            <a:rPr lang="en-US" dirty="0" smtClean="0"/>
            <a:t>$10000 Bill is Sent</a:t>
          </a:r>
          <a:endParaRPr lang="en-US" dirty="0"/>
        </a:p>
      </dgm:t>
    </dgm:pt>
    <dgm:pt modelId="{787F8874-DB41-420A-B004-583B947420B7}" type="parTrans" cxnId="{C22D2E94-7458-4763-892C-7DB0007B6B2C}">
      <dgm:prSet/>
      <dgm:spPr/>
      <dgm:t>
        <a:bodyPr/>
        <a:lstStyle/>
        <a:p>
          <a:endParaRPr lang="en-US" dirty="0"/>
        </a:p>
      </dgm:t>
    </dgm:pt>
    <dgm:pt modelId="{68BB4712-CE3A-4142-97ED-78AF77C7DAFF}" type="sibTrans" cxnId="{C22D2E94-7458-4763-892C-7DB0007B6B2C}">
      <dgm:prSet/>
      <dgm:spPr/>
      <dgm:t>
        <a:bodyPr/>
        <a:lstStyle/>
        <a:p>
          <a:endParaRPr lang="en-US"/>
        </a:p>
      </dgm:t>
    </dgm:pt>
    <dgm:pt modelId="{9909D174-F912-484B-AEC1-9678C0F2ADC8}">
      <dgm:prSet/>
      <dgm:spPr/>
      <dgm:t>
        <a:bodyPr/>
        <a:lstStyle/>
        <a:p>
          <a:pPr rtl="0"/>
          <a:r>
            <a:rPr lang="en-US" b="1" i="1" dirty="0" smtClean="0">
              <a:solidFill>
                <a:schemeClr val="accent1">
                  <a:lumMod val="50000"/>
                </a:schemeClr>
              </a:solidFill>
            </a:rPr>
            <a:t>Interest Calculation Days Start </a:t>
          </a:r>
        </a:p>
      </dgm:t>
    </dgm:pt>
    <dgm:pt modelId="{EBDEC41E-EFDD-4411-A976-9282A5BD9174}" type="parTrans" cxnId="{1DBCA987-D0BA-431F-B8E5-50DB261BCD4F}">
      <dgm:prSet/>
      <dgm:spPr/>
      <dgm:t>
        <a:bodyPr/>
        <a:lstStyle/>
        <a:p>
          <a:endParaRPr lang="en-US" dirty="0"/>
        </a:p>
      </dgm:t>
    </dgm:pt>
    <dgm:pt modelId="{4E90BE56-A45E-46C7-9978-0A934D4946F9}" type="sibTrans" cxnId="{1DBCA987-D0BA-431F-B8E5-50DB261BCD4F}">
      <dgm:prSet/>
      <dgm:spPr/>
      <dgm:t>
        <a:bodyPr/>
        <a:lstStyle/>
        <a:p>
          <a:endParaRPr lang="en-US"/>
        </a:p>
      </dgm:t>
    </dgm:pt>
    <dgm:pt modelId="{974A7A05-5EF2-4491-9F09-01A940E303E1}">
      <dgm:prSet custT="1"/>
      <dgm:spPr/>
      <dgm:t>
        <a:bodyPr/>
        <a:lstStyle/>
        <a:p>
          <a:pPr rtl="0"/>
          <a:r>
            <a:rPr lang="en-US" sz="1600" b="1" dirty="0" smtClean="0">
              <a:solidFill>
                <a:schemeClr val="bg2">
                  <a:lumMod val="50000"/>
                </a:schemeClr>
              </a:solidFill>
            </a:rPr>
            <a:t>October 1</a:t>
          </a:r>
          <a:endParaRPr lang="en-US" sz="1600" b="1" dirty="0">
            <a:solidFill>
              <a:schemeClr val="bg2">
                <a:lumMod val="50000"/>
              </a:schemeClr>
            </a:solidFill>
          </a:endParaRPr>
        </a:p>
      </dgm:t>
    </dgm:pt>
    <dgm:pt modelId="{0761E39C-7DFF-40F5-9CA9-469B1617521E}" type="parTrans" cxnId="{B36A3D09-F0D4-40D9-A3EE-EEF6F18F1742}">
      <dgm:prSet/>
      <dgm:spPr/>
      <dgm:t>
        <a:bodyPr/>
        <a:lstStyle/>
        <a:p>
          <a:endParaRPr lang="en-US"/>
        </a:p>
      </dgm:t>
    </dgm:pt>
    <dgm:pt modelId="{84776020-723D-4C04-BA9C-28BC6DC12EC6}" type="sibTrans" cxnId="{B36A3D09-F0D4-40D9-A3EE-EEF6F18F1742}">
      <dgm:prSet/>
      <dgm:spPr/>
      <dgm:t>
        <a:bodyPr/>
        <a:lstStyle/>
        <a:p>
          <a:endParaRPr lang="en-US"/>
        </a:p>
      </dgm:t>
    </dgm:pt>
    <dgm:pt modelId="{64372849-B544-4E9A-9E35-864DEECBD45E}">
      <dgm:prSet/>
      <dgm:spPr/>
      <dgm:t>
        <a:bodyPr/>
        <a:lstStyle/>
        <a:p>
          <a:pPr rtl="0"/>
          <a:r>
            <a:rPr lang="en-US" dirty="0" smtClean="0">
              <a:solidFill>
                <a:srgbClr val="FF0000"/>
              </a:solidFill>
            </a:rPr>
            <a:t>$10000 </a:t>
          </a:r>
          <a:r>
            <a:rPr lang="en-US" dirty="0" smtClean="0"/>
            <a:t>Collection is Due</a:t>
          </a:r>
        </a:p>
        <a:p>
          <a:pPr rtl="0"/>
          <a:r>
            <a:rPr lang="en-US" dirty="0" smtClean="0"/>
            <a:t>Not yet paid</a:t>
          </a:r>
          <a:endParaRPr lang="en-US" dirty="0"/>
        </a:p>
      </dgm:t>
    </dgm:pt>
    <dgm:pt modelId="{CFCBAA08-AF2E-4B18-82A8-A41256B86BA9}" type="parTrans" cxnId="{664F0A96-04E6-47D4-93B5-75E1F389F2F5}">
      <dgm:prSet/>
      <dgm:spPr/>
      <dgm:t>
        <a:bodyPr/>
        <a:lstStyle/>
        <a:p>
          <a:endParaRPr lang="en-US" dirty="0"/>
        </a:p>
      </dgm:t>
    </dgm:pt>
    <dgm:pt modelId="{5FEED005-7985-4BA6-A58A-02D0BF6B8DC0}" type="sibTrans" cxnId="{664F0A96-04E6-47D4-93B5-75E1F389F2F5}">
      <dgm:prSet/>
      <dgm:spPr/>
      <dgm:t>
        <a:bodyPr/>
        <a:lstStyle/>
        <a:p>
          <a:endParaRPr lang="en-US"/>
        </a:p>
      </dgm:t>
    </dgm:pt>
    <dgm:pt modelId="{973C5826-7765-4048-BF47-0391369FF571}">
      <dgm:prSet/>
      <dgm:spPr/>
      <dgm:t>
        <a:bodyPr/>
        <a:lstStyle/>
        <a:p>
          <a:pPr rtl="0"/>
          <a:r>
            <a:rPr lang="en-US" dirty="0" smtClean="0"/>
            <a:t>Interest Rate = 1% APR</a:t>
          </a:r>
        </a:p>
        <a:p>
          <a:pPr rtl="0"/>
          <a:r>
            <a:rPr lang="en-US" dirty="0" smtClean="0"/>
            <a:t>10k * 0.01 * (30/360)= </a:t>
          </a:r>
          <a:r>
            <a:rPr lang="en-US" dirty="0" smtClean="0">
              <a:solidFill>
                <a:srgbClr val="FF0000"/>
              </a:solidFill>
            </a:rPr>
            <a:t>$8.33</a:t>
          </a:r>
          <a:endParaRPr lang="en-US" dirty="0"/>
        </a:p>
      </dgm:t>
    </dgm:pt>
    <dgm:pt modelId="{E76C34DA-17B8-4C3C-B059-ACD99AFCB1A3}" type="parTrans" cxnId="{C0B41B2F-46D1-42E8-9C9D-079B5298DB73}">
      <dgm:prSet/>
      <dgm:spPr/>
      <dgm:t>
        <a:bodyPr/>
        <a:lstStyle/>
        <a:p>
          <a:endParaRPr lang="en-US" dirty="0"/>
        </a:p>
      </dgm:t>
    </dgm:pt>
    <dgm:pt modelId="{AEA773AA-208F-4A65-B54A-F491A0AB3275}" type="sibTrans" cxnId="{C0B41B2F-46D1-42E8-9C9D-079B5298DB73}">
      <dgm:prSet/>
      <dgm:spPr/>
      <dgm:t>
        <a:bodyPr/>
        <a:lstStyle/>
        <a:p>
          <a:endParaRPr lang="en-US"/>
        </a:p>
      </dgm:t>
    </dgm:pt>
    <dgm:pt modelId="{9A6E08AB-99A0-4FA3-BD7A-0AEBADA97F90}">
      <dgm:prSet/>
      <dgm:spPr/>
      <dgm:t>
        <a:bodyPr/>
        <a:lstStyle/>
        <a:p>
          <a:pPr rtl="0"/>
          <a:r>
            <a:rPr lang="en-US" dirty="0" smtClean="0"/>
            <a:t>Total Due: </a:t>
          </a:r>
          <a:r>
            <a:rPr lang="en-US" dirty="0" smtClean="0">
              <a:solidFill>
                <a:srgbClr val="FF0000"/>
              </a:solidFill>
            </a:rPr>
            <a:t>$</a:t>
          </a:r>
          <a:r>
            <a:rPr lang="en-US" b="1" dirty="0" smtClean="0">
              <a:solidFill>
                <a:srgbClr val="FF0000"/>
              </a:solidFill>
            </a:rPr>
            <a:t>10008.33</a:t>
          </a:r>
          <a:endParaRPr lang="en-US" b="1" dirty="0">
            <a:solidFill>
              <a:srgbClr val="FF0000"/>
            </a:solidFill>
          </a:endParaRPr>
        </a:p>
      </dgm:t>
    </dgm:pt>
    <dgm:pt modelId="{03927776-F396-4911-A404-8CFD9A9BD09F}" type="parTrans" cxnId="{84588C27-9C5C-451A-A1AB-F4B413932CF0}">
      <dgm:prSet/>
      <dgm:spPr/>
      <dgm:t>
        <a:bodyPr/>
        <a:lstStyle/>
        <a:p>
          <a:endParaRPr lang="en-US" dirty="0"/>
        </a:p>
      </dgm:t>
    </dgm:pt>
    <dgm:pt modelId="{8C676FF8-6E19-4AB1-BBA8-8413299A9D30}" type="sibTrans" cxnId="{84588C27-9C5C-451A-A1AB-F4B413932CF0}">
      <dgm:prSet/>
      <dgm:spPr/>
      <dgm:t>
        <a:bodyPr/>
        <a:lstStyle/>
        <a:p>
          <a:endParaRPr lang="en-US"/>
        </a:p>
      </dgm:t>
    </dgm:pt>
    <dgm:pt modelId="{1B81627F-EEA2-4341-BFD8-D57DAD70082C}">
      <dgm:prSet custT="1"/>
      <dgm:spPr/>
      <dgm:t>
        <a:bodyPr/>
        <a:lstStyle/>
        <a:p>
          <a:pPr rtl="0"/>
          <a:r>
            <a:rPr lang="en-US" sz="1600" b="1" dirty="0" smtClean="0">
              <a:solidFill>
                <a:schemeClr val="bg2">
                  <a:lumMod val="50000"/>
                </a:schemeClr>
              </a:solidFill>
            </a:rPr>
            <a:t>October 31</a:t>
          </a:r>
          <a:endParaRPr lang="en-US" sz="1600" b="1" dirty="0">
            <a:solidFill>
              <a:schemeClr val="bg2">
                <a:lumMod val="50000"/>
              </a:schemeClr>
            </a:solidFill>
          </a:endParaRPr>
        </a:p>
      </dgm:t>
    </dgm:pt>
    <dgm:pt modelId="{E9A263E5-75BA-4048-B44D-19C84EF922A7}" type="parTrans" cxnId="{B8C70E15-7DD5-405F-B8EA-B9CA3CA80036}">
      <dgm:prSet/>
      <dgm:spPr/>
      <dgm:t>
        <a:bodyPr/>
        <a:lstStyle/>
        <a:p>
          <a:endParaRPr lang="en-US"/>
        </a:p>
      </dgm:t>
    </dgm:pt>
    <dgm:pt modelId="{55A5AE49-92E6-4D12-B4E9-B65898B2DBEA}" type="sibTrans" cxnId="{B8C70E15-7DD5-405F-B8EA-B9CA3CA80036}">
      <dgm:prSet/>
      <dgm:spPr/>
      <dgm:t>
        <a:bodyPr/>
        <a:lstStyle/>
        <a:p>
          <a:endParaRPr lang="en-US"/>
        </a:p>
      </dgm:t>
    </dgm:pt>
    <dgm:pt modelId="{1E0F1334-F8C8-447D-B9BA-EE923F3BA0C1}">
      <dgm:prSet/>
      <dgm:spPr/>
      <dgm:t>
        <a:bodyPr/>
        <a:lstStyle/>
        <a:p>
          <a:pPr rtl="0"/>
          <a:r>
            <a:rPr lang="en-US" dirty="0" smtClean="0">
              <a:solidFill>
                <a:srgbClr val="FF0000"/>
              </a:solidFill>
            </a:rPr>
            <a:t>$10008.33 </a:t>
          </a:r>
          <a:r>
            <a:rPr lang="en-US" dirty="0" smtClean="0"/>
            <a:t>Collection is Due</a:t>
          </a:r>
        </a:p>
        <a:p>
          <a:pPr rtl="0"/>
          <a:r>
            <a:rPr lang="en-US" dirty="0" smtClean="0"/>
            <a:t>Still not paid</a:t>
          </a:r>
          <a:endParaRPr lang="en-US" dirty="0"/>
        </a:p>
      </dgm:t>
    </dgm:pt>
    <dgm:pt modelId="{E86C5C6C-6896-4891-BE5C-D92C294CBB59}" type="parTrans" cxnId="{B9C2BFE8-1E32-4EF5-85BD-975A56FD3293}">
      <dgm:prSet/>
      <dgm:spPr/>
      <dgm:t>
        <a:bodyPr/>
        <a:lstStyle/>
        <a:p>
          <a:endParaRPr lang="en-US" dirty="0"/>
        </a:p>
      </dgm:t>
    </dgm:pt>
    <dgm:pt modelId="{FE6301F1-892E-47F3-930F-83DDCEF0E959}" type="sibTrans" cxnId="{B9C2BFE8-1E32-4EF5-85BD-975A56FD3293}">
      <dgm:prSet/>
      <dgm:spPr/>
      <dgm:t>
        <a:bodyPr/>
        <a:lstStyle/>
        <a:p>
          <a:endParaRPr lang="en-US"/>
        </a:p>
      </dgm:t>
    </dgm:pt>
    <dgm:pt modelId="{6F59F267-AB05-49E5-84D1-2CDE8C7E4851}">
      <dgm:prSet/>
      <dgm:spPr/>
      <dgm:t>
        <a:bodyPr/>
        <a:lstStyle/>
        <a:p>
          <a:pPr rtl="0"/>
          <a:r>
            <a:rPr lang="en-US" dirty="0" smtClean="0"/>
            <a:t>10k * 0.01 * (30/360)= </a:t>
          </a:r>
          <a:r>
            <a:rPr lang="en-US" dirty="0" smtClean="0">
              <a:solidFill>
                <a:srgbClr val="FF0000"/>
              </a:solidFill>
            </a:rPr>
            <a:t>$8.33</a:t>
          </a:r>
          <a:endParaRPr lang="en-US" dirty="0"/>
        </a:p>
      </dgm:t>
    </dgm:pt>
    <dgm:pt modelId="{7012C7A2-6B21-4717-BE44-37DFDC411308}" type="parTrans" cxnId="{6813B296-FA0C-471B-BAD4-3EC326FAF0DE}">
      <dgm:prSet/>
      <dgm:spPr/>
      <dgm:t>
        <a:bodyPr/>
        <a:lstStyle/>
        <a:p>
          <a:endParaRPr lang="en-US" dirty="0"/>
        </a:p>
      </dgm:t>
    </dgm:pt>
    <dgm:pt modelId="{9CE1C1C4-A305-4B68-8A36-34CCC00D5B73}" type="sibTrans" cxnId="{6813B296-FA0C-471B-BAD4-3EC326FAF0DE}">
      <dgm:prSet/>
      <dgm:spPr/>
      <dgm:t>
        <a:bodyPr/>
        <a:lstStyle/>
        <a:p>
          <a:endParaRPr lang="en-US"/>
        </a:p>
      </dgm:t>
    </dgm:pt>
    <dgm:pt modelId="{2583E243-E166-4571-BD66-758E587FFB22}">
      <dgm:prSet custT="1"/>
      <dgm:spPr/>
      <dgm:t>
        <a:bodyPr/>
        <a:lstStyle/>
        <a:p>
          <a:pPr rtl="0"/>
          <a:r>
            <a:rPr lang="en-US" sz="1600" b="1" dirty="0" smtClean="0">
              <a:solidFill>
                <a:schemeClr val="bg2">
                  <a:lumMod val="50000"/>
                </a:schemeClr>
              </a:solidFill>
            </a:rPr>
            <a:t>November 30</a:t>
          </a:r>
          <a:endParaRPr lang="en-US" sz="1600" b="1" dirty="0"/>
        </a:p>
      </dgm:t>
    </dgm:pt>
    <dgm:pt modelId="{479DD892-98F8-4093-A4AD-D7DD41D8113C}" type="parTrans" cxnId="{6C0B516E-F056-4CCB-9F78-A67AE3FD8AEB}">
      <dgm:prSet/>
      <dgm:spPr/>
      <dgm:t>
        <a:bodyPr/>
        <a:lstStyle/>
        <a:p>
          <a:endParaRPr lang="en-US"/>
        </a:p>
      </dgm:t>
    </dgm:pt>
    <dgm:pt modelId="{5D4824F8-283C-496B-B106-393C8CD0A956}" type="sibTrans" cxnId="{6C0B516E-F056-4CCB-9F78-A67AE3FD8AEB}">
      <dgm:prSet/>
      <dgm:spPr/>
      <dgm:t>
        <a:bodyPr/>
        <a:lstStyle/>
        <a:p>
          <a:endParaRPr lang="en-US"/>
        </a:p>
      </dgm:t>
    </dgm:pt>
    <dgm:pt modelId="{4EA19AFC-EFCA-4F83-B88B-68AA4A42C073}">
      <dgm:prSet/>
      <dgm:spPr/>
      <dgm:t>
        <a:bodyPr/>
        <a:lstStyle/>
        <a:p>
          <a:pPr rtl="0"/>
          <a:r>
            <a:rPr lang="en-US" dirty="0" smtClean="0">
              <a:solidFill>
                <a:srgbClr val="FF0000"/>
              </a:solidFill>
            </a:rPr>
            <a:t>$10076.66 </a:t>
          </a:r>
          <a:r>
            <a:rPr lang="en-US" dirty="0" smtClean="0"/>
            <a:t>Collection is Due</a:t>
          </a:r>
        </a:p>
        <a:p>
          <a:pPr rtl="0"/>
          <a:r>
            <a:rPr lang="en-US" dirty="0" smtClean="0"/>
            <a:t>Still not paid</a:t>
          </a:r>
          <a:endParaRPr lang="en-US" dirty="0"/>
        </a:p>
      </dgm:t>
    </dgm:pt>
    <dgm:pt modelId="{A10A1FCD-F23F-4DEA-A657-F30640160F43}" type="parTrans" cxnId="{852883C8-A396-4B77-9438-98FC1D652B21}">
      <dgm:prSet/>
      <dgm:spPr/>
      <dgm:t>
        <a:bodyPr/>
        <a:lstStyle/>
        <a:p>
          <a:endParaRPr lang="en-US" dirty="0"/>
        </a:p>
      </dgm:t>
    </dgm:pt>
    <dgm:pt modelId="{DB18CBB7-37B3-429E-867E-353CD261DD2D}" type="sibTrans" cxnId="{852883C8-A396-4B77-9438-98FC1D652B21}">
      <dgm:prSet/>
      <dgm:spPr/>
      <dgm:t>
        <a:bodyPr/>
        <a:lstStyle/>
        <a:p>
          <a:endParaRPr lang="en-US"/>
        </a:p>
      </dgm:t>
    </dgm:pt>
    <dgm:pt modelId="{B6CD46A6-C084-4ED3-9982-96F9B0743968}">
      <dgm:prSet/>
      <dgm:spPr/>
      <dgm:t>
        <a:bodyPr/>
        <a:lstStyle/>
        <a:p>
          <a:pPr rtl="0"/>
          <a:r>
            <a:rPr lang="en-US" dirty="0" smtClean="0"/>
            <a:t>10k * 0.01 * (30/360)= </a:t>
          </a:r>
          <a:r>
            <a:rPr lang="en-US" dirty="0" smtClean="0">
              <a:solidFill>
                <a:srgbClr val="FF0000"/>
              </a:solidFill>
            </a:rPr>
            <a:t>$8.33</a:t>
          </a:r>
          <a:endParaRPr lang="en-US" dirty="0"/>
        </a:p>
      </dgm:t>
    </dgm:pt>
    <dgm:pt modelId="{D2D7A6A7-C0E4-469E-B9C0-83F3647A429C}" type="parTrans" cxnId="{11D7B3A4-957C-4772-8439-B3B301BF39CF}">
      <dgm:prSet/>
      <dgm:spPr/>
      <dgm:t>
        <a:bodyPr/>
        <a:lstStyle/>
        <a:p>
          <a:endParaRPr lang="en-US" dirty="0"/>
        </a:p>
      </dgm:t>
    </dgm:pt>
    <dgm:pt modelId="{EADBE9D9-92FA-4775-910E-A9434A27581E}" type="sibTrans" cxnId="{11D7B3A4-957C-4772-8439-B3B301BF39CF}">
      <dgm:prSet/>
      <dgm:spPr/>
      <dgm:t>
        <a:bodyPr/>
        <a:lstStyle/>
        <a:p>
          <a:endParaRPr lang="en-US"/>
        </a:p>
      </dgm:t>
    </dgm:pt>
    <dgm:pt modelId="{E16F78AF-B1D7-4ACE-9D45-37665F5446DB}">
      <dgm:prSet/>
      <dgm:spPr/>
      <dgm:t>
        <a:bodyPr/>
        <a:lstStyle/>
        <a:p>
          <a:pPr rtl="0"/>
          <a:r>
            <a:rPr lang="en-US" dirty="0" smtClean="0"/>
            <a:t>Total Due: </a:t>
          </a:r>
          <a:r>
            <a:rPr lang="en-US" dirty="0" smtClean="0">
              <a:solidFill>
                <a:srgbClr val="FF0000"/>
              </a:solidFill>
            </a:rPr>
            <a:t>$</a:t>
          </a:r>
          <a:r>
            <a:rPr lang="en-US" b="1" dirty="0" smtClean="0">
              <a:solidFill>
                <a:srgbClr val="FF0000"/>
              </a:solidFill>
            </a:rPr>
            <a:t>10144.99</a:t>
          </a:r>
          <a:endParaRPr lang="en-US" b="1" dirty="0">
            <a:solidFill>
              <a:srgbClr val="FF0000"/>
            </a:solidFill>
          </a:endParaRPr>
        </a:p>
      </dgm:t>
    </dgm:pt>
    <dgm:pt modelId="{0E150900-C820-4A9F-AD73-5236650B1766}" type="parTrans" cxnId="{3EF696E1-08E0-4195-855C-F516B21ECD20}">
      <dgm:prSet/>
      <dgm:spPr/>
      <dgm:t>
        <a:bodyPr/>
        <a:lstStyle/>
        <a:p>
          <a:endParaRPr lang="en-US" dirty="0"/>
        </a:p>
      </dgm:t>
    </dgm:pt>
    <dgm:pt modelId="{7FE82B4F-5AD2-4843-9203-0078F6AA8E8C}" type="sibTrans" cxnId="{3EF696E1-08E0-4195-855C-F516B21ECD20}">
      <dgm:prSet/>
      <dgm:spPr/>
      <dgm:t>
        <a:bodyPr/>
        <a:lstStyle/>
        <a:p>
          <a:endParaRPr lang="en-US"/>
        </a:p>
      </dgm:t>
    </dgm:pt>
    <dgm:pt modelId="{F2173260-CEE2-4CDD-B871-EF77949D3B8F}">
      <dgm:prSet/>
      <dgm:spPr/>
      <dgm:t>
        <a:bodyPr/>
        <a:lstStyle/>
        <a:p>
          <a:pPr rtl="0"/>
          <a:endParaRPr lang="en-US" dirty="0">
            <a:solidFill>
              <a:schemeClr val="bg1">
                <a:lumMod val="65000"/>
              </a:schemeClr>
            </a:solidFill>
          </a:endParaRPr>
        </a:p>
      </dgm:t>
    </dgm:pt>
    <dgm:pt modelId="{EB038FCC-13FF-433C-AE28-35DCF69F6640}" type="parTrans" cxnId="{FA934EA7-BCF8-454D-8A47-1F57E87305F9}">
      <dgm:prSet/>
      <dgm:spPr/>
      <dgm:t>
        <a:bodyPr/>
        <a:lstStyle/>
        <a:p>
          <a:endParaRPr lang="en-US" dirty="0"/>
        </a:p>
      </dgm:t>
    </dgm:pt>
    <dgm:pt modelId="{5EB4E729-4380-43B9-B044-C88340223D5A}" type="sibTrans" cxnId="{FA934EA7-BCF8-454D-8A47-1F57E87305F9}">
      <dgm:prSet/>
      <dgm:spPr/>
      <dgm:t>
        <a:bodyPr/>
        <a:lstStyle/>
        <a:p>
          <a:endParaRPr lang="en-US"/>
        </a:p>
      </dgm:t>
    </dgm:pt>
    <dgm:pt modelId="{9B54A848-F8D2-4B3E-93AD-CF97518864E4}">
      <dgm:prSet/>
      <dgm:spPr/>
      <dgm:t>
        <a:bodyPr/>
        <a:lstStyle/>
        <a:p>
          <a:pPr rtl="0"/>
          <a:r>
            <a:rPr lang="en-US" dirty="0" smtClean="0"/>
            <a:t>Total Due: </a:t>
          </a:r>
          <a:r>
            <a:rPr lang="en-US" dirty="0" smtClean="0">
              <a:solidFill>
                <a:srgbClr val="FF0000"/>
              </a:solidFill>
            </a:rPr>
            <a:t>$</a:t>
          </a:r>
          <a:r>
            <a:rPr lang="en-US" b="1" dirty="0" smtClean="0">
              <a:solidFill>
                <a:srgbClr val="FF0000"/>
              </a:solidFill>
            </a:rPr>
            <a:t>10000</a:t>
          </a:r>
          <a:endParaRPr lang="en-US" dirty="0">
            <a:solidFill>
              <a:srgbClr val="FF0000"/>
            </a:solidFill>
          </a:endParaRPr>
        </a:p>
      </dgm:t>
    </dgm:pt>
    <dgm:pt modelId="{CD611478-D6BE-4B4F-B10A-408172CC5DA6}" type="parTrans" cxnId="{1376089B-63BF-4953-918D-6EA367CCBE68}">
      <dgm:prSet/>
      <dgm:spPr/>
      <dgm:t>
        <a:bodyPr/>
        <a:lstStyle/>
        <a:p>
          <a:endParaRPr lang="en-US" dirty="0"/>
        </a:p>
      </dgm:t>
    </dgm:pt>
    <dgm:pt modelId="{7932B206-F3C2-48D1-967D-6FC926FF3AE2}" type="sibTrans" cxnId="{1376089B-63BF-4953-918D-6EA367CCBE68}">
      <dgm:prSet/>
      <dgm:spPr/>
      <dgm:t>
        <a:bodyPr/>
        <a:lstStyle/>
        <a:p>
          <a:endParaRPr lang="en-US"/>
        </a:p>
      </dgm:t>
    </dgm:pt>
    <dgm:pt modelId="{CA07EE9A-CA77-4F4B-B01B-7F477D85BAF7}">
      <dgm:prSet/>
      <dgm:spPr/>
      <dgm:t>
        <a:bodyPr/>
        <a:lstStyle/>
        <a:p>
          <a:pPr rtl="0"/>
          <a:r>
            <a:rPr lang="en-US" dirty="0" smtClean="0">
              <a:solidFill>
                <a:schemeClr val="bg1">
                  <a:lumMod val="65000"/>
                </a:schemeClr>
              </a:solidFill>
            </a:rPr>
            <a:t>No Admin - within Collection Due Date</a:t>
          </a:r>
          <a:endParaRPr lang="en-US" dirty="0">
            <a:solidFill>
              <a:schemeClr val="bg1">
                <a:lumMod val="65000"/>
              </a:schemeClr>
            </a:solidFill>
          </a:endParaRPr>
        </a:p>
      </dgm:t>
    </dgm:pt>
    <dgm:pt modelId="{210AE9A9-1C45-4E7D-B202-CCDBDFD7B686}" type="parTrans" cxnId="{C26C373E-D733-4A4C-8216-85F86BBDD2D9}">
      <dgm:prSet/>
      <dgm:spPr/>
      <dgm:t>
        <a:bodyPr/>
        <a:lstStyle/>
        <a:p>
          <a:endParaRPr lang="en-US" dirty="0"/>
        </a:p>
      </dgm:t>
    </dgm:pt>
    <dgm:pt modelId="{CA461E5E-6DAE-4ABC-81D8-D0F6F84D72A1}" type="sibTrans" cxnId="{C26C373E-D733-4A4C-8216-85F86BBDD2D9}">
      <dgm:prSet/>
      <dgm:spPr/>
      <dgm:t>
        <a:bodyPr/>
        <a:lstStyle/>
        <a:p>
          <a:endParaRPr lang="en-US"/>
        </a:p>
      </dgm:t>
    </dgm:pt>
    <dgm:pt modelId="{AF985F45-223B-449C-8B65-E87D5A5FA31D}">
      <dgm:prSet/>
      <dgm:spPr/>
      <dgm:t>
        <a:bodyPr/>
        <a:lstStyle/>
        <a:p>
          <a:pPr rtl="0"/>
          <a:r>
            <a:rPr lang="en-US" dirty="0" smtClean="0">
              <a:solidFill>
                <a:schemeClr val="bg1">
                  <a:lumMod val="65000"/>
                </a:schemeClr>
              </a:solidFill>
            </a:rPr>
            <a:t>No Penalty – within 30 days</a:t>
          </a:r>
          <a:endParaRPr lang="en-US" dirty="0">
            <a:solidFill>
              <a:schemeClr val="bg1">
                <a:lumMod val="65000"/>
              </a:schemeClr>
            </a:solidFill>
          </a:endParaRPr>
        </a:p>
      </dgm:t>
    </dgm:pt>
    <dgm:pt modelId="{06B29C20-6E7A-4AB5-A523-51C8235572CE}" type="parTrans" cxnId="{BACA6DAD-5E84-4BCF-8071-E055ED579B8C}">
      <dgm:prSet/>
      <dgm:spPr/>
      <dgm:t>
        <a:bodyPr/>
        <a:lstStyle/>
        <a:p>
          <a:endParaRPr lang="en-US" dirty="0"/>
        </a:p>
      </dgm:t>
    </dgm:pt>
    <dgm:pt modelId="{075A9F49-612A-49D4-ADBB-34718B70A842}" type="sibTrans" cxnId="{BACA6DAD-5E84-4BCF-8071-E055ED579B8C}">
      <dgm:prSet/>
      <dgm:spPr/>
      <dgm:t>
        <a:bodyPr/>
        <a:lstStyle/>
        <a:p>
          <a:endParaRPr lang="en-US"/>
        </a:p>
      </dgm:t>
    </dgm:pt>
    <dgm:pt modelId="{C4E0AEA4-8F10-466F-9DFA-3C5528747C4B}">
      <dgm:prSet/>
      <dgm:spPr/>
      <dgm:t>
        <a:bodyPr/>
        <a:lstStyle/>
        <a:p>
          <a:pPr rtl="0"/>
          <a:r>
            <a:rPr lang="en-US" b="1" i="1" dirty="0" smtClean="0">
              <a:solidFill>
                <a:schemeClr val="accent1">
                  <a:lumMod val="50000"/>
                </a:schemeClr>
              </a:solidFill>
            </a:rPr>
            <a:t>Penalty </a:t>
          </a:r>
          <a:r>
            <a:rPr lang="en-US" b="1" i="1" baseline="0" dirty="0" smtClean="0">
              <a:solidFill>
                <a:schemeClr val="accent1">
                  <a:lumMod val="50000"/>
                </a:schemeClr>
              </a:solidFill>
            </a:rPr>
            <a:t>Calculation Days start</a:t>
          </a:r>
          <a:r>
            <a:rPr lang="en-US" b="1" baseline="0" dirty="0" smtClean="0">
              <a:solidFill>
                <a:schemeClr val="accent1">
                  <a:lumMod val="50000"/>
                </a:schemeClr>
              </a:solidFill>
            </a:rPr>
            <a:t>       </a:t>
          </a:r>
          <a:r>
            <a:rPr lang="en-US" dirty="0" smtClean="0"/>
            <a:t>10k * 0.06 * (30/360)= </a:t>
          </a:r>
          <a:r>
            <a:rPr lang="en-US" dirty="0" smtClean="0">
              <a:solidFill>
                <a:srgbClr val="FF0000"/>
              </a:solidFill>
            </a:rPr>
            <a:t>$50</a:t>
          </a:r>
          <a:endParaRPr lang="en-US" dirty="0">
            <a:solidFill>
              <a:schemeClr val="tx1"/>
            </a:solidFill>
          </a:endParaRPr>
        </a:p>
      </dgm:t>
    </dgm:pt>
    <dgm:pt modelId="{F00CA327-628B-46DA-9262-4EB12AACD754}" type="parTrans" cxnId="{25DBA4D5-511E-4580-BF89-435AD6CFE4D6}">
      <dgm:prSet/>
      <dgm:spPr/>
      <dgm:t>
        <a:bodyPr/>
        <a:lstStyle/>
        <a:p>
          <a:endParaRPr lang="en-US" dirty="0"/>
        </a:p>
      </dgm:t>
    </dgm:pt>
    <dgm:pt modelId="{E749D6F9-7FB9-419B-B850-EF9C69BA1FA3}" type="sibTrans" cxnId="{25DBA4D5-511E-4580-BF89-435AD6CFE4D6}">
      <dgm:prSet/>
      <dgm:spPr/>
      <dgm:t>
        <a:bodyPr/>
        <a:lstStyle/>
        <a:p>
          <a:endParaRPr lang="en-US"/>
        </a:p>
      </dgm:t>
    </dgm:pt>
    <dgm:pt modelId="{46F909DD-1795-42F2-BC64-71EF40BF0E8C}">
      <dgm:prSet/>
      <dgm:spPr/>
      <dgm:t>
        <a:bodyPr/>
        <a:lstStyle/>
        <a:p>
          <a:pPr rtl="0"/>
          <a:r>
            <a:rPr lang="en-US" dirty="0" smtClean="0"/>
            <a:t>Total Due</a:t>
          </a:r>
        </a:p>
        <a:p>
          <a:pPr rtl="0"/>
          <a:r>
            <a:rPr lang="en-US" dirty="0" smtClean="0">
              <a:solidFill>
                <a:srgbClr val="FF0000"/>
              </a:solidFill>
            </a:rPr>
            <a:t>$</a:t>
          </a:r>
          <a:r>
            <a:rPr lang="en-US" b="1" dirty="0" smtClean="0">
              <a:solidFill>
                <a:srgbClr val="FF0000"/>
              </a:solidFill>
            </a:rPr>
            <a:t>10076.66</a:t>
          </a:r>
          <a:endParaRPr lang="en-US" dirty="0">
            <a:solidFill>
              <a:srgbClr val="FF0000"/>
            </a:solidFill>
          </a:endParaRPr>
        </a:p>
      </dgm:t>
    </dgm:pt>
    <dgm:pt modelId="{DEB0582E-6EE2-4A07-8460-E863026A0254}" type="parTrans" cxnId="{ADC2AD69-D5DA-4190-90ED-E9941BD4F37D}">
      <dgm:prSet/>
      <dgm:spPr/>
      <dgm:t>
        <a:bodyPr/>
        <a:lstStyle/>
        <a:p>
          <a:endParaRPr lang="en-US" dirty="0"/>
        </a:p>
      </dgm:t>
    </dgm:pt>
    <dgm:pt modelId="{E7A8456F-0C22-4F86-9C9B-EA47E56D121D}" type="sibTrans" cxnId="{ADC2AD69-D5DA-4190-90ED-E9941BD4F37D}">
      <dgm:prSet/>
      <dgm:spPr/>
      <dgm:t>
        <a:bodyPr/>
        <a:lstStyle/>
        <a:p>
          <a:endParaRPr lang="en-US"/>
        </a:p>
      </dgm:t>
    </dgm:pt>
    <dgm:pt modelId="{0BB1497A-C1F6-4D3B-B476-FFF9EE9CB4C9}">
      <dgm:prSet/>
      <dgm:spPr/>
      <dgm:t>
        <a:bodyPr/>
        <a:lstStyle/>
        <a:p>
          <a:pPr rtl="0"/>
          <a:r>
            <a:rPr lang="en-US" dirty="0" smtClean="0"/>
            <a:t>10k * 0.06 * (30/360)= </a:t>
          </a:r>
          <a:r>
            <a:rPr lang="en-US" dirty="0" smtClean="0">
              <a:solidFill>
                <a:srgbClr val="FF0000"/>
              </a:solidFill>
            </a:rPr>
            <a:t>$50</a:t>
          </a:r>
          <a:endParaRPr lang="en-US" dirty="0">
            <a:solidFill>
              <a:schemeClr val="tx1"/>
            </a:solidFill>
          </a:endParaRPr>
        </a:p>
      </dgm:t>
    </dgm:pt>
    <dgm:pt modelId="{D439DA16-4F7C-44BE-96A7-2BF7CA34F92C}" type="parTrans" cxnId="{6F285F1B-C354-4363-A6A3-CED2362D3D6A}">
      <dgm:prSet/>
      <dgm:spPr/>
      <dgm:t>
        <a:bodyPr/>
        <a:lstStyle/>
        <a:p>
          <a:endParaRPr lang="en-US" dirty="0"/>
        </a:p>
      </dgm:t>
    </dgm:pt>
    <dgm:pt modelId="{20F5544E-4551-466F-89AD-021CA57A435F}" type="sibTrans" cxnId="{6F285F1B-C354-4363-A6A3-CED2362D3D6A}">
      <dgm:prSet/>
      <dgm:spPr/>
      <dgm:t>
        <a:bodyPr/>
        <a:lstStyle/>
        <a:p>
          <a:endParaRPr lang="en-US"/>
        </a:p>
      </dgm:t>
    </dgm:pt>
    <dgm:pt modelId="{DFDEB758-2057-4DD1-92D4-01528B3DA304}">
      <dgm:prSet/>
      <dgm:spPr/>
      <dgm:t>
        <a:bodyPr/>
        <a:lstStyle/>
        <a:p>
          <a:pPr rtl="0"/>
          <a:r>
            <a:rPr lang="en-US" b="1" i="1" baseline="0" dirty="0" smtClean="0">
              <a:solidFill>
                <a:schemeClr val="accent1">
                  <a:lumMod val="50000"/>
                </a:schemeClr>
              </a:solidFill>
            </a:rPr>
            <a:t>Administrative Charge Calculation Days start</a:t>
          </a:r>
          <a:endParaRPr lang="en-US" b="1" i="1" dirty="0">
            <a:solidFill>
              <a:schemeClr val="accent1">
                <a:lumMod val="50000"/>
              </a:schemeClr>
            </a:solidFill>
          </a:endParaRPr>
        </a:p>
      </dgm:t>
    </dgm:pt>
    <dgm:pt modelId="{2F87FDA3-298D-4ED0-9ADA-AF19740A9EB6}" type="parTrans" cxnId="{DE6F867B-FFD3-4079-A524-836511C3C999}">
      <dgm:prSet/>
      <dgm:spPr/>
      <dgm:t>
        <a:bodyPr/>
        <a:lstStyle/>
        <a:p>
          <a:endParaRPr lang="en-US" dirty="0"/>
        </a:p>
      </dgm:t>
    </dgm:pt>
    <dgm:pt modelId="{86922844-EE85-4334-AF87-C8029FADF98C}" type="sibTrans" cxnId="{DE6F867B-FFD3-4079-A524-836511C3C999}">
      <dgm:prSet/>
      <dgm:spPr/>
      <dgm:t>
        <a:bodyPr/>
        <a:lstStyle/>
        <a:p>
          <a:endParaRPr lang="en-US"/>
        </a:p>
      </dgm:t>
    </dgm:pt>
    <dgm:pt modelId="{28B9F278-2FAF-4E96-A62B-A342BCFAE44F}">
      <dgm:prSet/>
      <dgm:spPr/>
      <dgm:t>
        <a:bodyPr/>
        <a:lstStyle/>
        <a:p>
          <a:pPr rtl="0"/>
          <a:r>
            <a:rPr lang="en-US" dirty="0" smtClean="0">
              <a:solidFill>
                <a:schemeClr val="tx1"/>
              </a:solidFill>
            </a:rPr>
            <a:t>Admin Charge (</a:t>
          </a:r>
          <a:r>
            <a:rPr lang="en-US" dirty="0" smtClean="0">
              <a:solidFill>
                <a:srgbClr val="FF0000"/>
              </a:solidFill>
            </a:rPr>
            <a:t>$10)</a:t>
          </a:r>
          <a:endParaRPr lang="en-US" dirty="0">
            <a:solidFill>
              <a:srgbClr val="FF0000"/>
            </a:solidFill>
          </a:endParaRPr>
        </a:p>
      </dgm:t>
    </dgm:pt>
    <dgm:pt modelId="{995C9825-A916-4292-A341-A04C1E3A9D61}" type="parTrans" cxnId="{3B314EC0-A656-43EB-821C-BDEB21AE265C}">
      <dgm:prSet/>
      <dgm:spPr/>
      <dgm:t>
        <a:bodyPr/>
        <a:lstStyle/>
        <a:p>
          <a:endParaRPr lang="en-US" dirty="0"/>
        </a:p>
      </dgm:t>
    </dgm:pt>
    <dgm:pt modelId="{700F1D64-7FAA-40F8-A805-B3BC959E3972}" type="sibTrans" cxnId="{3B314EC0-A656-43EB-821C-BDEB21AE265C}">
      <dgm:prSet/>
      <dgm:spPr/>
      <dgm:t>
        <a:bodyPr/>
        <a:lstStyle/>
        <a:p>
          <a:endParaRPr lang="en-US"/>
        </a:p>
      </dgm:t>
    </dgm:pt>
    <dgm:pt modelId="{1FA1DE44-AA68-4395-8D20-6CE18713DF3B}">
      <dgm:prSet/>
      <dgm:spPr/>
      <dgm:t>
        <a:bodyPr/>
        <a:lstStyle/>
        <a:p>
          <a:pPr rtl="0"/>
          <a:r>
            <a:rPr lang="en-US" dirty="0" smtClean="0">
              <a:solidFill>
                <a:schemeClr val="tx1"/>
              </a:solidFill>
            </a:rPr>
            <a:t>Another Admin Charge= </a:t>
          </a:r>
          <a:r>
            <a:rPr lang="en-US" dirty="0" smtClean="0">
              <a:solidFill>
                <a:srgbClr val="FF0000"/>
              </a:solidFill>
            </a:rPr>
            <a:t>$10</a:t>
          </a:r>
          <a:endParaRPr lang="en-US" dirty="0">
            <a:solidFill>
              <a:srgbClr val="FF0000"/>
            </a:solidFill>
          </a:endParaRPr>
        </a:p>
      </dgm:t>
    </dgm:pt>
    <dgm:pt modelId="{427B2846-07D4-4EAD-9BB7-FCF3D2C58134}" type="parTrans" cxnId="{A940D21B-07D5-4C27-BAF2-CFB3C75A75EF}">
      <dgm:prSet/>
      <dgm:spPr/>
      <dgm:t>
        <a:bodyPr/>
        <a:lstStyle/>
        <a:p>
          <a:endParaRPr lang="en-US" dirty="0"/>
        </a:p>
      </dgm:t>
    </dgm:pt>
    <dgm:pt modelId="{C8935EE7-3FC6-484B-935A-EEF4BA29F483}" type="sibTrans" cxnId="{A940D21B-07D5-4C27-BAF2-CFB3C75A75EF}">
      <dgm:prSet/>
      <dgm:spPr/>
      <dgm:t>
        <a:bodyPr/>
        <a:lstStyle/>
        <a:p>
          <a:endParaRPr lang="en-US"/>
        </a:p>
      </dgm:t>
    </dgm:pt>
    <dgm:pt modelId="{15C4E9E5-AA24-41BF-A480-751237584DCC}" type="pres">
      <dgm:prSet presAssocID="{A2DCA5EB-20FF-4B38-8609-DBB0717C6539}" presName="diagram" presStyleCnt="0">
        <dgm:presLayoutVars>
          <dgm:chPref val="1"/>
          <dgm:dir/>
          <dgm:animOne val="branch"/>
          <dgm:animLvl val="lvl"/>
          <dgm:resizeHandles/>
        </dgm:presLayoutVars>
      </dgm:prSet>
      <dgm:spPr/>
      <dgm:t>
        <a:bodyPr/>
        <a:lstStyle/>
        <a:p>
          <a:endParaRPr lang="en-US"/>
        </a:p>
      </dgm:t>
    </dgm:pt>
    <dgm:pt modelId="{CDF924B7-ED04-4C2E-89EB-BBFD10310A61}" type="pres">
      <dgm:prSet presAssocID="{2AD745BF-32B6-4E47-BCCA-629EC0DECAA9}" presName="root" presStyleCnt="0"/>
      <dgm:spPr/>
    </dgm:pt>
    <dgm:pt modelId="{DE02772B-E064-4B51-9FB5-B6CB273FEC18}" type="pres">
      <dgm:prSet presAssocID="{2AD745BF-32B6-4E47-BCCA-629EC0DECAA9}" presName="rootComposite" presStyleCnt="0"/>
      <dgm:spPr/>
    </dgm:pt>
    <dgm:pt modelId="{15087EE3-2395-466C-B870-47FF5C335C3B}" type="pres">
      <dgm:prSet presAssocID="{2AD745BF-32B6-4E47-BCCA-629EC0DECAA9}" presName="rootText" presStyleLbl="node1" presStyleIdx="0" presStyleCnt="4" custScaleX="99137" custScaleY="51991"/>
      <dgm:spPr/>
      <dgm:t>
        <a:bodyPr/>
        <a:lstStyle/>
        <a:p>
          <a:endParaRPr lang="en-US"/>
        </a:p>
      </dgm:t>
    </dgm:pt>
    <dgm:pt modelId="{3D14ECB2-EDF4-4A93-A2D8-FDB41657FAA6}" type="pres">
      <dgm:prSet presAssocID="{2AD745BF-32B6-4E47-BCCA-629EC0DECAA9}" presName="rootConnector" presStyleLbl="node1" presStyleIdx="0" presStyleCnt="4"/>
      <dgm:spPr/>
      <dgm:t>
        <a:bodyPr/>
        <a:lstStyle/>
        <a:p>
          <a:endParaRPr lang="en-US"/>
        </a:p>
      </dgm:t>
    </dgm:pt>
    <dgm:pt modelId="{4197B79B-E756-46F8-AB7E-D83BEAC0D2ED}" type="pres">
      <dgm:prSet presAssocID="{2AD745BF-32B6-4E47-BCCA-629EC0DECAA9}" presName="childShape" presStyleCnt="0"/>
      <dgm:spPr/>
    </dgm:pt>
    <dgm:pt modelId="{7F6C1146-B1AE-4172-8160-8862B0B8C8E2}" type="pres">
      <dgm:prSet presAssocID="{787F8874-DB41-420A-B004-583B947420B7}" presName="Name13" presStyleLbl="parChTrans1D2" presStyleIdx="0" presStyleCnt="20"/>
      <dgm:spPr/>
      <dgm:t>
        <a:bodyPr/>
        <a:lstStyle/>
        <a:p>
          <a:endParaRPr lang="en-US"/>
        </a:p>
      </dgm:t>
    </dgm:pt>
    <dgm:pt modelId="{73B6C743-457A-4B29-8040-233B8AC1F1C0}" type="pres">
      <dgm:prSet presAssocID="{DA5F445F-05B4-4815-A5B5-8D70E73688D2}" presName="childText" presStyleLbl="bgAcc1" presStyleIdx="0" presStyleCnt="20">
        <dgm:presLayoutVars>
          <dgm:bulletEnabled val="1"/>
        </dgm:presLayoutVars>
      </dgm:prSet>
      <dgm:spPr/>
      <dgm:t>
        <a:bodyPr/>
        <a:lstStyle/>
        <a:p>
          <a:endParaRPr lang="en-US"/>
        </a:p>
      </dgm:t>
    </dgm:pt>
    <dgm:pt modelId="{B3130D86-09A0-4FFC-B560-A25038E4A827}" type="pres">
      <dgm:prSet presAssocID="{EBDEC41E-EFDD-4411-A976-9282A5BD9174}" presName="Name13" presStyleLbl="parChTrans1D2" presStyleIdx="1" presStyleCnt="20"/>
      <dgm:spPr/>
      <dgm:t>
        <a:bodyPr/>
        <a:lstStyle/>
        <a:p>
          <a:endParaRPr lang="en-US"/>
        </a:p>
      </dgm:t>
    </dgm:pt>
    <dgm:pt modelId="{341B3C9F-4A63-446D-9FAB-1292C8873D76}" type="pres">
      <dgm:prSet presAssocID="{9909D174-F912-484B-AEC1-9678C0F2ADC8}" presName="childText" presStyleLbl="bgAcc1" presStyleIdx="1" presStyleCnt="20" custScaleY="152776">
        <dgm:presLayoutVars>
          <dgm:bulletEnabled val="1"/>
        </dgm:presLayoutVars>
      </dgm:prSet>
      <dgm:spPr/>
      <dgm:t>
        <a:bodyPr/>
        <a:lstStyle/>
        <a:p>
          <a:endParaRPr lang="en-US"/>
        </a:p>
      </dgm:t>
    </dgm:pt>
    <dgm:pt modelId="{FBCBEB4F-321F-42B5-862D-D3C182601989}" type="pres">
      <dgm:prSet presAssocID="{EB038FCC-13FF-433C-AE28-35DCF69F6640}" presName="Name13" presStyleLbl="parChTrans1D2" presStyleIdx="2" presStyleCnt="20"/>
      <dgm:spPr/>
      <dgm:t>
        <a:bodyPr/>
        <a:lstStyle/>
        <a:p>
          <a:endParaRPr lang="en-US"/>
        </a:p>
      </dgm:t>
    </dgm:pt>
    <dgm:pt modelId="{266A0ED7-679E-4A99-9E8D-AECB316A1992}" type="pres">
      <dgm:prSet presAssocID="{F2173260-CEE2-4CDD-B871-EF77949D3B8F}" presName="childText" presStyleLbl="bgAcc1" presStyleIdx="2" presStyleCnt="20">
        <dgm:presLayoutVars>
          <dgm:bulletEnabled val="1"/>
        </dgm:presLayoutVars>
      </dgm:prSet>
      <dgm:spPr/>
      <dgm:t>
        <a:bodyPr/>
        <a:lstStyle/>
        <a:p>
          <a:endParaRPr lang="en-US"/>
        </a:p>
      </dgm:t>
    </dgm:pt>
    <dgm:pt modelId="{5231C486-B1E0-4298-B7A7-400E5193C62B}" type="pres">
      <dgm:prSet presAssocID="{210AE9A9-1C45-4E7D-B202-CCDBDFD7B686}" presName="Name13" presStyleLbl="parChTrans1D2" presStyleIdx="3" presStyleCnt="20"/>
      <dgm:spPr/>
      <dgm:t>
        <a:bodyPr/>
        <a:lstStyle/>
        <a:p>
          <a:endParaRPr lang="en-US"/>
        </a:p>
      </dgm:t>
    </dgm:pt>
    <dgm:pt modelId="{B3FA473B-5C07-4389-BBC7-8013BC0F24CA}" type="pres">
      <dgm:prSet presAssocID="{CA07EE9A-CA77-4F4B-B01B-7F477D85BAF7}" presName="childText" presStyleLbl="bgAcc1" presStyleIdx="3" presStyleCnt="20">
        <dgm:presLayoutVars>
          <dgm:bulletEnabled val="1"/>
        </dgm:presLayoutVars>
      </dgm:prSet>
      <dgm:spPr/>
      <dgm:t>
        <a:bodyPr/>
        <a:lstStyle/>
        <a:p>
          <a:endParaRPr lang="en-US"/>
        </a:p>
      </dgm:t>
    </dgm:pt>
    <dgm:pt modelId="{12023692-7545-4C1D-BC5A-62E9754DCFAB}" type="pres">
      <dgm:prSet presAssocID="{CD611478-D6BE-4B4F-B10A-408172CC5DA6}" presName="Name13" presStyleLbl="parChTrans1D2" presStyleIdx="4" presStyleCnt="20"/>
      <dgm:spPr/>
      <dgm:t>
        <a:bodyPr/>
        <a:lstStyle/>
        <a:p>
          <a:endParaRPr lang="en-US"/>
        </a:p>
      </dgm:t>
    </dgm:pt>
    <dgm:pt modelId="{A11C5563-31C0-47C3-BC51-81BC714D31EA}" type="pres">
      <dgm:prSet presAssocID="{9B54A848-F8D2-4B3E-93AD-CF97518864E4}" presName="childText" presStyleLbl="bgAcc1" presStyleIdx="4" presStyleCnt="20">
        <dgm:presLayoutVars>
          <dgm:bulletEnabled val="1"/>
        </dgm:presLayoutVars>
      </dgm:prSet>
      <dgm:spPr/>
      <dgm:t>
        <a:bodyPr/>
        <a:lstStyle/>
        <a:p>
          <a:endParaRPr lang="en-US"/>
        </a:p>
      </dgm:t>
    </dgm:pt>
    <dgm:pt modelId="{09E31F88-5AD4-4D27-BF18-D6A4C3CD17D6}" type="pres">
      <dgm:prSet presAssocID="{974A7A05-5EF2-4491-9F09-01A940E303E1}" presName="root" presStyleCnt="0"/>
      <dgm:spPr/>
    </dgm:pt>
    <dgm:pt modelId="{4608B21B-D6CB-4160-A03A-F2B3A1A150B5}" type="pres">
      <dgm:prSet presAssocID="{974A7A05-5EF2-4491-9F09-01A940E303E1}" presName="rootComposite" presStyleCnt="0"/>
      <dgm:spPr/>
    </dgm:pt>
    <dgm:pt modelId="{1C89CCF1-37BD-4396-A885-E064BB718B4C}" type="pres">
      <dgm:prSet presAssocID="{974A7A05-5EF2-4491-9F09-01A940E303E1}" presName="rootText" presStyleLbl="node1" presStyleIdx="1" presStyleCnt="4" custScaleX="99137" custScaleY="51991"/>
      <dgm:spPr/>
      <dgm:t>
        <a:bodyPr/>
        <a:lstStyle/>
        <a:p>
          <a:endParaRPr lang="en-US"/>
        </a:p>
      </dgm:t>
    </dgm:pt>
    <dgm:pt modelId="{81347DFE-A356-4C06-8F02-691B9BA02E99}" type="pres">
      <dgm:prSet presAssocID="{974A7A05-5EF2-4491-9F09-01A940E303E1}" presName="rootConnector" presStyleLbl="node1" presStyleIdx="1" presStyleCnt="4"/>
      <dgm:spPr/>
      <dgm:t>
        <a:bodyPr/>
        <a:lstStyle/>
        <a:p>
          <a:endParaRPr lang="en-US"/>
        </a:p>
      </dgm:t>
    </dgm:pt>
    <dgm:pt modelId="{DAADF072-4DC1-4F05-8102-BC2F01220DF2}" type="pres">
      <dgm:prSet presAssocID="{974A7A05-5EF2-4491-9F09-01A940E303E1}" presName="childShape" presStyleCnt="0"/>
      <dgm:spPr/>
    </dgm:pt>
    <dgm:pt modelId="{A245203C-7126-427E-B886-AC3A0329EEF3}" type="pres">
      <dgm:prSet presAssocID="{CFCBAA08-AF2E-4B18-82A8-A41256B86BA9}" presName="Name13" presStyleLbl="parChTrans1D2" presStyleIdx="5" presStyleCnt="20"/>
      <dgm:spPr/>
      <dgm:t>
        <a:bodyPr/>
        <a:lstStyle/>
        <a:p>
          <a:endParaRPr lang="en-US"/>
        </a:p>
      </dgm:t>
    </dgm:pt>
    <dgm:pt modelId="{3CB2D913-245A-4B4F-8F57-8F68C2FD8469}" type="pres">
      <dgm:prSet presAssocID="{64372849-B544-4E9A-9E35-864DEECBD45E}" presName="childText" presStyleLbl="bgAcc1" presStyleIdx="5" presStyleCnt="20">
        <dgm:presLayoutVars>
          <dgm:bulletEnabled val="1"/>
        </dgm:presLayoutVars>
      </dgm:prSet>
      <dgm:spPr/>
      <dgm:t>
        <a:bodyPr/>
        <a:lstStyle/>
        <a:p>
          <a:endParaRPr lang="en-US"/>
        </a:p>
      </dgm:t>
    </dgm:pt>
    <dgm:pt modelId="{C056F19A-D3FA-4991-B1FE-FB3DD48240FF}" type="pres">
      <dgm:prSet presAssocID="{E76C34DA-17B8-4C3C-B059-ACD99AFCB1A3}" presName="Name13" presStyleLbl="parChTrans1D2" presStyleIdx="6" presStyleCnt="20"/>
      <dgm:spPr/>
      <dgm:t>
        <a:bodyPr/>
        <a:lstStyle/>
        <a:p>
          <a:endParaRPr lang="en-US"/>
        </a:p>
      </dgm:t>
    </dgm:pt>
    <dgm:pt modelId="{13424D5A-1D30-4CAE-A0EC-168E80398152}" type="pres">
      <dgm:prSet presAssocID="{973C5826-7765-4048-BF47-0391369FF571}" presName="childText" presStyleLbl="bgAcc1" presStyleIdx="6" presStyleCnt="20" custScaleY="147032">
        <dgm:presLayoutVars>
          <dgm:bulletEnabled val="1"/>
        </dgm:presLayoutVars>
      </dgm:prSet>
      <dgm:spPr/>
      <dgm:t>
        <a:bodyPr/>
        <a:lstStyle/>
        <a:p>
          <a:endParaRPr lang="en-US"/>
        </a:p>
      </dgm:t>
    </dgm:pt>
    <dgm:pt modelId="{57E1650F-C1AB-4FA2-90F6-C8FCFF604F41}" type="pres">
      <dgm:prSet presAssocID="{06B29C20-6E7A-4AB5-A523-51C8235572CE}" presName="Name13" presStyleLbl="parChTrans1D2" presStyleIdx="7" presStyleCnt="20"/>
      <dgm:spPr/>
      <dgm:t>
        <a:bodyPr/>
        <a:lstStyle/>
        <a:p>
          <a:endParaRPr lang="en-US"/>
        </a:p>
      </dgm:t>
    </dgm:pt>
    <dgm:pt modelId="{39FFD97A-88DB-4ACC-8442-95B9C7CC13BC}" type="pres">
      <dgm:prSet presAssocID="{AF985F45-223B-449C-8B65-E87D5A5FA31D}" presName="childText" presStyleLbl="bgAcc1" presStyleIdx="7" presStyleCnt="20">
        <dgm:presLayoutVars>
          <dgm:bulletEnabled val="1"/>
        </dgm:presLayoutVars>
      </dgm:prSet>
      <dgm:spPr/>
      <dgm:t>
        <a:bodyPr/>
        <a:lstStyle/>
        <a:p>
          <a:endParaRPr lang="en-US"/>
        </a:p>
      </dgm:t>
    </dgm:pt>
    <dgm:pt modelId="{9E4D9967-36A6-4A27-878C-C3EAF2CE2942}" type="pres">
      <dgm:prSet presAssocID="{2F87FDA3-298D-4ED0-9ADA-AF19740A9EB6}" presName="Name13" presStyleLbl="parChTrans1D2" presStyleIdx="8" presStyleCnt="20"/>
      <dgm:spPr/>
      <dgm:t>
        <a:bodyPr/>
        <a:lstStyle/>
        <a:p>
          <a:endParaRPr lang="en-US"/>
        </a:p>
      </dgm:t>
    </dgm:pt>
    <dgm:pt modelId="{EC0B0F14-260E-453D-8F6B-0FE6FAE7AAF1}" type="pres">
      <dgm:prSet presAssocID="{DFDEB758-2057-4DD1-92D4-01528B3DA304}" presName="childText" presStyleLbl="bgAcc1" presStyleIdx="8" presStyleCnt="20">
        <dgm:presLayoutVars>
          <dgm:bulletEnabled val="1"/>
        </dgm:presLayoutVars>
      </dgm:prSet>
      <dgm:spPr/>
      <dgm:t>
        <a:bodyPr/>
        <a:lstStyle/>
        <a:p>
          <a:endParaRPr lang="en-US"/>
        </a:p>
      </dgm:t>
    </dgm:pt>
    <dgm:pt modelId="{72A0B89B-91C8-4CC3-BACC-25826EA6ED5A}" type="pres">
      <dgm:prSet presAssocID="{03927776-F396-4911-A404-8CFD9A9BD09F}" presName="Name13" presStyleLbl="parChTrans1D2" presStyleIdx="9" presStyleCnt="20"/>
      <dgm:spPr/>
      <dgm:t>
        <a:bodyPr/>
        <a:lstStyle/>
        <a:p>
          <a:endParaRPr lang="en-US"/>
        </a:p>
      </dgm:t>
    </dgm:pt>
    <dgm:pt modelId="{12292E00-DCDC-46C8-A72E-13A63893C17D}" type="pres">
      <dgm:prSet presAssocID="{9A6E08AB-99A0-4FA3-BD7A-0AEBADA97F90}" presName="childText" presStyleLbl="bgAcc1" presStyleIdx="9" presStyleCnt="20">
        <dgm:presLayoutVars>
          <dgm:bulletEnabled val="1"/>
        </dgm:presLayoutVars>
      </dgm:prSet>
      <dgm:spPr/>
      <dgm:t>
        <a:bodyPr/>
        <a:lstStyle/>
        <a:p>
          <a:endParaRPr lang="en-US"/>
        </a:p>
      </dgm:t>
    </dgm:pt>
    <dgm:pt modelId="{07C6FAD6-6C24-4797-A657-A3678E99A0C3}" type="pres">
      <dgm:prSet presAssocID="{1B81627F-EEA2-4341-BFD8-D57DAD70082C}" presName="root" presStyleCnt="0"/>
      <dgm:spPr/>
    </dgm:pt>
    <dgm:pt modelId="{00ADE5A3-1B2B-417E-BF95-0E4F7DF02D08}" type="pres">
      <dgm:prSet presAssocID="{1B81627F-EEA2-4341-BFD8-D57DAD70082C}" presName="rootComposite" presStyleCnt="0"/>
      <dgm:spPr/>
    </dgm:pt>
    <dgm:pt modelId="{36182FBC-8C33-4518-8B98-41F3E972164F}" type="pres">
      <dgm:prSet presAssocID="{1B81627F-EEA2-4341-BFD8-D57DAD70082C}" presName="rootText" presStyleLbl="node1" presStyleIdx="2" presStyleCnt="4" custScaleX="99137" custScaleY="51991"/>
      <dgm:spPr/>
      <dgm:t>
        <a:bodyPr/>
        <a:lstStyle/>
        <a:p>
          <a:endParaRPr lang="en-US"/>
        </a:p>
      </dgm:t>
    </dgm:pt>
    <dgm:pt modelId="{1E414D1F-6F25-44C3-8874-56BD72974E6F}" type="pres">
      <dgm:prSet presAssocID="{1B81627F-EEA2-4341-BFD8-D57DAD70082C}" presName="rootConnector" presStyleLbl="node1" presStyleIdx="2" presStyleCnt="4"/>
      <dgm:spPr/>
      <dgm:t>
        <a:bodyPr/>
        <a:lstStyle/>
        <a:p>
          <a:endParaRPr lang="en-US"/>
        </a:p>
      </dgm:t>
    </dgm:pt>
    <dgm:pt modelId="{EFEC714A-D378-4B44-8ECF-634E80C7E3F2}" type="pres">
      <dgm:prSet presAssocID="{1B81627F-EEA2-4341-BFD8-D57DAD70082C}" presName="childShape" presStyleCnt="0"/>
      <dgm:spPr/>
    </dgm:pt>
    <dgm:pt modelId="{B9546585-BE9B-4CEE-8219-D9B393DC7750}" type="pres">
      <dgm:prSet presAssocID="{E86C5C6C-6896-4891-BE5C-D92C294CBB59}" presName="Name13" presStyleLbl="parChTrans1D2" presStyleIdx="10" presStyleCnt="20"/>
      <dgm:spPr/>
      <dgm:t>
        <a:bodyPr/>
        <a:lstStyle/>
        <a:p>
          <a:endParaRPr lang="en-US"/>
        </a:p>
      </dgm:t>
    </dgm:pt>
    <dgm:pt modelId="{5C8ADC86-E95C-4426-BFC8-387A980C17AF}" type="pres">
      <dgm:prSet presAssocID="{1E0F1334-F8C8-447D-B9BA-EE923F3BA0C1}" presName="childText" presStyleLbl="bgAcc1" presStyleIdx="10" presStyleCnt="20">
        <dgm:presLayoutVars>
          <dgm:bulletEnabled val="1"/>
        </dgm:presLayoutVars>
      </dgm:prSet>
      <dgm:spPr/>
      <dgm:t>
        <a:bodyPr/>
        <a:lstStyle/>
        <a:p>
          <a:endParaRPr lang="en-US"/>
        </a:p>
      </dgm:t>
    </dgm:pt>
    <dgm:pt modelId="{7174BABC-2F1C-4A98-8361-765F955D7F6F}" type="pres">
      <dgm:prSet presAssocID="{7012C7A2-6B21-4717-BE44-37DFDC411308}" presName="Name13" presStyleLbl="parChTrans1D2" presStyleIdx="11" presStyleCnt="20"/>
      <dgm:spPr/>
      <dgm:t>
        <a:bodyPr/>
        <a:lstStyle/>
        <a:p>
          <a:endParaRPr lang="en-US"/>
        </a:p>
      </dgm:t>
    </dgm:pt>
    <dgm:pt modelId="{2393064F-9700-48BE-B7E7-20A5464B8CDE}" type="pres">
      <dgm:prSet presAssocID="{6F59F267-AB05-49E5-84D1-2CDE8C7E4851}" presName="childText" presStyleLbl="bgAcc1" presStyleIdx="11" presStyleCnt="20" custScaleY="148532">
        <dgm:presLayoutVars>
          <dgm:bulletEnabled val="1"/>
        </dgm:presLayoutVars>
      </dgm:prSet>
      <dgm:spPr/>
      <dgm:t>
        <a:bodyPr/>
        <a:lstStyle/>
        <a:p>
          <a:endParaRPr lang="en-US"/>
        </a:p>
      </dgm:t>
    </dgm:pt>
    <dgm:pt modelId="{16FD8A96-B98A-42B2-A95C-FA37E02354A2}" type="pres">
      <dgm:prSet presAssocID="{F00CA327-628B-46DA-9262-4EB12AACD754}" presName="Name13" presStyleLbl="parChTrans1D2" presStyleIdx="12" presStyleCnt="20"/>
      <dgm:spPr/>
      <dgm:t>
        <a:bodyPr/>
        <a:lstStyle/>
        <a:p>
          <a:endParaRPr lang="en-US"/>
        </a:p>
      </dgm:t>
    </dgm:pt>
    <dgm:pt modelId="{EE068438-8DD3-45E4-A420-A6D75B5A1444}" type="pres">
      <dgm:prSet presAssocID="{C4E0AEA4-8F10-466F-9DFA-3C5528747C4B}" presName="childText" presStyleLbl="bgAcc1" presStyleIdx="12" presStyleCnt="20" custScaleY="125356">
        <dgm:presLayoutVars>
          <dgm:bulletEnabled val="1"/>
        </dgm:presLayoutVars>
      </dgm:prSet>
      <dgm:spPr/>
      <dgm:t>
        <a:bodyPr/>
        <a:lstStyle/>
        <a:p>
          <a:endParaRPr lang="en-US"/>
        </a:p>
      </dgm:t>
    </dgm:pt>
    <dgm:pt modelId="{4D4004A8-1AB9-4748-BAA0-23A2CF3BD2A6}" type="pres">
      <dgm:prSet presAssocID="{995C9825-A916-4292-A341-A04C1E3A9D61}" presName="Name13" presStyleLbl="parChTrans1D2" presStyleIdx="13" presStyleCnt="20"/>
      <dgm:spPr/>
      <dgm:t>
        <a:bodyPr/>
        <a:lstStyle/>
        <a:p>
          <a:endParaRPr lang="en-US"/>
        </a:p>
      </dgm:t>
    </dgm:pt>
    <dgm:pt modelId="{F45B9D2B-5047-4F88-A735-460B16591EB6}" type="pres">
      <dgm:prSet presAssocID="{28B9F278-2FAF-4E96-A62B-A342BCFAE44F}" presName="childText" presStyleLbl="bgAcc1" presStyleIdx="13" presStyleCnt="20">
        <dgm:presLayoutVars>
          <dgm:bulletEnabled val="1"/>
        </dgm:presLayoutVars>
      </dgm:prSet>
      <dgm:spPr/>
      <dgm:t>
        <a:bodyPr/>
        <a:lstStyle/>
        <a:p>
          <a:endParaRPr lang="en-US"/>
        </a:p>
      </dgm:t>
    </dgm:pt>
    <dgm:pt modelId="{91CD1D99-B155-4CAD-AD39-38EDA3694896}" type="pres">
      <dgm:prSet presAssocID="{DEB0582E-6EE2-4A07-8460-E863026A0254}" presName="Name13" presStyleLbl="parChTrans1D2" presStyleIdx="14" presStyleCnt="20"/>
      <dgm:spPr/>
      <dgm:t>
        <a:bodyPr/>
        <a:lstStyle/>
        <a:p>
          <a:endParaRPr lang="en-US"/>
        </a:p>
      </dgm:t>
    </dgm:pt>
    <dgm:pt modelId="{2E811C1D-45EE-4B6E-9914-3A1C83980CD7}" type="pres">
      <dgm:prSet presAssocID="{46F909DD-1795-42F2-BC64-71EF40BF0E8C}" presName="childText" presStyleLbl="bgAcc1" presStyleIdx="14" presStyleCnt="20">
        <dgm:presLayoutVars>
          <dgm:bulletEnabled val="1"/>
        </dgm:presLayoutVars>
      </dgm:prSet>
      <dgm:spPr/>
      <dgm:t>
        <a:bodyPr/>
        <a:lstStyle/>
        <a:p>
          <a:endParaRPr lang="en-US"/>
        </a:p>
      </dgm:t>
    </dgm:pt>
    <dgm:pt modelId="{2B32CF8B-381B-4D31-8E66-3BB03E4B4DBE}" type="pres">
      <dgm:prSet presAssocID="{2583E243-E166-4571-BD66-758E587FFB22}" presName="root" presStyleCnt="0"/>
      <dgm:spPr/>
    </dgm:pt>
    <dgm:pt modelId="{45D58883-4DD7-4C58-9FD0-5FC21E6A0671}" type="pres">
      <dgm:prSet presAssocID="{2583E243-E166-4571-BD66-758E587FFB22}" presName="rootComposite" presStyleCnt="0"/>
      <dgm:spPr/>
    </dgm:pt>
    <dgm:pt modelId="{1751B784-8A10-426C-821A-FBB98BC526FD}" type="pres">
      <dgm:prSet presAssocID="{2583E243-E166-4571-BD66-758E587FFB22}" presName="rootText" presStyleLbl="node1" presStyleIdx="3" presStyleCnt="4" custScaleX="99137" custScaleY="51991"/>
      <dgm:spPr/>
      <dgm:t>
        <a:bodyPr/>
        <a:lstStyle/>
        <a:p>
          <a:endParaRPr lang="en-US"/>
        </a:p>
      </dgm:t>
    </dgm:pt>
    <dgm:pt modelId="{68AE9CF4-B086-4D33-B6DE-B832B4AE545F}" type="pres">
      <dgm:prSet presAssocID="{2583E243-E166-4571-BD66-758E587FFB22}" presName="rootConnector" presStyleLbl="node1" presStyleIdx="3" presStyleCnt="4"/>
      <dgm:spPr/>
      <dgm:t>
        <a:bodyPr/>
        <a:lstStyle/>
        <a:p>
          <a:endParaRPr lang="en-US"/>
        </a:p>
      </dgm:t>
    </dgm:pt>
    <dgm:pt modelId="{5FA025D9-B4A1-4B56-A535-0C941F0F4715}" type="pres">
      <dgm:prSet presAssocID="{2583E243-E166-4571-BD66-758E587FFB22}" presName="childShape" presStyleCnt="0"/>
      <dgm:spPr/>
    </dgm:pt>
    <dgm:pt modelId="{E694131A-A629-4E36-B82A-C08745200A41}" type="pres">
      <dgm:prSet presAssocID="{A10A1FCD-F23F-4DEA-A657-F30640160F43}" presName="Name13" presStyleLbl="parChTrans1D2" presStyleIdx="15" presStyleCnt="20"/>
      <dgm:spPr/>
      <dgm:t>
        <a:bodyPr/>
        <a:lstStyle/>
        <a:p>
          <a:endParaRPr lang="en-US"/>
        </a:p>
      </dgm:t>
    </dgm:pt>
    <dgm:pt modelId="{1BAECF2F-3829-439E-ACEF-B93024065043}" type="pres">
      <dgm:prSet presAssocID="{4EA19AFC-EFCA-4F83-B88B-68AA4A42C073}" presName="childText" presStyleLbl="bgAcc1" presStyleIdx="15" presStyleCnt="20">
        <dgm:presLayoutVars>
          <dgm:bulletEnabled val="1"/>
        </dgm:presLayoutVars>
      </dgm:prSet>
      <dgm:spPr/>
      <dgm:t>
        <a:bodyPr/>
        <a:lstStyle/>
        <a:p>
          <a:endParaRPr lang="en-US"/>
        </a:p>
      </dgm:t>
    </dgm:pt>
    <dgm:pt modelId="{8DCF5366-9577-4979-A850-2BA4CF0D8837}" type="pres">
      <dgm:prSet presAssocID="{D2D7A6A7-C0E4-469E-B9C0-83F3647A429C}" presName="Name13" presStyleLbl="parChTrans1D2" presStyleIdx="16" presStyleCnt="20"/>
      <dgm:spPr/>
      <dgm:t>
        <a:bodyPr/>
        <a:lstStyle/>
        <a:p>
          <a:endParaRPr lang="en-US"/>
        </a:p>
      </dgm:t>
    </dgm:pt>
    <dgm:pt modelId="{B59FFC22-B46A-4EBC-9076-AF445DE59155}" type="pres">
      <dgm:prSet presAssocID="{B6CD46A6-C084-4ED3-9982-96F9B0743968}" presName="childText" presStyleLbl="bgAcc1" presStyleIdx="16" presStyleCnt="20" custScaleY="148532">
        <dgm:presLayoutVars>
          <dgm:bulletEnabled val="1"/>
        </dgm:presLayoutVars>
      </dgm:prSet>
      <dgm:spPr/>
      <dgm:t>
        <a:bodyPr/>
        <a:lstStyle/>
        <a:p>
          <a:endParaRPr lang="en-US"/>
        </a:p>
      </dgm:t>
    </dgm:pt>
    <dgm:pt modelId="{A3EC2179-C7C8-4934-A006-C64BAB83A1E5}" type="pres">
      <dgm:prSet presAssocID="{D439DA16-4F7C-44BE-96A7-2BF7CA34F92C}" presName="Name13" presStyleLbl="parChTrans1D2" presStyleIdx="17" presStyleCnt="20"/>
      <dgm:spPr/>
      <dgm:t>
        <a:bodyPr/>
        <a:lstStyle/>
        <a:p>
          <a:endParaRPr lang="en-US"/>
        </a:p>
      </dgm:t>
    </dgm:pt>
    <dgm:pt modelId="{CAE6B93C-1B11-4028-97AB-603B6A2D0B30}" type="pres">
      <dgm:prSet presAssocID="{0BB1497A-C1F6-4D3B-B476-FFF9EE9CB4C9}" presName="childText" presStyleLbl="bgAcc1" presStyleIdx="17" presStyleCnt="20">
        <dgm:presLayoutVars>
          <dgm:bulletEnabled val="1"/>
        </dgm:presLayoutVars>
      </dgm:prSet>
      <dgm:spPr/>
      <dgm:t>
        <a:bodyPr/>
        <a:lstStyle/>
        <a:p>
          <a:endParaRPr lang="en-US"/>
        </a:p>
      </dgm:t>
    </dgm:pt>
    <dgm:pt modelId="{52AD6D46-4940-4CB8-9850-3D615011EF71}" type="pres">
      <dgm:prSet presAssocID="{427B2846-07D4-4EAD-9BB7-FCF3D2C58134}" presName="Name13" presStyleLbl="parChTrans1D2" presStyleIdx="18" presStyleCnt="20"/>
      <dgm:spPr/>
      <dgm:t>
        <a:bodyPr/>
        <a:lstStyle/>
        <a:p>
          <a:endParaRPr lang="en-US"/>
        </a:p>
      </dgm:t>
    </dgm:pt>
    <dgm:pt modelId="{5798B784-4FF7-4044-9652-4DCA6AF89B0E}" type="pres">
      <dgm:prSet presAssocID="{1FA1DE44-AA68-4395-8D20-6CE18713DF3B}" presName="childText" presStyleLbl="bgAcc1" presStyleIdx="18" presStyleCnt="20">
        <dgm:presLayoutVars>
          <dgm:bulletEnabled val="1"/>
        </dgm:presLayoutVars>
      </dgm:prSet>
      <dgm:spPr/>
      <dgm:t>
        <a:bodyPr/>
        <a:lstStyle/>
        <a:p>
          <a:endParaRPr lang="en-US"/>
        </a:p>
      </dgm:t>
    </dgm:pt>
    <dgm:pt modelId="{B87F21A9-815E-496D-AAA9-BF0F52818842}" type="pres">
      <dgm:prSet presAssocID="{0E150900-C820-4A9F-AD73-5236650B1766}" presName="Name13" presStyleLbl="parChTrans1D2" presStyleIdx="19" presStyleCnt="20"/>
      <dgm:spPr/>
      <dgm:t>
        <a:bodyPr/>
        <a:lstStyle/>
        <a:p>
          <a:endParaRPr lang="en-US"/>
        </a:p>
      </dgm:t>
    </dgm:pt>
    <dgm:pt modelId="{BED13E57-C638-43B8-BC76-D9F09F360EEE}" type="pres">
      <dgm:prSet presAssocID="{E16F78AF-B1D7-4ACE-9D45-37665F5446DB}" presName="childText" presStyleLbl="bgAcc1" presStyleIdx="19" presStyleCnt="20">
        <dgm:presLayoutVars>
          <dgm:bulletEnabled val="1"/>
        </dgm:presLayoutVars>
      </dgm:prSet>
      <dgm:spPr/>
      <dgm:t>
        <a:bodyPr/>
        <a:lstStyle/>
        <a:p>
          <a:endParaRPr lang="en-US"/>
        </a:p>
      </dgm:t>
    </dgm:pt>
  </dgm:ptLst>
  <dgm:cxnLst>
    <dgm:cxn modelId="{11D7B3A4-957C-4772-8439-B3B301BF39CF}" srcId="{2583E243-E166-4571-BD66-758E587FFB22}" destId="{B6CD46A6-C084-4ED3-9982-96F9B0743968}" srcOrd="1" destOrd="0" parTransId="{D2D7A6A7-C0E4-469E-B9C0-83F3647A429C}" sibTransId="{EADBE9D9-92FA-4775-910E-A9434A27581E}"/>
    <dgm:cxn modelId="{A940D21B-07D5-4C27-BAF2-CFB3C75A75EF}" srcId="{2583E243-E166-4571-BD66-758E587FFB22}" destId="{1FA1DE44-AA68-4395-8D20-6CE18713DF3B}" srcOrd="3" destOrd="0" parTransId="{427B2846-07D4-4EAD-9BB7-FCF3D2C58134}" sibTransId="{C8935EE7-3FC6-484B-935A-EEF4BA29F483}"/>
    <dgm:cxn modelId="{C7EE07C7-8C39-4425-B8BC-6BC544D55CCB}" type="presOf" srcId="{2AD745BF-32B6-4E47-BCCA-629EC0DECAA9}" destId="{3D14ECB2-EDF4-4A93-A2D8-FDB41657FAA6}" srcOrd="1" destOrd="0" presId="urn:microsoft.com/office/officeart/2005/8/layout/hierarchy3"/>
    <dgm:cxn modelId="{E7EF584B-1922-4D29-87E9-BAC89371F1E3}" type="presOf" srcId="{1B81627F-EEA2-4341-BFD8-D57DAD70082C}" destId="{1E414D1F-6F25-44C3-8874-56BD72974E6F}" srcOrd="1" destOrd="0" presId="urn:microsoft.com/office/officeart/2005/8/layout/hierarchy3"/>
    <dgm:cxn modelId="{855E40D3-F684-4107-A0EE-07E98817DA24}" type="presOf" srcId="{2AD745BF-32B6-4E47-BCCA-629EC0DECAA9}" destId="{15087EE3-2395-466C-B870-47FF5C335C3B}" srcOrd="0" destOrd="0" presId="urn:microsoft.com/office/officeart/2005/8/layout/hierarchy3"/>
    <dgm:cxn modelId="{445D5DFA-C7CE-43E9-932E-C9DAAE64CB6F}" type="presOf" srcId="{DA5F445F-05B4-4815-A5B5-8D70E73688D2}" destId="{73B6C743-457A-4B29-8040-233B8AC1F1C0}" srcOrd="0" destOrd="0" presId="urn:microsoft.com/office/officeart/2005/8/layout/hierarchy3"/>
    <dgm:cxn modelId="{CD901FED-3FDF-402C-B1F7-D5EA307BBB0D}" type="presOf" srcId="{2F87FDA3-298D-4ED0-9ADA-AF19740A9EB6}" destId="{9E4D9967-36A6-4A27-878C-C3EAF2CE2942}" srcOrd="0" destOrd="0" presId="urn:microsoft.com/office/officeart/2005/8/layout/hierarchy3"/>
    <dgm:cxn modelId="{24527B45-CCD4-42A0-B18A-089C5CC99892}" type="presOf" srcId="{B6CD46A6-C084-4ED3-9982-96F9B0743968}" destId="{B59FFC22-B46A-4EBC-9076-AF445DE59155}" srcOrd="0" destOrd="0" presId="urn:microsoft.com/office/officeart/2005/8/layout/hierarchy3"/>
    <dgm:cxn modelId="{6F285F1B-C354-4363-A6A3-CED2362D3D6A}" srcId="{2583E243-E166-4571-BD66-758E587FFB22}" destId="{0BB1497A-C1F6-4D3B-B476-FFF9EE9CB4C9}" srcOrd="2" destOrd="0" parTransId="{D439DA16-4F7C-44BE-96A7-2BF7CA34F92C}" sibTransId="{20F5544E-4551-466F-89AD-021CA57A435F}"/>
    <dgm:cxn modelId="{ADC2AD69-D5DA-4190-90ED-E9941BD4F37D}" srcId="{1B81627F-EEA2-4341-BFD8-D57DAD70082C}" destId="{46F909DD-1795-42F2-BC64-71EF40BF0E8C}" srcOrd="4" destOrd="0" parTransId="{DEB0582E-6EE2-4A07-8460-E863026A0254}" sibTransId="{E7A8456F-0C22-4F86-9C9B-EA47E56D121D}"/>
    <dgm:cxn modelId="{2B3D0FAC-2350-4228-A8C2-D29C49E42658}" type="presOf" srcId="{CD611478-D6BE-4B4F-B10A-408172CC5DA6}" destId="{12023692-7545-4C1D-BC5A-62E9754DCFAB}" srcOrd="0" destOrd="0" presId="urn:microsoft.com/office/officeart/2005/8/layout/hierarchy3"/>
    <dgm:cxn modelId="{CD3E452D-A6B1-499A-B556-EE6A5D1957BE}" type="presOf" srcId="{D2D7A6A7-C0E4-469E-B9C0-83F3647A429C}" destId="{8DCF5366-9577-4979-A850-2BA4CF0D8837}" srcOrd="0" destOrd="0" presId="urn:microsoft.com/office/officeart/2005/8/layout/hierarchy3"/>
    <dgm:cxn modelId="{B9C2BFE8-1E32-4EF5-85BD-975A56FD3293}" srcId="{1B81627F-EEA2-4341-BFD8-D57DAD70082C}" destId="{1E0F1334-F8C8-447D-B9BA-EE923F3BA0C1}" srcOrd="0" destOrd="0" parTransId="{E86C5C6C-6896-4891-BE5C-D92C294CBB59}" sibTransId="{FE6301F1-892E-47F3-930F-83DDCEF0E959}"/>
    <dgm:cxn modelId="{DE6F867B-FFD3-4079-A524-836511C3C999}" srcId="{974A7A05-5EF2-4491-9F09-01A940E303E1}" destId="{DFDEB758-2057-4DD1-92D4-01528B3DA304}" srcOrd="3" destOrd="0" parTransId="{2F87FDA3-298D-4ED0-9ADA-AF19740A9EB6}" sibTransId="{86922844-EE85-4334-AF87-C8029FADF98C}"/>
    <dgm:cxn modelId="{3B314EC0-A656-43EB-821C-BDEB21AE265C}" srcId="{1B81627F-EEA2-4341-BFD8-D57DAD70082C}" destId="{28B9F278-2FAF-4E96-A62B-A342BCFAE44F}" srcOrd="3" destOrd="0" parTransId="{995C9825-A916-4292-A341-A04C1E3A9D61}" sibTransId="{700F1D64-7FAA-40F8-A805-B3BC959E3972}"/>
    <dgm:cxn modelId="{C0AC19E7-6418-4B74-B89C-0A7F678CF044}" type="presOf" srcId="{9B54A848-F8D2-4B3E-93AD-CF97518864E4}" destId="{A11C5563-31C0-47C3-BC51-81BC714D31EA}" srcOrd="0" destOrd="0" presId="urn:microsoft.com/office/officeart/2005/8/layout/hierarchy3"/>
    <dgm:cxn modelId="{1DBCA987-D0BA-431F-B8E5-50DB261BCD4F}" srcId="{2AD745BF-32B6-4E47-BCCA-629EC0DECAA9}" destId="{9909D174-F912-484B-AEC1-9678C0F2ADC8}" srcOrd="1" destOrd="0" parTransId="{EBDEC41E-EFDD-4411-A976-9282A5BD9174}" sibTransId="{4E90BE56-A45E-46C7-9978-0A934D4946F9}"/>
    <dgm:cxn modelId="{5A904C32-1CFF-4FF1-B4D8-91E831953659}" type="presOf" srcId="{F2173260-CEE2-4CDD-B871-EF77949D3B8F}" destId="{266A0ED7-679E-4A99-9E8D-AECB316A1992}" srcOrd="0" destOrd="0" presId="urn:microsoft.com/office/officeart/2005/8/layout/hierarchy3"/>
    <dgm:cxn modelId="{3EF696E1-08E0-4195-855C-F516B21ECD20}" srcId="{2583E243-E166-4571-BD66-758E587FFB22}" destId="{E16F78AF-B1D7-4ACE-9D45-37665F5446DB}" srcOrd="4" destOrd="0" parTransId="{0E150900-C820-4A9F-AD73-5236650B1766}" sibTransId="{7FE82B4F-5AD2-4843-9203-0078F6AA8E8C}"/>
    <dgm:cxn modelId="{92E7E29A-880A-4201-B8CB-BF2FEA4D60A4}" type="presOf" srcId="{1E0F1334-F8C8-447D-B9BA-EE923F3BA0C1}" destId="{5C8ADC86-E95C-4426-BFC8-387A980C17AF}" srcOrd="0" destOrd="0" presId="urn:microsoft.com/office/officeart/2005/8/layout/hierarchy3"/>
    <dgm:cxn modelId="{BACA6DAD-5E84-4BCF-8071-E055ED579B8C}" srcId="{974A7A05-5EF2-4491-9F09-01A940E303E1}" destId="{AF985F45-223B-449C-8B65-E87D5A5FA31D}" srcOrd="2" destOrd="0" parTransId="{06B29C20-6E7A-4AB5-A523-51C8235572CE}" sibTransId="{075A9F49-612A-49D4-ADBB-34718B70A842}"/>
    <dgm:cxn modelId="{BE81AC70-FA85-4A44-96AA-8C03D3E186CF}" type="presOf" srcId="{64372849-B544-4E9A-9E35-864DEECBD45E}" destId="{3CB2D913-245A-4B4F-8F57-8F68C2FD8469}" srcOrd="0" destOrd="0" presId="urn:microsoft.com/office/officeart/2005/8/layout/hierarchy3"/>
    <dgm:cxn modelId="{9EB34781-F765-43FF-B5C2-A9D1D05407DA}" type="presOf" srcId="{DEB0582E-6EE2-4A07-8460-E863026A0254}" destId="{91CD1D99-B155-4CAD-AD39-38EDA3694896}" srcOrd="0" destOrd="0" presId="urn:microsoft.com/office/officeart/2005/8/layout/hierarchy3"/>
    <dgm:cxn modelId="{84588C27-9C5C-451A-A1AB-F4B413932CF0}" srcId="{974A7A05-5EF2-4491-9F09-01A940E303E1}" destId="{9A6E08AB-99A0-4FA3-BD7A-0AEBADA97F90}" srcOrd="4" destOrd="0" parTransId="{03927776-F396-4911-A404-8CFD9A9BD09F}" sibTransId="{8C676FF8-6E19-4AB1-BBA8-8413299A9D30}"/>
    <dgm:cxn modelId="{C22D2E94-7458-4763-892C-7DB0007B6B2C}" srcId="{2AD745BF-32B6-4E47-BCCA-629EC0DECAA9}" destId="{DA5F445F-05B4-4815-A5B5-8D70E73688D2}" srcOrd="0" destOrd="0" parTransId="{787F8874-DB41-420A-B004-583B947420B7}" sibTransId="{68BB4712-CE3A-4142-97ED-78AF77C7DAFF}"/>
    <dgm:cxn modelId="{FCFD0FAD-BB16-4C74-A6A0-2202DC5B472A}" type="presOf" srcId="{CA07EE9A-CA77-4F4B-B01B-7F477D85BAF7}" destId="{B3FA473B-5C07-4389-BBC7-8013BC0F24CA}" srcOrd="0" destOrd="0" presId="urn:microsoft.com/office/officeart/2005/8/layout/hierarchy3"/>
    <dgm:cxn modelId="{6C0B516E-F056-4CCB-9F78-A67AE3FD8AEB}" srcId="{A2DCA5EB-20FF-4B38-8609-DBB0717C6539}" destId="{2583E243-E166-4571-BD66-758E587FFB22}" srcOrd="3" destOrd="0" parTransId="{479DD892-98F8-4093-A4AD-D7DD41D8113C}" sibTransId="{5D4824F8-283C-496B-B106-393C8CD0A956}"/>
    <dgm:cxn modelId="{B8C70E15-7DD5-405F-B8EA-B9CA3CA80036}" srcId="{A2DCA5EB-20FF-4B38-8609-DBB0717C6539}" destId="{1B81627F-EEA2-4341-BFD8-D57DAD70082C}" srcOrd="2" destOrd="0" parTransId="{E9A263E5-75BA-4048-B44D-19C84EF922A7}" sibTransId="{55A5AE49-92E6-4D12-B4E9-B65898B2DBEA}"/>
    <dgm:cxn modelId="{FE5AA5BB-7AC2-4BD6-A120-33AD2F311339}" type="presOf" srcId="{AF985F45-223B-449C-8B65-E87D5A5FA31D}" destId="{39FFD97A-88DB-4ACC-8442-95B9C7CC13BC}" srcOrd="0" destOrd="0" presId="urn:microsoft.com/office/officeart/2005/8/layout/hierarchy3"/>
    <dgm:cxn modelId="{4C588E7A-EFAE-493F-8064-290703437EF9}" type="presOf" srcId="{C4E0AEA4-8F10-466F-9DFA-3C5528747C4B}" destId="{EE068438-8DD3-45E4-A420-A6D75B5A1444}" srcOrd="0" destOrd="0" presId="urn:microsoft.com/office/officeart/2005/8/layout/hierarchy3"/>
    <dgm:cxn modelId="{2AEEC1FA-AAE3-4503-B701-26BC412336D6}" type="presOf" srcId="{973C5826-7765-4048-BF47-0391369FF571}" destId="{13424D5A-1D30-4CAE-A0EC-168E80398152}" srcOrd="0" destOrd="0" presId="urn:microsoft.com/office/officeart/2005/8/layout/hierarchy3"/>
    <dgm:cxn modelId="{433023C4-B202-420E-BDD0-3408F08435AA}" type="presOf" srcId="{EB038FCC-13FF-433C-AE28-35DCF69F6640}" destId="{FBCBEB4F-321F-42B5-862D-D3C182601989}" srcOrd="0" destOrd="0" presId="urn:microsoft.com/office/officeart/2005/8/layout/hierarchy3"/>
    <dgm:cxn modelId="{AB845F7D-8664-4342-9D80-BCD2AA3957D4}" type="presOf" srcId="{03927776-F396-4911-A404-8CFD9A9BD09F}" destId="{72A0B89B-91C8-4CC3-BACC-25826EA6ED5A}" srcOrd="0" destOrd="0" presId="urn:microsoft.com/office/officeart/2005/8/layout/hierarchy3"/>
    <dgm:cxn modelId="{EBC735AF-625F-4215-9F96-2EA71AD4241B}" type="presOf" srcId="{E86C5C6C-6896-4891-BE5C-D92C294CBB59}" destId="{B9546585-BE9B-4CEE-8219-D9B393DC7750}" srcOrd="0" destOrd="0" presId="urn:microsoft.com/office/officeart/2005/8/layout/hierarchy3"/>
    <dgm:cxn modelId="{BCAD6EBD-0EAA-4694-91E4-07A38C1A52CA}" type="presOf" srcId="{E76C34DA-17B8-4C3C-B059-ACD99AFCB1A3}" destId="{C056F19A-D3FA-4991-B1FE-FB3DD48240FF}" srcOrd="0" destOrd="0" presId="urn:microsoft.com/office/officeart/2005/8/layout/hierarchy3"/>
    <dgm:cxn modelId="{C0B41B2F-46D1-42E8-9C9D-079B5298DB73}" srcId="{974A7A05-5EF2-4491-9F09-01A940E303E1}" destId="{973C5826-7765-4048-BF47-0391369FF571}" srcOrd="1" destOrd="0" parTransId="{E76C34DA-17B8-4C3C-B059-ACD99AFCB1A3}" sibTransId="{AEA773AA-208F-4A65-B54A-F491A0AB3275}"/>
    <dgm:cxn modelId="{EDBB4BBF-4567-434E-9640-90F22B29077B}" type="presOf" srcId="{6F59F267-AB05-49E5-84D1-2CDE8C7E4851}" destId="{2393064F-9700-48BE-B7E7-20A5464B8CDE}" srcOrd="0" destOrd="0" presId="urn:microsoft.com/office/officeart/2005/8/layout/hierarchy3"/>
    <dgm:cxn modelId="{3DD3808C-8550-4601-941A-D4DB80CB470C}" type="presOf" srcId="{06B29C20-6E7A-4AB5-A523-51C8235572CE}" destId="{57E1650F-C1AB-4FA2-90F6-C8FCFF604F41}" srcOrd="0" destOrd="0" presId="urn:microsoft.com/office/officeart/2005/8/layout/hierarchy3"/>
    <dgm:cxn modelId="{1376089B-63BF-4953-918D-6EA367CCBE68}" srcId="{2AD745BF-32B6-4E47-BCCA-629EC0DECAA9}" destId="{9B54A848-F8D2-4B3E-93AD-CF97518864E4}" srcOrd="4" destOrd="0" parTransId="{CD611478-D6BE-4B4F-B10A-408172CC5DA6}" sibTransId="{7932B206-F3C2-48D1-967D-6FC926FF3AE2}"/>
    <dgm:cxn modelId="{4EEB6026-5DF4-49EF-8C99-3EF5052DD70F}" type="presOf" srcId="{F00CA327-628B-46DA-9262-4EB12AACD754}" destId="{16FD8A96-B98A-42B2-A95C-FA37E02354A2}" srcOrd="0" destOrd="0" presId="urn:microsoft.com/office/officeart/2005/8/layout/hierarchy3"/>
    <dgm:cxn modelId="{52ED00D6-21E9-4A7D-BB4F-4E646A937282}" type="presOf" srcId="{DFDEB758-2057-4DD1-92D4-01528B3DA304}" destId="{EC0B0F14-260E-453D-8F6B-0FE6FAE7AAF1}" srcOrd="0" destOrd="0" presId="urn:microsoft.com/office/officeart/2005/8/layout/hierarchy3"/>
    <dgm:cxn modelId="{EE00468F-B803-4B1F-8682-604754322D8A}" type="presOf" srcId="{2583E243-E166-4571-BD66-758E587FFB22}" destId="{68AE9CF4-B086-4D33-B6DE-B832B4AE545F}" srcOrd="1" destOrd="0" presId="urn:microsoft.com/office/officeart/2005/8/layout/hierarchy3"/>
    <dgm:cxn modelId="{33D6B2A7-F449-404F-B1CA-6B56E332C6C8}" type="presOf" srcId="{1B81627F-EEA2-4341-BFD8-D57DAD70082C}" destId="{36182FBC-8C33-4518-8B98-41F3E972164F}" srcOrd="0" destOrd="0" presId="urn:microsoft.com/office/officeart/2005/8/layout/hierarchy3"/>
    <dgm:cxn modelId="{BB2F05DF-1C28-4A11-80B0-85ED6A22D463}" type="presOf" srcId="{427B2846-07D4-4EAD-9BB7-FCF3D2C58134}" destId="{52AD6D46-4940-4CB8-9850-3D615011EF71}" srcOrd="0" destOrd="0" presId="urn:microsoft.com/office/officeart/2005/8/layout/hierarchy3"/>
    <dgm:cxn modelId="{6813B296-FA0C-471B-BAD4-3EC326FAF0DE}" srcId="{1B81627F-EEA2-4341-BFD8-D57DAD70082C}" destId="{6F59F267-AB05-49E5-84D1-2CDE8C7E4851}" srcOrd="1" destOrd="0" parTransId="{7012C7A2-6B21-4717-BE44-37DFDC411308}" sibTransId="{9CE1C1C4-A305-4B68-8A36-34CCC00D5B73}"/>
    <dgm:cxn modelId="{219E203F-D8A8-408D-8F3C-AA5F2CAE5038}" type="presOf" srcId="{787F8874-DB41-420A-B004-583B947420B7}" destId="{7F6C1146-B1AE-4172-8160-8862B0B8C8E2}" srcOrd="0" destOrd="0" presId="urn:microsoft.com/office/officeart/2005/8/layout/hierarchy3"/>
    <dgm:cxn modelId="{89B976F6-687A-43DB-A89A-E5070AEEF4AA}" type="presOf" srcId="{4EA19AFC-EFCA-4F83-B88B-68AA4A42C073}" destId="{1BAECF2F-3829-439E-ACEF-B93024065043}" srcOrd="0" destOrd="0" presId="urn:microsoft.com/office/officeart/2005/8/layout/hierarchy3"/>
    <dgm:cxn modelId="{D2B52C62-C7A4-4423-AA24-73253ACB860A}" type="presOf" srcId="{0BB1497A-C1F6-4D3B-B476-FFF9EE9CB4C9}" destId="{CAE6B93C-1B11-4028-97AB-603B6A2D0B30}" srcOrd="0" destOrd="0" presId="urn:microsoft.com/office/officeart/2005/8/layout/hierarchy3"/>
    <dgm:cxn modelId="{3A7D4FDA-6AA6-4E1A-9121-3F85B97D3E91}" type="presOf" srcId="{46F909DD-1795-42F2-BC64-71EF40BF0E8C}" destId="{2E811C1D-45EE-4B6E-9914-3A1C83980CD7}" srcOrd="0" destOrd="0" presId="urn:microsoft.com/office/officeart/2005/8/layout/hierarchy3"/>
    <dgm:cxn modelId="{4598081B-920C-4FCF-951D-35D900F684F6}" type="presOf" srcId="{9A6E08AB-99A0-4FA3-BD7A-0AEBADA97F90}" destId="{12292E00-DCDC-46C8-A72E-13A63893C17D}" srcOrd="0" destOrd="0" presId="urn:microsoft.com/office/officeart/2005/8/layout/hierarchy3"/>
    <dgm:cxn modelId="{0B440AED-7D12-4191-B3F3-191DA4F3994C}" type="presOf" srcId="{0E150900-C820-4A9F-AD73-5236650B1766}" destId="{B87F21A9-815E-496D-AAA9-BF0F52818842}" srcOrd="0" destOrd="0" presId="urn:microsoft.com/office/officeart/2005/8/layout/hierarchy3"/>
    <dgm:cxn modelId="{8BBED284-C3D4-4AB8-A585-1AC100F120CC}" type="presOf" srcId="{D439DA16-4F7C-44BE-96A7-2BF7CA34F92C}" destId="{A3EC2179-C7C8-4934-A006-C64BAB83A1E5}" srcOrd="0" destOrd="0" presId="urn:microsoft.com/office/officeart/2005/8/layout/hierarchy3"/>
    <dgm:cxn modelId="{18D996B5-3D4D-4BA7-A0EF-6CAF6445DB32}" type="presOf" srcId="{9909D174-F912-484B-AEC1-9678C0F2ADC8}" destId="{341B3C9F-4A63-446D-9FAB-1292C8873D76}" srcOrd="0" destOrd="0" presId="urn:microsoft.com/office/officeart/2005/8/layout/hierarchy3"/>
    <dgm:cxn modelId="{26E0FE36-BE08-4551-A8E2-10F7DCA853E3}" type="presOf" srcId="{E16F78AF-B1D7-4ACE-9D45-37665F5446DB}" destId="{BED13E57-C638-43B8-BC76-D9F09F360EEE}" srcOrd="0" destOrd="0" presId="urn:microsoft.com/office/officeart/2005/8/layout/hierarchy3"/>
    <dgm:cxn modelId="{000F5E24-1A32-43A6-B687-DD632666E3C7}" type="presOf" srcId="{210AE9A9-1C45-4E7D-B202-CCDBDFD7B686}" destId="{5231C486-B1E0-4298-B7A7-400E5193C62B}" srcOrd="0" destOrd="0" presId="urn:microsoft.com/office/officeart/2005/8/layout/hierarchy3"/>
    <dgm:cxn modelId="{4BA62B3C-2C4B-477A-91FE-9727EC0E5BD3}" srcId="{A2DCA5EB-20FF-4B38-8609-DBB0717C6539}" destId="{2AD745BF-32B6-4E47-BCCA-629EC0DECAA9}" srcOrd="0" destOrd="0" parTransId="{4F63628F-6232-4697-AD3D-B838E6166BF5}" sibTransId="{85B8536B-E8EB-4BFD-9222-20C3EB3AC501}"/>
    <dgm:cxn modelId="{43ED09BA-BF58-4EE2-847E-11D8ACB09333}" type="presOf" srcId="{A10A1FCD-F23F-4DEA-A657-F30640160F43}" destId="{E694131A-A629-4E36-B82A-C08745200A41}" srcOrd="0" destOrd="0" presId="urn:microsoft.com/office/officeart/2005/8/layout/hierarchy3"/>
    <dgm:cxn modelId="{25DBA4D5-511E-4580-BF89-435AD6CFE4D6}" srcId="{1B81627F-EEA2-4341-BFD8-D57DAD70082C}" destId="{C4E0AEA4-8F10-466F-9DFA-3C5528747C4B}" srcOrd="2" destOrd="0" parTransId="{F00CA327-628B-46DA-9262-4EB12AACD754}" sibTransId="{E749D6F9-7FB9-419B-B850-EF9C69BA1FA3}"/>
    <dgm:cxn modelId="{9A07A6A9-2D5C-463D-B508-14BDA9CD4A3D}" type="presOf" srcId="{EBDEC41E-EFDD-4411-A976-9282A5BD9174}" destId="{B3130D86-09A0-4FFC-B560-A25038E4A827}" srcOrd="0" destOrd="0" presId="urn:microsoft.com/office/officeart/2005/8/layout/hierarchy3"/>
    <dgm:cxn modelId="{F7E15521-42D8-4A06-B5F0-F08F0C34C201}" type="presOf" srcId="{7012C7A2-6B21-4717-BE44-37DFDC411308}" destId="{7174BABC-2F1C-4A98-8361-765F955D7F6F}" srcOrd="0" destOrd="0" presId="urn:microsoft.com/office/officeart/2005/8/layout/hierarchy3"/>
    <dgm:cxn modelId="{B36A3D09-F0D4-40D9-A3EE-EEF6F18F1742}" srcId="{A2DCA5EB-20FF-4B38-8609-DBB0717C6539}" destId="{974A7A05-5EF2-4491-9F09-01A940E303E1}" srcOrd="1" destOrd="0" parTransId="{0761E39C-7DFF-40F5-9CA9-469B1617521E}" sibTransId="{84776020-723D-4C04-BA9C-28BC6DC12EC6}"/>
    <dgm:cxn modelId="{2FE2368C-47D4-4471-AFC3-5F58CAFA2F1B}" type="presOf" srcId="{A2DCA5EB-20FF-4B38-8609-DBB0717C6539}" destId="{15C4E9E5-AA24-41BF-A480-751237584DCC}" srcOrd="0" destOrd="0" presId="urn:microsoft.com/office/officeart/2005/8/layout/hierarchy3"/>
    <dgm:cxn modelId="{695F0CB6-FF75-4EE6-8848-46D5FDA387BB}" type="presOf" srcId="{28B9F278-2FAF-4E96-A62B-A342BCFAE44F}" destId="{F45B9D2B-5047-4F88-A735-460B16591EB6}" srcOrd="0" destOrd="0" presId="urn:microsoft.com/office/officeart/2005/8/layout/hierarchy3"/>
    <dgm:cxn modelId="{664F0A96-04E6-47D4-93B5-75E1F389F2F5}" srcId="{974A7A05-5EF2-4491-9F09-01A940E303E1}" destId="{64372849-B544-4E9A-9E35-864DEECBD45E}" srcOrd="0" destOrd="0" parTransId="{CFCBAA08-AF2E-4B18-82A8-A41256B86BA9}" sibTransId="{5FEED005-7985-4BA6-A58A-02D0BF6B8DC0}"/>
    <dgm:cxn modelId="{D533ABA2-3224-4259-B27E-D42E0C067F3A}" type="presOf" srcId="{2583E243-E166-4571-BD66-758E587FFB22}" destId="{1751B784-8A10-426C-821A-FBB98BC526FD}" srcOrd="0" destOrd="0" presId="urn:microsoft.com/office/officeart/2005/8/layout/hierarchy3"/>
    <dgm:cxn modelId="{C26C373E-D733-4A4C-8216-85F86BBDD2D9}" srcId="{2AD745BF-32B6-4E47-BCCA-629EC0DECAA9}" destId="{CA07EE9A-CA77-4F4B-B01B-7F477D85BAF7}" srcOrd="3" destOrd="0" parTransId="{210AE9A9-1C45-4E7D-B202-CCDBDFD7B686}" sibTransId="{CA461E5E-6DAE-4ABC-81D8-D0F6F84D72A1}"/>
    <dgm:cxn modelId="{68277A88-DCA0-47F3-AE5D-AB579AD26FE7}" type="presOf" srcId="{974A7A05-5EF2-4491-9F09-01A940E303E1}" destId="{81347DFE-A356-4C06-8F02-691B9BA02E99}" srcOrd="1" destOrd="0" presId="urn:microsoft.com/office/officeart/2005/8/layout/hierarchy3"/>
    <dgm:cxn modelId="{7DAB51DE-2DBB-4B8B-A9EA-BF4E2FD17AFA}" type="presOf" srcId="{CFCBAA08-AF2E-4B18-82A8-A41256B86BA9}" destId="{A245203C-7126-427E-B886-AC3A0329EEF3}" srcOrd="0" destOrd="0" presId="urn:microsoft.com/office/officeart/2005/8/layout/hierarchy3"/>
    <dgm:cxn modelId="{4D0E3C8A-FE9C-4E41-8311-8C00A4EFB86A}" type="presOf" srcId="{1FA1DE44-AA68-4395-8D20-6CE18713DF3B}" destId="{5798B784-4FF7-4044-9652-4DCA6AF89B0E}" srcOrd="0" destOrd="0" presId="urn:microsoft.com/office/officeart/2005/8/layout/hierarchy3"/>
    <dgm:cxn modelId="{852883C8-A396-4B77-9438-98FC1D652B21}" srcId="{2583E243-E166-4571-BD66-758E587FFB22}" destId="{4EA19AFC-EFCA-4F83-B88B-68AA4A42C073}" srcOrd="0" destOrd="0" parTransId="{A10A1FCD-F23F-4DEA-A657-F30640160F43}" sibTransId="{DB18CBB7-37B3-429E-867E-353CD261DD2D}"/>
    <dgm:cxn modelId="{359A59C2-0869-4282-9517-0DB1934A94EE}" type="presOf" srcId="{974A7A05-5EF2-4491-9F09-01A940E303E1}" destId="{1C89CCF1-37BD-4396-A885-E064BB718B4C}" srcOrd="0" destOrd="0" presId="urn:microsoft.com/office/officeart/2005/8/layout/hierarchy3"/>
    <dgm:cxn modelId="{FA934EA7-BCF8-454D-8A47-1F57E87305F9}" srcId="{2AD745BF-32B6-4E47-BCCA-629EC0DECAA9}" destId="{F2173260-CEE2-4CDD-B871-EF77949D3B8F}" srcOrd="2" destOrd="0" parTransId="{EB038FCC-13FF-433C-AE28-35DCF69F6640}" sibTransId="{5EB4E729-4380-43B9-B044-C88340223D5A}"/>
    <dgm:cxn modelId="{685F7EE0-7838-4898-9ABF-4E55321CC964}" type="presOf" srcId="{995C9825-A916-4292-A341-A04C1E3A9D61}" destId="{4D4004A8-1AB9-4748-BAA0-23A2CF3BD2A6}" srcOrd="0" destOrd="0" presId="urn:microsoft.com/office/officeart/2005/8/layout/hierarchy3"/>
    <dgm:cxn modelId="{BB0B1F26-A600-4D6B-A793-1CE53DC41B2A}" type="presParOf" srcId="{15C4E9E5-AA24-41BF-A480-751237584DCC}" destId="{CDF924B7-ED04-4C2E-89EB-BBFD10310A61}" srcOrd="0" destOrd="0" presId="urn:microsoft.com/office/officeart/2005/8/layout/hierarchy3"/>
    <dgm:cxn modelId="{DC5F8DCE-C09E-41F0-981B-F95AAFCFB722}" type="presParOf" srcId="{CDF924B7-ED04-4C2E-89EB-BBFD10310A61}" destId="{DE02772B-E064-4B51-9FB5-B6CB273FEC18}" srcOrd="0" destOrd="0" presId="urn:microsoft.com/office/officeart/2005/8/layout/hierarchy3"/>
    <dgm:cxn modelId="{B246F164-05AD-4F4E-B7AC-6C0C3E5E27CD}" type="presParOf" srcId="{DE02772B-E064-4B51-9FB5-B6CB273FEC18}" destId="{15087EE3-2395-466C-B870-47FF5C335C3B}" srcOrd="0" destOrd="0" presId="urn:microsoft.com/office/officeart/2005/8/layout/hierarchy3"/>
    <dgm:cxn modelId="{5C3851A2-DC4A-4850-9C38-B0A3F0839235}" type="presParOf" srcId="{DE02772B-E064-4B51-9FB5-B6CB273FEC18}" destId="{3D14ECB2-EDF4-4A93-A2D8-FDB41657FAA6}" srcOrd="1" destOrd="0" presId="urn:microsoft.com/office/officeart/2005/8/layout/hierarchy3"/>
    <dgm:cxn modelId="{CD96D9ED-1084-487B-830F-10AED7B5C52E}" type="presParOf" srcId="{CDF924B7-ED04-4C2E-89EB-BBFD10310A61}" destId="{4197B79B-E756-46F8-AB7E-D83BEAC0D2ED}" srcOrd="1" destOrd="0" presId="urn:microsoft.com/office/officeart/2005/8/layout/hierarchy3"/>
    <dgm:cxn modelId="{8FB9EF35-7EA5-4C5F-BF97-F43A93F2DE8B}" type="presParOf" srcId="{4197B79B-E756-46F8-AB7E-D83BEAC0D2ED}" destId="{7F6C1146-B1AE-4172-8160-8862B0B8C8E2}" srcOrd="0" destOrd="0" presId="urn:microsoft.com/office/officeart/2005/8/layout/hierarchy3"/>
    <dgm:cxn modelId="{BD24AD66-C377-4681-ACAA-97E82B648273}" type="presParOf" srcId="{4197B79B-E756-46F8-AB7E-D83BEAC0D2ED}" destId="{73B6C743-457A-4B29-8040-233B8AC1F1C0}" srcOrd="1" destOrd="0" presId="urn:microsoft.com/office/officeart/2005/8/layout/hierarchy3"/>
    <dgm:cxn modelId="{892C6E77-88BE-4927-9D81-91289DE77582}" type="presParOf" srcId="{4197B79B-E756-46F8-AB7E-D83BEAC0D2ED}" destId="{B3130D86-09A0-4FFC-B560-A25038E4A827}" srcOrd="2" destOrd="0" presId="urn:microsoft.com/office/officeart/2005/8/layout/hierarchy3"/>
    <dgm:cxn modelId="{DB37A5F1-BB66-45B3-900C-E9B0C54D9E5A}" type="presParOf" srcId="{4197B79B-E756-46F8-AB7E-D83BEAC0D2ED}" destId="{341B3C9F-4A63-446D-9FAB-1292C8873D76}" srcOrd="3" destOrd="0" presId="urn:microsoft.com/office/officeart/2005/8/layout/hierarchy3"/>
    <dgm:cxn modelId="{45418A62-1242-4149-8C3F-464386B206F7}" type="presParOf" srcId="{4197B79B-E756-46F8-AB7E-D83BEAC0D2ED}" destId="{FBCBEB4F-321F-42B5-862D-D3C182601989}" srcOrd="4" destOrd="0" presId="urn:microsoft.com/office/officeart/2005/8/layout/hierarchy3"/>
    <dgm:cxn modelId="{B1647815-9695-445E-8C27-0FEE30D06705}" type="presParOf" srcId="{4197B79B-E756-46F8-AB7E-D83BEAC0D2ED}" destId="{266A0ED7-679E-4A99-9E8D-AECB316A1992}" srcOrd="5" destOrd="0" presId="urn:microsoft.com/office/officeart/2005/8/layout/hierarchy3"/>
    <dgm:cxn modelId="{D1BAE5E9-AAE4-48B7-9FC3-7BD834D603A4}" type="presParOf" srcId="{4197B79B-E756-46F8-AB7E-D83BEAC0D2ED}" destId="{5231C486-B1E0-4298-B7A7-400E5193C62B}" srcOrd="6" destOrd="0" presId="urn:microsoft.com/office/officeart/2005/8/layout/hierarchy3"/>
    <dgm:cxn modelId="{E98E11A4-FCF9-4DE6-9910-943F549C4F79}" type="presParOf" srcId="{4197B79B-E756-46F8-AB7E-D83BEAC0D2ED}" destId="{B3FA473B-5C07-4389-BBC7-8013BC0F24CA}" srcOrd="7" destOrd="0" presId="urn:microsoft.com/office/officeart/2005/8/layout/hierarchy3"/>
    <dgm:cxn modelId="{DD191982-616D-4F2E-BF09-057B3A8E4261}" type="presParOf" srcId="{4197B79B-E756-46F8-AB7E-D83BEAC0D2ED}" destId="{12023692-7545-4C1D-BC5A-62E9754DCFAB}" srcOrd="8" destOrd="0" presId="urn:microsoft.com/office/officeart/2005/8/layout/hierarchy3"/>
    <dgm:cxn modelId="{E4A1FFF4-75E0-4D61-A79C-86F0EB1503CC}" type="presParOf" srcId="{4197B79B-E756-46F8-AB7E-D83BEAC0D2ED}" destId="{A11C5563-31C0-47C3-BC51-81BC714D31EA}" srcOrd="9" destOrd="0" presId="urn:microsoft.com/office/officeart/2005/8/layout/hierarchy3"/>
    <dgm:cxn modelId="{210AFC32-834A-47D6-81F3-3189CBECDAD4}" type="presParOf" srcId="{15C4E9E5-AA24-41BF-A480-751237584DCC}" destId="{09E31F88-5AD4-4D27-BF18-D6A4C3CD17D6}" srcOrd="1" destOrd="0" presId="urn:microsoft.com/office/officeart/2005/8/layout/hierarchy3"/>
    <dgm:cxn modelId="{02AAC3D1-418A-4AB4-8CC8-5CF89F3D4741}" type="presParOf" srcId="{09E31F88-5AD4-4D27-BF18-D6A4C3CD17D6}" destId="{4608B21B-D6CB-4160-A03A-F2B3A1A150B5}" srcOrd="0" destOrd="0" presId="urn:microsoft.com/office/officeart/2005/8/layout/hierarchy3"/>
    <dgm:cxn modelId="{1AACE669-7102-4A9E-B46E-A60D3BFE7E57}" type="presParOf" srcId="{4608B21B-D6CB-4160-A03A-F2B3A1A150B5}" destId="{1C89CCF1-37BD-4396-A885-E064BB718B4C}" srcOrd="0" destOrd="0" presId="urn:microsoft.com/office/officeart/2005/8/layout/hierarchy3"/>
    <dgm:cxn modelId="{95377572-4572-4F17-961E-7181851C4A1F}" type="presParOf" srcId="{4608B21B-D6CB-4160-A03A-F2B3A1A150B5}" destId="{81347DFE-A356-4C06-8F02-691B9BA02E99}" srcOrd="1" destOrd="0" presId="urn:microsoft.com/office/officeart/2005/8/layout/hierarchy3"/>
    <dgm:cxn modelId="{A51663B8-E849-4D10-A5A7-D5D311E51F7B}" type="presParOf" srcId="{09E31F88-5AD4-4D27-BF18-D6A4C3CD17D6}" destId="{DAADF072-4DC1-4F05-8102-BC2F01220DF2}" srcOrd="1" destOrd="0" presId="urn:microsoft.com/office/officeart/2005/8/layout/hierarchy3"/>
    <dgm:cxn modelId="{49842A27-8D68-4AE5-B9B7-5F293134481C}" type="presParOf" srcId="{DAADF072-4DC1-4F05-8102-BC2F01220DF2}" destId="{A245203C-7126-427E-B886-AC3A0329EEF3}" srcOrd="0" destOrd="0" presId="urn:microsoft.com/office/officeart/2005/8/layout/hierarchy3"/>
    <dgm:cxn modelId="{77FFA520-D3D5-4901-AAE7-B1E50DEEE666}" type="presParOf" srcId="{DAADF072-4DC1-4F05-8102-BC2F01220DF2}" destId="{3CB2D913-245A-4B4F-8F57-8F68C2FD8469}" srcOrd="1" destOrd="0" presId="urn:microsoft.com/office/officeart/2005/8/layout/hierarchy3"/>
    <dgm:cxn modelId="{D4399ABA-CF94-4F64-86F4-20DEEF142A01}" type="presParOf" srcId="{DAADF072-4DC1-4F05-8102-BC2F01220DF2}" destId="{C056F19A-D3FA-4991-B1FE-FB3DD48240FF}" srcOrd="2" destOrd="0" presId="urn:microsoft.com/office/officeart/2005/8/layout/hierarchy3"/>
    <dgm:cxn modelId="{90133DF8-3EE5-4448-8277-A83F5E3A003E}" type="presParOf" srcId="{DAADF072-4DC1-4F05-8102-BC2F01220DF2}" destId="{13424D5A-1D30-4CAE-A0EC-168E80398152}" srcOrd="3" destOrd="0" presId="urn:microsoft.com/office/officeart/2005/8/layout/hierarchy3"/>
    <dgm:cxn modelId="{17A6AF01-B3B1-4FB4-9997-308CB45D240A}" type="presParOf" srcId="{DAADF072-4DC1-4F05-8102-BC2F01220DF2}" destId="{57E1650F-C1AB-4FA2-90F6-C8FCFF604F41}" srcOrd="4" destOrd="0" presId="urn:microsoft.com/office/officeart/2005/8/layout/hierarchy3"/>
    <dgm:cxn modelId="{9DA3D499-4D94-46F9-AD04-18FE3BAD0B5A}" type="presParOf" srcId="{DAADF072-4DC1-4F05-8102-BC2F01220DF2}" destId="{39FFD97A-88DB-4ACC-8442-95B9C7CC13BC}" srcOrd="5" destOrd="0" presId="urn:microsoft.com/office/officeart/2005/8/layout/hierarchy3"/>
    <dgm:cxn modelId="{ECB6D76C-DEA4-4868-9F3E-DED44C2C728C}" type="presParOf" srcId="{DAADF072-4DC1-4F05-8102-BC2F01220DF2}" destId="{9E4D9967-36A6-4A27-878C-C3EAF2CE2942}" srcOrd="6" destOrd="0" presId="urn:microsoft.com/office/officeart/2005/8/layout/hierarchy3"/>
    <dgm:cxn modelId="{2F9207B2-ABC4-4C9F-8B29-513534D5967D}" type="presParOf" srcId="{DAADF072-4DC1-4F05-8102-BC2F01220DF2}" destId="{EC0B0F14-260E-453D-8F6B-0FE6FAE7AAF1}" srcOrd="7" destOrd="0" presId="urn:microsoft.com/office/officeart/2005/8/layout/hierarchy3"/>
    <dgm:cxn modelId="{22A3C43D-6A8F-4E49-8862-533CE4495E2A}" type="presParOf" srcId="{DAADF072-4DC1-4F05-8102-BC2F01220DF2}" destId="{72A0B89B-91C8-4CC3-BACC-25826EA6ED5A}" srcOrd="8" destOrd="0" presId="urn:microsoft.com/office/officeart/2005/8/layout/hierarchy3"/>
    <dgm:cxn modelId="{0123C7F2-2D8D-42CE-93D6-3222A87CBC44}" type="presParOf" srcId="{DAADF072-4DC1-4F05-8102-BC2F01220DF2}" destId="{12292E00-DCDC-46C8-A72E-13A63893C17D}" srcOrd="9" destOrd="0" presId="urn:microsoft.com/office/officeart/2005/8/layout/hierarchy3"/>
    <dgm:cxn modelId="{D1F2785E-4E24-45A3-9F59-3EA6FD61F5C8}" type="presParOf" srcId="{15C4E9E5-AA24-41BF-A480-751237584DCC}" destId="{07C6FAD6-6C24-4797-A657-A3678E99A0C3}" srcOrd="2" destOrd="0" presId="urn:microsoft.com/office/officeart/2005/8/layout/hierarchy3"/>
    <dgm:cxn modelId="{E619EE37-8DF3-4A4F-84B9-C947D5C75867}" type="presParOf" srcId="{07C6FAD6-6C24-4797-A657-A3678E99A0C3}" destId="{00ADE5A3-1B2B-417E-BF95-0E4F7DF02D08}" srcOrd="0" destOrd="0" presId="urn:microsoft.com/office/officeart/2005/8/layout/hierarchy3"/>
    <dgm:cxn modelId="{CF4600CE-9A8C-4BC8-AB48-E9CC99C56D04}" type="presParOf" srcId="{00ADE5A3-1B2B-417E-BF95-0E4F7DF02D08}" destId="{36182FBC-8C33-4518-8B98-41F3E972164F}" srcOrd="0" destOrd="0" presId="urn:microsoft.com/office/officeart/2005/8/layout/hierarchy3"/>
    <dgm:cxn modelId="{3883B3A9-DC66-4603-AB12-AA15B4D00AE2}" type="presParOf" srcId="{00ADE5A3-1B2B-417E-BF95-0E4F7DF02D08}" destId="{1E414D1F-6F25-44C3-8874-56BD72974E6F}" srcOrd="1" destOrd="0" presId="urn:microsoft.com/office/officeart/2005/8/layout/hierarchy3"/>
    <dgm:cxn modelId="{31A3D819-F96F-46AB-AAF5-3779D8B0C879}" type="presParOf" srcId="{07C6FAD6-6C24-4797-A657-A3678E99A0C3}" destId="{EFEC714A-D378-4B44-8ECF-634E80C7E3F2}" srcOrd="1" destOrd="0" presId="urn:microsoft.com/office/officeart/2005/8/layout/hierarchy3"/>
    <dgm:cxn modelId="{4116392F-F193-4AFF-B336-EAEA3CB81489}" type="presParOf" srcId="{EFEC714A-D378-4B44-8ECF-634E80C7E3F2}" destId="{B9546585-BE9B-4CEE-8219-D9B393DC7750}" srcOrd="0" destOrd="0" presId="urn:microsoft.com/office/officeart/2005/8/layout/hierarchy3"/>
    <dgm:cxn modelId="{29161400-38A2-49BA-841D-D624D7B7AB3C}" type="presParOf" srcId="{EFEC714A-D378-4B44-8ECF-634E80C7E3F2}" destId="{5C8ADC86-E95C-4426-BFC8-387A980C17AF}" srcOrd="1" destOrd="0" presId="urn:microsoft.com/office/officeart/2005/8/layout/hierarchy3"/>
    <dgm:cxn modelId="{E41E6824-3EEC-4D82-A75D-DE2501C27CBC}" type="presParOf" srcId="{EFEC714A-D378-4B44-8ECF-634E80C7E3F2}" destId="{7174BABC-2F1C-4A98-8361-765F955D7F6F}" srcOrd="2" destOrd="0" presId="urn:microsoft.com/office/officeart/2005/8/layout/hierarchy3"/>
    <dgm:cxn modelId="{79686F61-35F1-4169-BA33-0B37A821AA89}" type="presParOf" srcId="{EFEC714A-D378-4B44-8ECF-634E80C7E3F2}" destId="{2393064F-9700-48BE-B7E7-20A5464B8CDE}" srcOrd="3" destOrd="0" presId="urn:microsoft.com/office/officeart/2005/8/layout/hierarchy3"/>
    <dgm:cxn modelId="{C12214CE-6F40-40B9-9B03-9AE218724486}" type="presParOf" srcId="{EFEC714A-D378-4B44-8ECF-634E80C7E3F2}" destId="{16FD8A96-B98A-42B2-A95C-FA37E02354A2}" srcOrd="4" destOrd="0" presId="urn:microsoft.com/office/officeart/2005/8/layout/hierarchy3"/>
    <dgm:cxn modelId="{B8312899-C1B1-4211-BAA8-9730F9F567AC}" type="presParOf" srcId="{EFEC714A-D378-4B44-8ECF-634E80C7E3F2}" destId="{EE068438-8DD3-45E4-A420-A6D75B5A1444}" srcOrd="5" destOrd="0" presId="urn:microsoft.com/office/officeart/2005/8/layout/hierarchy3"/>
    <dgm:cxn modelId="{88023559-ED6E-469E-90D8-BCCCB32F786C}" type="presParOf" srcId="{EFEC714A-D378-4B44-8ECF-634E80C7E3F2}" destId="{4D4004A8-1AB9-4748-BAA0-23A2CF3BD2A6}" srcOrd="6" destOrd="0" presId="urn:microsoft.com/office/officeart/2005/8/layout/hierarchy3"/>
    <dgm:cxn modelId="{BDBE8257-48FC-40FA-B4B7-AB0FA39B249A}" type="presParOf" srcId="{EFEC714A-D378-4B44-8ECF-634E80C7E3F2}" destId="{F45B9D2B-5047-4F88-A735-460B16591EB6}" srcOrd="7" destOrd="0" presId="urn:microsoft.com/office/officeart/2005/8/layout/hierarchy3"/>
    <dgm:cxn modelId="{E718BF35-4A58-444E-9748-97C96B0D2D41}" type="presParOf" srcId="{EFEC714A-D378-4B44-8ECF-634E80C7E3F2}" destId="{91CD1D99-B155-4CAD-AD39-38EDA3694896}" srcOrd="8" destOrd="0" presId="urn:microsoft.com/office/officeart/2005/8/layout/hierarchy3"/>
    <dgm:cxn modelId="{5C685430-C981-47A8-B17B-3F5F37CF01FD}" type="presParOf" srcId="{EFEC714A-D378-4B44-8ECF-634E80C7E3F2}" destId="{2E811C1D-45EE-4B6E-9914-3A1C83980CD7}" srcOrd="9" destOrd="0" presId="urn:microsoft.com/office/officeart/2005/8/layout/hierarchy3"/>
    <dgm:cxn modelId="{78F531F9-9BD0-4E43-B548-19C9FA60DCF1}" type="presParOf" srcId="{15C4E9E5-AA24-41BF-A480-751237584DCC}" destId="{2B32CF8B-381B-4D31-8E66-3BB03E4B4DBE}" srcOrd="3" destOrd="0" presId="urn:microsoft.com/office/officeart/2005/8/layout/hierarchy3"/>
    <dgm:cxn modelId="{6A1C09B1-4B68-487F-A28C-E1418AA2E1E8}" type="presParOf" srcId="{2B32CF8B-381B-4D31-8E66-3BB03E4B4DBE}" destId="{45D58883-4DD7-4C58-9FD0-5FC21E6A0671}" srcOrd="0" destOrd="0" presId="urn:microsoft.com/office/officeart/2005/8/layout/hierarchy3"/>
    <dgm:cxn modelId="{73A410AF-716F-4AE8-97BD-AE6A1366E894}" type="presParOf" srcId="{45D58883-4DD7-4C58-9FD0-5FC21E6A0671}" destId="{1751B784-8A10-426C-821A-FBB98BC526FD}" srcOrd="0" destOrd="0" presId="urn:microsoft.com/office/officeart/2005/8/layout/hierarchy3"/>
    <dgm:cxn modelId="{22807681-92C5-4078-A53A-818908CA905C}" type="presParOf" srcId="{45D58883-4DD7-4C58-9FD0-5FC21E6A0671}" destId="{68AE9CF4-B086-4D33-B6DE-B832B4AE545F}" srcOrd="1" destOrd="0" presId="urn:microsoft.com/office/officeart/2005/8/layout/hierarchy3"/>
    <dgm:cxn modelId="{2D80D734-8373-4849-B02D-1A698D56C052}" type="presParOf" srcId="{2B32CF8B-381B-4D31-8E66-3BB03E4B4DBE}" destId="{5FA025D9-B4A1-4B56-A535-0C941F0F4715}" srcOrd="1" destOrd="0" presId="urn:microsoft.com/office/officeart/2005/8/layout/hierarchy3"/>
    <dgm:cxn modelId="{D651DFD9-65F7-415D-B973-69E078136667}" type="presParOf" srcId="{5FA025D9-B4A1-4B56-A535-0C941F0F4715}" destId="{E694131A-A629-4E36-B82A-C08745200A41}" srcOrd="0" destOrd="0" presId="urn:microsoft.com/office/officeart/2005/8/layout/hierarchy3"/>
    <dgm:cxn modelId="{218D3F43-804F-4938-8CF8-6AA156B9C882}" type="presParOf" srcId="{5FA025D9-B4A1-4B56-A535-0C941F0F4715}" destId="{1BAECF2F-3829-439E-ACEF-B93024065043}" srcOrd="1" destOrd="0" presId="urn:microsoft.com/office/officeart/2005/8/layout/hierarchy3"/>
    <dgm:cxn modelId="{8A27EE46-0FAA-4C28-9BC2-0DC4D258A0D0}" type="presParOf" srcId="{5FA025D9-B4A1-4B56-A535-0C941F0F4715}" destId="{8DCF5366-9577-4979-A850-2BA4CF0D8837}" srcOrd="2" destOrd="0" presId="urn:microsoft.com/office/officeart/2005/8/layout/hierarchy3"/>
    <dgm:cxn modelId="{8CF46159-B33D-427A-BD9E-F80080E4FCC5}" type="presParOf" srcId="{5FA025D9-B4A1-4B56-A535-0C941F0F4715}" destId="{B59FFC22-B46A-4EBC-9076-AF445DE59155}" srcOrd="3" destOrd="0" presId="urn:microsoft.com/office/officeart/2005/8/layout/hierarchy3"/>
    <dgm:cxn modelId="{EE252850-2658-45E2-9C1A-2754F1DED403}" type="presParOf" srcId="{5FA025D9-B4A1-4B56-A535-0C941F0F4715}" destId="{A3EC2179-C7C8-4934-A006-C64BAB83A1E5}" srcOrd="4" destOrd="0" presId="urn:microsoft.com/office/officeart/2005/8/layout/hierarchy3"/>
    <dgm:cxn modelId="{CB96F4A0-C4AE-4974-8F4C-DAA96CD009C5}" type="presParOf" srcId="{5FA025D9-B4A1-4B56-A535-0C941F0F4715}" destId="{CAE6B93C-1B11-4028-97AB-603B6A2D0B30}" srcOrd="5" destOrd="0" presId="urn:microsoft.com/office/officeart/2005/8/layout/hierarchy3"/>
    <dgm:cxn modelId="{38EB17D9-6DBF-447F-A13C-0008698AB073}" type="presParOf" srcId="{5FA025D9-B4A1-4B56-A535-0C941F0F4715}" destId="{52AD6D46-4940-4CB8-9850-3D615011EF71}" srcOrd="6" destOrd="0" presId="urn:microsoft.com/office/officeart/2005/8/layout/hierarchy3"/>
    <dgm:cxn modelId="{2F2402AA-131C-404A-A215-534EF2504160}" type="presParOf" srcId="{5FA025D9-B4A1-4B56-A535-0C941F0F4715}" destId="{5798B784-4FF7-4044-9652-4DCA6AF89B0E}" srcOrd="7" destOrd="0" presId="urn:microsoft.com/office/officeart/2005/8/layout/hierarchy3"/>
    <dgm:cxn modelId="{652BF5A8-CEE1-4857-A515-304B8BE621EB}" type="presParOf" srcId="{5FA025D9-B4A1-4B56-A535-0C941F0F4715}" destId="{B87F21A9-815E-496D-AAA9-BF0F52818842}" srcOrd="8" destOrd="0" presId="urn:microsoft.com/office/officeart/2005/8/layout/hierarchy3"/>
    <dgm:cxn modelId="{3D7E12A2-BC23-49DE-962E-2B64D2E36F5D}" type="presParOf" srcId="{5FA025D9-B4A1-4B56-A535-0C941F0F4715}" destId="{BED13E57-C638-43B8-BC76-D9F09F360EEE}" srcOrd="9" destOrd="0" presId="urn:microsoft.com/office/officeart/2005/8/layout/hierarchy3"/>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1CFABCA-6C88-4EFF-9914-4DC1C0971608}" type="doc">
      <dgm:prSet loTypeId="urn:diagrams.loki3.com/BracketList+Icon" loCatId="list" qsTypeId="urn:microsoft.com/office/officeart/2005/8/quickstyle/simple1" qsCatId="simple" csTypeId="urn:microsoft.com/office/officeart/2005/8/colors/accent1_2" csCatId="accent1" phldr="1"/>
      <dgm:spPr/>
      <dgm:t>
        <a:bodyPr/>
        <a:lstStyle/>
        <a:p>
          <a:endParaRPr lang="en-US"/>
        </a:p>
      </dgm:t>
    </dgm:pt>
    <dgm:pt modelId="{696574FD-1125-4117-A0C5-31C5907DC103}">
      <dgm:prSet phldrT="[Text]" custT="1"/>
      <dgm:spPr/>
      <dgm:t>
        <a:bodyPr/>
        <a:lstStyle/>
        <a:p>
          <a:r>
            <a:rPr lang="en-US" sz="1400" b="1" dirty="0" smtClean="0">
              <a:solidFill>
                <a:schemeClr val="bg2">
                  <a:lumMod val="75000"/>
                </a:schemeClr>
              </a:solidFill>
            </a:rPr>
            <a:t>Admin:</a:t>
          </a:r>
          <a:endParaRPr lang="en-US" sz="1400" b="1" dirty="0">
            <a:solidFill>
              <a:schemeClr val="bg2">
                <a:lumMod val="75000"/>
              </a:schemeClr>
            </a:solidFill>
          </a:endParaRPr>
        </a:p>
      </dgm:t>
    </dgm:pt>
    <dgm:pt modelId="{C1797A86-FB73-4E07-86BD-D14CA266630E}" type="parTrans" cxnId="{15D29A49-AB7B-402B-AD62-9AD060B39B02}">
      <dgm:prSet/>
      <dgm:spPr/>
      <dgm:t>
        <a:bodyPr/>
        <a:lstStyle/>
        <a:p>
          <a:endParaRPr lang="en-US"/>
        </a:p>
      </dgm:t>
    </dgm:pt>
    <dgm:pt modelId="{12B03522-2B22-4208-BD17-7578F63D894D}" type="sibTrans" cxnId="{15D29A49-AB7B-402B-AD62-9AD060B39B02}">
      <dgm:prSet/>
      <dgm:spPr/>
      <dgm:t>
        <a:bodyPr/>
        <a:lstStyle/>
        <a:p>
          <a:endParaRPr lang="en-US"/>
        </a:p>
      </dgm:t>
    </dgm:pt>
    <dgm:pt modelId="{85C27446-9F40-40B8-BFE8-2C7CC47509A4}">
      <dgm:prSet phldrT="[Text]" phldr="1"/>
      <dgm:spPr>
        <a:noFill/>
        <a:ln>
          <a:noFill/>
          <a:prstDash val="dash"/>
        </a:ln>
      </dgm:spPr>
      <dgm:t>
        <a:bodyPr/>
        <a:lstStyle/>
        <a:p>
          <a:endParaRPr lang="en-US" dirty="0"/>
        </a:p>
      </dgm:t>
    </dgm:pt>
    <dgm:pt modelId="{877AC8A7-81CA-464E-87BF-B2AE7AAFCEC8}" type="sibTrans" cxnId="{B58B5F26-4E18-42C2-A2EF-9241F3342054}">
      <dgm:prSet/>
      <dgm:spPr/>
      <dgm:t>
        <a:bodyPr/>
        <a:lstStyle/>
        <a:p>
          <a:endParaRPr lang="en-US"/>
        </a:p>
      </dgm:t>
    </dgm:pt>
    <dgm:pt modelId="{67E5B8A8-2D87-4169-AA88-810192E5C310}" type="parTrans" cxnId="{B58B5F26-4E18-42C2-A2EF-9241F3342054}">
      <dgm:prSet/>
      <dgm:spPr/>
      <dgm:t>
        <a:bodyPr/>
        <a:lstStyle/>
        <a:p>
          <a:endParaRPr lang="en-US"/>
        </a:p>
      </dgm:t>
    </dgm:pt>
    <dgm:pt modelId="{78F9F39C-473F-4367-85FA-5D6D6AC85F98}" type="pres">
      <dgm:prSet presAssocID="{C1CFABCA-6C88-4EFF-9914-4DC1C0971608}" presName="Name0" presStyleCnt="0">
        <dgm:presLayoutVars>
          <dgm:dir/>
          <dgm:animLvl val="lvl"/>
          <dgm:resizeHandles val="exact"/>
        </dgm:presLayoutVars>
      </dgm:prSet>
      <dgm:spPr/>
      <dgm:t>
        <a:bodyPr/>
        <a:lstStyle/>
        <a:p>
          <a:endParaRPr lang="en-US"/>
        </a:p>
      </dgm:t>
    </dgm:pt>
    <dgm:pt modelId="{20305E97-3B8C-4F21-B861-96D6E59BBEEB}" type="pres">
      <dgm:prSet presAssocID="{696574FD-1125-4117-A0C5-31C5907DC103}" presName="linNode" presStyleCnt="0"/>
      <dgm:spPr/>
    </dgm:pt>
    <dgm:pt modelId="{1EB70B9D-3718-45F7-B2C7-1B4D01B94BE2}" type="pres">
      <dgm:prSet presAssocID="{696574FD-1125-4117-A0C5-31C5907DC103}" presName="parTx" presStyleLbl="revTx" presStyleIdx="0" presStyleCnt="1" custScaleX="74370" custLinFactX="25828" custLinFactNeighborX="100000" custLinFactNeighborY="-7950">
        <dgm:presLayoutVars>
          <dgm:chMax val="1"/>
          <dgm:bulletEnabled val="1"/>
        </dgm:presLayoutVars>
      </dgm:prSet>
      <dgm:spPr/>
      <dgm:t>
        <a:bodyPr/>
        <a:lstStyle/>
        <a:p>
          <a:endParaRPr lang="en-US"/>
        </a:p>
      </dgm:t>
    </dgm:pt>
    <dgm:pt modelId="{49CDC0CE-84E4-419B-B7DA-F0EAD1273992}" type="pres">
      <dgm:prSet presAssocID="{696574FD-1125-4117-A0C5-31C5907DC103}" presName="bracket" presStyleLbl="parChTrans1D1" presStyleIdx="0" presStyleCnt="1" custLinFactX="169239" custLinFactNeighborX="200000" custLinFactNeighborY="-7950"/>
      <dgm:spPr/>
    </dgm:pt>
    <dgm:pt modelId="{4A86F38B-8A21-4265-8773-CE5A08C06A41}" type="pres">
      <dgm:prSet presAssocID="{696574FD-1125-4117-A0C5-31C5907DC103}" presName="spH" presStyleCnt="0"/>
      <dgm:spPr/>
    </dgm:pt>
    <dgm:pt modelId="{7BA0C04F-4C31-43AD-8D53-0CB67C26B5EC}" type="pres">
      <dgm:prSet presAssocID="{696574FD-1125-4117-A0C5-31C5907DC103}" presName="desTx" presStyleLbl="node1" presStyleIdx="0" presStyleCnt="1" custScaleX="56345" custScaleY="78705" custLinFactX="10473" custLinFactNeighborX="100000">
        <dgm:presLayoutVars>
          <dgm:bulletEnabled val="1"/>
        </dgm:presLayoutVars>
      </dgm:prSet>
      <dgm:spPr/>
      <dgm:t>
        <a:bodyPr/>
        <a:lstStyle/>
        <a:p>
          <a:endParaRPr lang="en-US"/>
        </a:p>
      </dgm:t>
    </dgm:pt>
  </dgm:ptLst>
  <dgm:cxnLst>
    <dgm:cxn modelId="{7D660CA9-DF29-455C-AC56-EC5B07900486}" type="presOf" srcId="{696574FD-1125-4117-A0C5-31C5907DC103}" destId="{1EB70B9D-3718-45F7-B2C7-1B4D01B94BE2}" srcOrd="0" destOrd="0" presId="urn:diagrams.loki3.com/BracketList+Icon"/>
    <dgm:cxn modelId="{47D500A8-AD61-45AE-B649-FAF33463A8D1}" type="presOf" srcId="{C1CFABCA-6C88-4EFF-9914-4DC1C0971608}" destId="{78F9F39C-473F-4367-85FA-5D6D6AC85F98}" srcOrd="0" destOrd="0" presId="urn:diagrams.loki3.com/BracketList+Icon"/>
    <dgm:cxn modelId="{B58B5F26-4E18-42C2-A2EF-9241F3342054}" srcId="{696574FD-1125-4117-A0C5-31C5907DC103}" destId="{85C27446-9F40-40B8-BFE8-2C7CC47509A4}" srcOrd="0" destOrd="0" parTransId="{67E5B8A8-2D87-4169-AA88-810192E5C310}" sibTransId="{877AC8A7-81CA-464E-87BF-B2AE7AAFCEC8}"/>
    <dgm:cxn modelId="{15D29A49-AB7B-402B-AD62-9AD060B39B02}" srcId="{C1CFABCA-6C88-4EFF-9914-4DC1C0971608}" destId="{696574FD-1125-4117-A0C5-31C5907DC103}" srcOrd="0" destOrd="0" parTransId="{C1797A86-FB73-4E07-86BD-D14CA266630E}" sibTransId="{12B03522-2B22-4208-BD17-7578F63D894D}"/>
    <dgm:cxn modelId="{083B17DD-0AF8-4DE5-B7B4-C2D455BEBC28}" type="presOf" srcId="{85C27446-9F40-40B8-BFE8-2C7CC47509A4}" destId="{7BA0C04F-4C31-43AD-8D53-0CB67C26B5EC}" srcOrd="0" destOrd="0" presId="urn:diagrams.loki3.com/BracketList+Icon"/>
    <dgm:cxn modelId="{964DD8E4-3F8D-4A88-B206-B49C11D84B38}" type="presParOf" srcId="{78F9F39C-473F-4367-85FA-5D6D6AC85F98}" destId="{20305E97-3B8C-4F21-B861-96D6E59BBEEB}" srcOrd="0" destOrd="0" presId="urn:diagrams.loki3.com/BracketList+Icon"/>
    <dgm:cxn modelId="{ECBF1C43-70A4-443F-80FC-23F4A2D8F39F}" type="presParOf" srcId="{20305E97-3B8C-4F21-B861-96D6E59BBEEB}" destId="{1EB70B9D-3718-45F7-B2C7-1B4D01B94BE2}" srcOrd="0" destOrd="0" presId="urn:diagrams.loki3.com/BracketList+Icon"/>
    <dgm:cxn modelId="{56C42620-9A8B-4C71-B151-9ACABAE56589}" type="presParOf" srcId="{20305E97-3B8C-4F21-B861-96D6E59BBEEB}" destId="{49CDC0CE-84E4-419B-B7DA-F0EAD1273992}" srcOrd="1" destOrd="0" presId="urn:diagrams.loki3.com/BracketList+Icon"/>
    <dgm:cxn modelId="{69C33020-A8F9-41CD-ADBB-DDA2DF24892C}" type="presParOf" srcId="{20305E97-3B8C-4F21-B861-96D6E59BBEEB}" destId="{4A86F38B-8A21-4265-8773-CE5A08C06A41}" srcOrd="2" destOrd="0" presId="urn:diagrams.loki3.com/BracketList+Icon"/>
    <dgm:cxn modelId="{4407929F-8D5B-420D-8983-358605C40F67}" type="presParOf" srcId="{20305E97-3B8C-4F21-B861-96D6E59BBEEB}" destId="{7BA0C04F-4C31-43AD-8D53-0CB67C26B5EC}" srcOrd="3" destOrd="0" presId="urn:diagrams.loki3.com/BracketList+Icon"/>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1CFABCA-6C88-4EFF-9914-4DC1C0971608}" type="doc">
      <dgm:prSet loTypeId="urn:diagrams.loki3.com/BracketList+Icon" loCatId="list" qsTypeId="urn:microsoft.com/office/officeart/2005/8/quickstyle/simple1" qsCatId="simple" csTypeId="urn:microsoft.com/office/officeart/2005/8/colors/accent1_2" csCatId="accent1" phldr="1"/>
      <dgm:spPr/>
      <dgm:t>
        <a:bodyPr/>
        <a:lstStyle/>
        <a:p>
          <a:endParaRPr lang="en-US"/>
        </a:p>
      </dgm:t>
    </dgm:pt>
    <dgm:pt modelId="{696574FD-1125-4117-A0C5-31C5907DC103}">
      <dgm:prSet phldrT="[Text]" custT="1"/>
      <dgm:spPr/>
      <dgm:t>
        <a:bodyPr/>
        <a:lstStyle/>
        <a:p>
          <a:r>
            <a:rPr lang="en-US" sz="1400" b="1" dirty="0" smtClean="0">
              <a:solidFill>
                <a:schemeClr val="bg2">
                  <a:lumMod val="75000"/>
                </a:schemeClr>
              </a:solidFill>
            </a:rPr>
            <a:t>Collection </a:t>
          </a:r>
        </a:p>
        <a:p>
          <a:r>
            <a:rPr lang="en-US" sz="1400" b="1" dirty="0" smtClean="0">
              <a:solidFill>
                <a:schemeClr val="bg2">
                  <a:lumMod val="75000"/>
                </a:schemeClr>
              </a:solidFill>
            </a:rPr>
            <a:t>Status:</a:t>
          </a:r>
          <a:endParaRPr lang="en-US" sz="1400" b="1" dirty="0">
            <a:solidFill>
              <a:schemeClr val="bg2">
                <a:lumMod val="75000"/>
              </a:schemeClr>
            </a:solidFill>
          </a:endParaRPr>
        </a:p>
      </dgm:t>
    </dgm:pt>
    <dgm:pt modelId="{C1797A86-FB73-4E07-86BD-D14CA266630E}" type="parTrans" cxnId="{15D29A49-AB7B-402B-AD62-9AD060B39B02}">
      <dgm:prSet/>
      <dgm:spPr/>
      <dgm:t>
        <a:bodyPr/>
        <a:lstStyle/>
        <a:p>
          <a:endParaRPr lang="en-US"/>
        </a:p>
      </dgm:t>
    </dgm:pt>
    <dgm:pt modelId="{12B03522-2B22-4208-BD17-7578F63D894D}" type="sibTrans" cxnId="{15D29A49-AB7B-402B-AD62-9AD060B39B02}">
      <dgm:prSet/>
      <dgm:spPr/>
      <dgm:t>
        <a:bodyPr/>
        <a:lstStyle/>
        <a:p>
          <a:endParaRPr lang="en-US"/>
        </a:p>
      </dgm:t>
    </dgm:pt>
    <dgm:pt modelId="{85C27446-9F40-40B8-BFE8-2C7CC47509A4}">
      <dgm:prSet phldrT="[Text]" phldr="1"/>
      <dgm:spPr>
        <a:noFill/>
        <a:ln>
          <a:noFill/>
          <a:prstDash val="dash"/>
        </a:ln>
      </dgm:spPr>
      <dgm:t>
        <a:bodyPr/>
        <a:lstStyle/>
        <a:p>
          <a:endParaRPr lang="en-US" dirty="0"/>
        </a:p>
      </dgm:t>
    </dgm:pt>
    <dgm:pt modelId="{877AC8A7-81CA-464E-87BF-B2AE7AAFCEC8}" type="sibTrans" cxnId="{B58B5F26-4E18-42C2-A2EF-9241F3342054}">
      <dgm:prSet/>
      <dgm:spPr/>
      <dgm:t>
        <a:bodyPr/>
        <a:lstStyle/>
        <a:p>
          <a:endParaRPr lang="en-US"/>
        </a:p>
      </dgm:t>
    </dgm:pt>
    <dgm:pt modelId="{67E5B8A8-2D87-4169-AA88-810192E5C310}" type="parTrans" cxnId="{B58B5F26-4E18-42C2-A2EF-9241F3342054}">
      <dgm:prSet/>
      <dgm:spPr/>
      <dgm:t>
        <a:bodyPr/>
        <a:lstStyle/>
        <a:p>
          <a:endParaRPr lang="en-US"/>
        </a:p>
      </dgm:t>
    </dgm:pt>
    <dgm:pt modelId="{78F9F39C-473F-4367-85FA-5D6D6AC85F98}" type="pres">
      <dgm:prSet presAssocID="{C1CFABCA-6C88-4EFF-9914-4DC1C0971608}" presName="Name0" presStyleCnt="0">
        <dgm:presLayoutVars>
          <dgm:dir/>
          <dgm:animLvl val="lvl"/>
          <dgm:resizeHandles val="exact"/>
        </dgm:presLayoutVars>
      </dgm:prSet>
      <dgm:spPr/>
      <dgm:t>
        <a:bodyPr/>
        <a:lstStyle/>
        <a:p>
          <a:endParaRPr lang="en-US"/>
        </a:p>
      </dgm:t>
    </dgm:pt>
    <dgm:pt modelId="{20305E97-3B8C-4F21-B861-96D6E59BBEEB}" type="pres">
      <dgm:prSet presAssocID="{696574FD-1125-4117-A0C5-31C5907DC103}" presName="linNode" presStyleCnt="0"/>
      <dgm:spPr/>
    </dgm:pt>
    <dgm:pt modelId="{1EB70B9D-3718-45F7-B2C7-1B4D01B94BE2}" type="pres">
      <dgm:prSet presAssocID="{696574FD-1125-4117-A0C5-31C5907DC103}" presName="parTx" presStyleLbl="revTx" presStyleIdx="0" presStyleCnt="1" custScaleX="74963" custScaleY="62057" custLinFactX="15209" custLinFactNeighborX="100000" custLinFactNeighborY="3244">
        <dgm:presLayoutVars>
          <dgm:chMax val="1"/>
          <dgm:bulletEnabled val="1"/>
        </dgm:presLayoutVars>
      </dgm:prSet>
      <dgm:spPr/>
      <dgm:t>
        <a:bodyPr/>
        <a:lstStyle/>
        <a:p>
          <a:endParaRPr lang="en-US"/>
        </a:p>
      </dgm:t>
    </dgm:pt>
    <dgm:pt modelId="{49CDC0CE-84E4-419B-B7DA-F0EAD1273992}" type="pres">
      <dgm:prSet presAssocID="{696574FD-1125-4117-A0C5-31C5907DC103}" presName="bracket" presStyleLbl="parChTrans1D1" presStyleIdx="0" presStyleCnt="1" custLinFactX="100000" custLinFactNeighborX="134479" custLinFactNeighborY="53"/>
      <dgm:spPr/>
    </dgm:pt>
    <dgm:pt modelId="{4A86F38B-8A21-4265-8773-CE5A08C06A41}" type="pres">
      <dgm:prSet presAssocID="{696574FD-1125-4117-A0C5-31C5907DC103}" presName="spH" presStyleCnt="0"/>
      <dgm:spPr/>
    </dgm:pt>
    <dgm:pt modelId="{7BA0C04F-4C31-43AD-8D53-0CB67C26B5EC}" type="pres">
      <dgm:prSet presAssocID="{696574FD-1125-4117-A0C5-31C5907DC103}" presName="desTx" presStyleLbl="node1" presStyleIdx="0" presStyleCnt="1" custScaleX="67176" custScaleY="78705" custLinFactX="5655" custLinFactNeighborX="100000">
        <dgm:presLayoutVars>
          <dgm:bulletEnabled val="1"/>
        </dgm:presLayoutVars>
      </dgm:prSet>
      <dgm:spPr/>
      <dgm:t>
        <a:bodyPr/>
        <a:lstStyle/>
        <a:p>
          <a:endParaRPr lang="en-US"/>
        </a:p>
      </dgm:t>
    </dgm:pt>
  </dgm:ptLst>
  <dgm:cxnLst>
    <dgm:cxn modelId="{B58B5F26-4E18-42C2-A2EF-9241F3342054}" srcId="{696574FD-1125-4117-A0C5-31C5907DC103}" destId="{85C27446-9F40-40B8-BFE8-2C7CC47509A4}" srcOrd="0" destOrd="0" parTransId="{67E5B8A8-2D87-4169-AA88-810192E5C310}" sibTransId="{877AC8A7-81CA-464E-87BF-B2AE7AAFCEC8}"/>
    <dgm:cxn modelId="{15D29A49-AB7B-402B-AD62-9AD060B39B02}" srcId="{C1CFABCA-6C88-4EFF-9914-4DC1C0971608}" destId="{696574FD-1125-4117-A0C5-31C5907DC103}" srcOrd="0" destOrd="0" parTransId="{C1797A86-FB73-4E07-86BD-D14CA266630E}" sibTransId="{12B03522-2B22-4208-BD17-7578F63D894D}"/>
    <dgm:cxn modelId="{27D84186-D421-4EC5-88C4-2C435840655B}" type="presOf" srcId="{85C27446-9F40-40B8-BFE8-2C7CC47509A4}" destId="{7BA0C04F-4C31-43AD-8D53-0CB67C26B5EC}" srcOrd="0" destOrd="0" presId="urn:diagrams.loki3.com/BracketList+Icon"/>
    <dgm:cxn modelId="{1552E84B-0446-4CEA-B5D5-92D0C495B685}" type="presOf" srcId="{696574FD-1125-4117-A0C5-31C5907DC103}" destId="{1EB70B9D-3718-45F7-B2C7-1B4D01B94BE2}" srcOrd="0" destOrd="0" presId="urn:diagrams.loki3.com/BracketList+Icon"/>
    <dgm:cxn modelId="{715545A0-F1F0-4895-9A89-AABBC11F1489}" type="presOf" srcId="{C1CFABCA-6C88-4EFF-9914-4DC1C0971608}" destId="{78F9F39C-473F-4367-85FA-5D6D6AC85F98}" srcOrd="0" destOrd="0" presId="urn:diagrams.loki3.com/BracketList+Icon"/>
    <dgm:cxn modelId="{53F5AB8F-C11C-4406-9112-B2ECFC741E35}" type="presParOf" srcId="{78F9F39C-473F-4367-85FA-5D6D6AC85F98}" destId="{20305E97-3B8C-4F21-B861-96D6E59BBEEB}" srcOrd="0" destOrd="0" presId="urn:diagrams.loki3.com/BracketList+Icon"/>
    <dgm:cxn modelId="{CFA78BA3-6398-482E-81B0-605AC8F1C478}" type="presParOf" srcId="{20305E97-3B8C-4F21-B861-96D6E59BBEEB}" destId="{1EB70B9D-3718-45F7-B2C7-1B4D01B94BE2}" srcOrd="0" destOrd="0" presId="urn:diagrams.loki3.com/BracketList+Icon"/>
    <dgm:cxn modelId="{B80318B1-65B5-49A6-9826-1A69A760F5A5}" type="presParOf" srcId="{20305E97-3B8C-4F21-B861-96D6E59BBEEB}" destId="{49CDC0CE-84E4-419B-B7DA-F0EAD1273992}" srcOrd="1" destOrd="0" presId="urn:diagrams.loki3.com/BracketList+Icon"/>
    <dgm:cxn modelId="{4625C262-0EB9-42B0-92EE-CC4B609A09A6}" type="presParOf" srcId="{20305E97-3B8C-4F21-B861-96D6E59BBEEB}" destId="{4A86F38B-8A21-4265-8773-CE5A08C06A41}" srcOrd="2" destOrd="0" presId="urn:diagrams.loki3.com/BracketList+Icon"/>
    <dgm:cxn modelId="{5E2FC050-0C3F-476C-A0E4-47DEFCAA03DE}" type="presParOf" srcId="{20305E97-3B8C-4F21-B861-96D6E59BBEEB}" destId="{7BA0C04F-4C31-43AD-8D53-0CB67C26B5EC}" srcOrd="3" destOrd="0" presId="urn:diagrams.loki3.com/BracketList+Icon"/>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1CFABCA-6C88-4EFF-9914-4DC1C0971608}" type="doc">
      <dgm:prSet loTypeId="urn:diagrams.loki3.com/BracketList+Icon" loCatId="list" qsTypeId="urn:microsoft.com/office/officeart/2005/8/quickstyle/simple1" qsCatId="simple" csTypeId="urn:microsoft.com/office/officeart/2005/8/colors/accent1_2" csCatId="accent1" phldr="1"/>
      <dgm:spPr/>
      <dgm:t>
        <a:bodyPr/>
        <a:lstStyle/>
        <a:p>
          <a:endParaRPr lang="en-US"/>
        </a:p>
      </dgm:t>
    </dgm:pt>
    <dgm:pt modelId="{696574FD-1125-4117-A0C5-31C5907DC103}">
      <dgm:prSet phldrT="[Text]" custT="1"/>
      <dgm:spPr/>
      <dgm:t>
        <a:bodyPr/>
        <a:lstStyle/>
        <a:p>
          <a:r>
            <a:rPr lang="en-US" sz="1400" b="1" dirty="0" smtClean="0">
              <a:solidFill>
                <a:schemeClr val="bg2">
                  <a:lumMod val="75000"/>
                </a:schemeClr>
              </a:solidFill>
            </a:rPr>
            <a:t>TOTAL DUE:</a:t>
          </a:r>
          <a:endParaRPr lang="en-US" sz="1400" b="1" dirty="0">
            <a:solidFill>
              <a:schemeClr val="bg2">
                <a:lumMod val="75000"/>
              </a:schemeClr>
            </a:solidFill>
          </a:endParaRPr>
        </a:p>
      </dgm:t>
    </dgm:pt>
    <dgm:pt modelId="{C1797A86-FB73-4E07-86BD-D14CA266630E}" type="parTrans" cxnId="{15D29A49-AB7B-402B-AD62-9AD060B39B02}">
      <dgm:prSet/>
      <dgm:spPr/>
      <dgm:t>
        <a:bodyPr/>
        <a:lstStyle/>
        <a:p>
          <a:endParaRPr lang="en-US"/>
        </a:p>
      </dgm:t>
    </dgm:pt>
    <dgm:pt modelId="{12B03522-2B22-4208-BD17-7578F63D894D}" type="sibTrans" cxnId="{15D29A49-AB7B-402B-AD62-9AD060B39B02}">
      <dgm:prSet/>
      <dgm:spPr/>
      <dgm:t>
        <a:bodyPr/>
        <a:lstStyle/>
        <a:p>
          <a:endParaRPr lang="en-US"/>
        </a:p>
      </dgm:t>
    </dgm:pt>
    <dgm:pt modelId="{85C27446-9F40-40B8-BFE8-2C7CC47509A4}">
      <dgm:prSet phldrT="[Text]" phldr="1"/>
      <dgm:spPr>
        <a:noFill/>
        <a:ln>
          <a:noFill/>
          <a:prstDash val="dash"/>
        </a:ln>
      </dgm:spPr>
      <dgm:t>
        <a:bodyPr/>
        <a:lstStyle/>
        <a:p>
          <a:endParaRPr lang="en-US" dirty="0"/>
        </a:p>
      </dgm:t>
    </dgm:pt>
    <dgm:pt modelId="{877AC8A7-81CA-464E-87BF-B2AE7AAFCEC8}" type="sibTrans" cxnId="{B58B5F26-4E18-42C2-A2EF-9241F3342054}">
      <dgm:prSet/>
      <dgm:spPr/>
      <dgm:t>
        <a:bodyPr/>
        <a:lstStyle/>
        <a:p>
          <a:endParaRPr lang="en-US"/>
        </a:p>
      </dgm:t>
    </dgm:pt>
    <dgm:pt modelId="{67E5B8A8-2D87-4169-AA88-810192E5C310}" type="parTrans" cxnId="{B58B5F26-4E18-42C2-A2EF-9241F3342054}">
      <dgm:prSet/>
      <dgm:spPr/>
      <dgm:t>
        <a:bodyPr/>
        <a:lstStyle/>
        <a:p>
          <a:endParaRPr lang="en-US"/>
        </a:p>
      </dgm:t>
    </dgm:pt>
    <dgm:pt modelId="{78F9F39C-473F-4367-85FA-5D6D6AC85F98}" type="pres">
      <dgm:prSet presAssocID="{C1CFABCA-6C88-4EFF-9914-4DC1C0971608}" presName="Name0" presStyleCnt="0">
        <dgm:presLayoutVars>
          <dgm:dir/>
          <dgm:animLvl val="lvl"/>
          <dgm:resizeHandles val="exact"/>
        </dgm:presLayoutVars>
      </dgm:prSet>
      <dgm:spPr/>
      <dgm:t>
        <a:bodyPr/>
        <a:lstStyle/>
        <a:p>
          <a:endParaRPr lang="en-US"/>
        </a:p>
      </dgm:t>
    </dgm:pt>
    <dgm:pt modelId="{20305E97-3B8C-4F21-B861-96D6E59BBEEB}" type="pres">
      <dgm:prSet presAssocID="{696574FD-1125-4117-A0C5-31C5907DC103}" presName="linNode" presStyleCnt="0"/>
      <dgm:spPr/>
    </dgm:pt>
    <dgm:pt modelId="{1EB70B9D-3718-45F7-B2C7-1B4D01B94BE2}" type="pres">
      <dgm:prSet presAssocID="{696574FD-1125-4117-A0C5-31C5907DC103}" presName="parTx" presStyleLbl="revTx" presStyleIdx="0" presStyleCnt="1" custScaleX="97671" custScaleY="421224" custLinFactX="53456" custLinFactNeighborX="100000" custLinFactNeighborY="-52652">
        <dgm:presLayoutVars>
          <dgm:chMax val="1"/>
          <dgm:bulletEnabled val="1"/>
        </dgm:presLayoutVars>
      </dgm:prSet>
      <dgm:spPr/>
      <dgm:t>
        <a:bodyPr/>
        <a:lstStyle/>
        <a:p>
          <a:endParaRPr lang="en-US"/>
        </a:p>
      </dgm:t>
    </dgm:pt>
    <dgm:pt modelId="{49CDC0CE-84E4-419B-B7DA-F0EAD1273992}" type="pres">
      <dgm:prSet presAssocID="{696574FD-1125-4117-A0C5-31C5907DC103}" presName="bracket" presStyleLbl="parChTrans1D1" presStyleIdx="0" presStyleCnt="1" custScaleX="73197" custScaleY="313216" custLinFactX="273827" custLinFactNeighborX="300000" custLinFactNeighborY="-15451"/>
      <dgm:spPr/>
    </dgm:pt>
    <dgm:pt modelId="{4A86F38B-8A21-4265-8773-CE5A08C06A41}" type="pres">
      <dgm:prSet presAssocID="{696574FD-1125-4117-A0C5-31C5907DC103}" presName="spH" presStyleCnt="0"/>
      <dgm:spPr/>
    </dgm:pt>
    <dgm:pt modelId="{7BA0C04F-4C31-43AD-8D53-0CB67C26B5EC}" type="pres">
      <dgm:prSet presAssocID="{696574FD-1125-4117-A0C5-31C5907DC103}" presName="desTx" presStyleLbl="node1" presStyleIdx="0" presStyleCnt="1" custScaleX="29675" custScaleY="363725" custLinFactX="24462" custLinFactNeighborX="100000" custLinFactNeighborY="-17077">
        <dgm:presLayoutVars>
          <dgm:bulletEnabled val="1"/>
        </dgm:presLayoutVars>
      </dgm:prSet>
      <dgm:spPr/>
      <dgm:t>
        <a:bodyPr/>
        <a:lstStyle/>
        <a:p>
          <a:endParaRPr lang="en-US"/>
        </a:p>
      </dgm:t>
    </dgm:pt>
  </dgm:ptLst>
  <dgm:cxnLst>
    <dgm:cxn modelId="{0F83A09A-0FBC-43D5-82FE-B8D042F83CFE}" type="presOf" srcId="{85C27446-9F40-40B8-BFE8-2C7CC47509A4}" destId="{7BA0C04F-4C31-43AD-8D53-0CB67C26B5EC}" srcOrd="0" destOrd="0" presId="urn:diagrams.loki3.com/BracketList+Icon"/>
    <dgm:cxn modelId="{7ABBA08B-4ED7-4996-8CCB-03107AC56CC0}" type="presOf" srcId="{696574FD-1125-4117-A0C5-31C5907DC103}" destId="{1EB70B9D-3718-45F7-B2C7-1B4D01B94BE2}" srcOrd="0" destOrd="0" presId="urn:diagrams.loki3.com/BracketList+Icon"/>
    <dgm:cxn modelId="{B58B5F26-4E18-42C2-A2EF-9241F3342054}" srcId="{696574FD-1125-4117-A0C5-31C5907DC103}" destId="{85C27446-9F40-40B8-BFE8-2C7CC47509A4}" srcOrd="0" destOrd="0" parTransId="{67E5B8A8-2D87-4169-AA88-810192E5C310}" sibTransId="{877AC8A7-81CA-464E-87BF-B2AE7AAFCEC8}"/>
    <dgm:cxn modelId="{15D29A49-AB7B-402B-AD62-9AD060B39B02}" srcId="{C1CFABCA-6C88-4EFF-9914-4DC1C0971608}" destId="{696574FD-1125-4117-A0C5-31C5907DC103}" srcOrd="0" destOrd="0" parTransId="{C1797A86-FB73-4E07-86BD-D14CA266630E}" sibTransId="{12B03522-2B22-4208-BD17-7578F63D894D}"/>
    <dgm:cxn modelId="{48245C8E-1E26-4D52-BD04-A383A4BF21CE}" type="presOf" srcId="{C1CFABCA-6C88-4EFF-9914-4DC1C0971608}" destId="{78F9F39C-473F-4367-85FA-5D6D6AC85F98}" srcOrd="0" destOrd="0" presId="urn:diagrams.loki3.com/BracketList+Icon"/>
    <dgm:cxn modelId="{599BE1EF-0766-42FA-9257-E2602EBAC09B}" type="presParOf" srcId="{78F9F39C-473F-4367-85FA-5D6D6AC85F98}" destId="{20305E97-3B8C-4F21-B861-96D6E59BBEEB}" srcOrd="0" destOrd="0" presId="urn:diagrams.loki3.com/BracketList+Icon"/>
    <dgm:cxn modelId="{ADB3DCA0-149D-469A-B7EF-245876BD38D1}" type="presParOf" srcId="{20305E97-3B8C-4F21-B861-96D6E59BBEEB}" destId="{1EB70B9D-3718-45F7-B2C7-1B4D01B94BE2}" srcOrd="0" destOrd="0" presId="urn:diagrams.loki3.com/BracketList+Icon"/>
    <dgm:cxn modelId="{FD6C08E9-DB99-4781-A4C0-8ACE5EDE30D5}" type="presParOf" srcId="{20305E97-3B8C-4F21-B861-96D6E59BBEEB}" destId="{49CDC0CE-84E4-419B-B7DA-F0EAD1273992}" srcOrd="1" destOrd="0" presId="urn:diagrams.loki3.com/BracketList+Icon"/>
    <dgm:cxn modelId="{6A405EC0-7D30-4293-A05F-552F28A19FA9}" type="presParOf" srcId="{20305E97-3B8C-4F21-B861-96D6E59BBEEB}" destId="{4A86F38B-8A21-4265-8773-CE5A08C06A41}" srcOrd="2" destOrd="0" presId="urn:diagrams.loki3.com/BracketList+Icon"/>
    <dgm:cxn modelId="{D2C8DEA1-0F51-4644-9B72-6C01B689B0BD}" type="presParOf" srcId="{20305E97-3B8C-4F21-B861-96D6E59BBEEB}" destId="{7BA0C04F-4C31-43AD-8D53-0CB67C26B5EC}" srcOrd="3" destOrd="0" presId="urn:diagrams.loki3.com/BracketList+Icon"/>
  </dgm:cxnLst>
  <dgm:bg>
    <a:noFill/>
  </dgm:bg>
  <dgm:whole/>
  <dgm:extLst>
    <a:ext uri="http://schemas.microsoft.com/office/drawing/2008/diagram">
      <dsp:dataModelExt xmlns:dsp="http://schemas.microsoft.com/office/drawing/2008/diagram" relId="rId1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1CFABCA-6C88-4EFF-9914-4DC1C0971608}" type="doc">
      <dgm:prSet loTypeId="urn:diagrams.loki3.com/BracketList+Icon" loCatId="list" qsTypeId="urn:microsoft.com/office/officeart/2005/8/quickstyle/simple1" qsCatId="simple" csTypeId="urn:microsoft.com/office/officeart/2005/8/colors/accent1_2" csCatId="accent1" phldr="1"/>
      <dgm:spPr/>
      <dgm:t>
        <a:bodyPr/>
        <a:lstStyle/>
        <a:p>
          <a:endParaRPr lang="en-US"/>
        </a:p>
      </dgm:t>
    </dgm:pt>
    <dgm:pt modelId="{696574FD-1125-4117-A0C5-31C5907DC103}">
      <dgm:prSet phldrT="[Text]" custT="1"/>
      <dgm:spPr/>
      <dgm:t>
        <a:bodyPr/>
        <a:lstStyle/>
        <a:p>
          <a:r>
            <a:rPr lang="en-US" sz="1400" b="1" dirty="0" smtClean="0">
              <a:solidFill>
                <a:schemeClr val="bg2">
                  <a:lumMod val="75000"/>
                </a:schemeClr>
              </a:solidFill>
            </a:rPr>
            <a:t>Penalty:</a:t>
          </a:r>
          <a:endParaRPr lang="en-US" sz="1400" b="1" dirty="0">
            <a:solidFill>
              <a:schemeClr val="bg2">
                <a:lumMod val="75000"/>
              </a:schemeClr>
            </a:solidFill>
          </a:endParaRPr>
        </a:p>
      </dgm:t>
    </dgm:pt>
    <dgm:pt modelId="{C1797A86-FB73-4E07-86BD-D14CA266630E}" type="parTrans" cxnId="{15D29A49-AB7B-402B-AD62-9AD060B39B02}">
      <dgm:prSet/>
      <dgm:spPr/>
      <dgm:t>
        <a:bodyPr/>
        <a:lstStyle/>
        <a:p>
          <a:endParaRPr lang="en-US"/>
        </a:p>
      </dgm:t>
    </dgm:pt>
    <dgm:pt modelId="{12B03522-2B22-4208-BD17-7578F63D894D}" type="sibTrans" cxnId="{15D29A49-AB7B-402B-AD62-9AD060B39B02}">
      <dgm:prSet/>
      <dgm:spPr/>
      <dgm:t>
        <a:bodyPr/>
        <a:lstStyle/>
        <a:p>
          <a:endParaRPr lang="en-US"/>
        </a:p>
      </dgm:t>
    </dgm:pt>
    <dgm:pt modelId="{85C27446-9F40-40B8-BFE8-2C7CC47509A4}">
      <dgm:prSet phldrT="[Text]" phldr="1"/>
      <dgm:spPr>
        <a:noFill/>
        <a:ln>
          <a:noFill/>
          <a:prstDash val="dash"/>
        </a:ln>
      </dgm:spPr>
      <dgm:t>
        <a:bodyPr/>
        <a:lstStyle/>
        <a:p>
          <a:endParaRPr lang="en-US" dirty="0"/>
        </a:p>
      </dgm:t>
    </dgm:pt>
    <dgm:pt modelId="{877AC8A7-81CA-464E-87BF-B2AE7AAFCEC8}" type="sibTrans" cxnId="{B58B5F26-4E18-42C2-A2EF-9241F3342054}">
      <dgm:prSet/>
      <dgm:spPr/>
      <dgm:t>
        <a:bodyPr/>
        <a:lstStyle/>
        <a:p>
          <a:endParaRPr lang="en-US"/>
        </a:p>
      </dgm:t>
    </dgm:pt>
    <dgm:pt modelId="{67E5B8A8-2D87-4169-AA88-810192E5C310}" type="parTrans" cxnId="{B58B5F26-4E18-42C2-A2EF-9241F3342054}">
      <dgm:prSet/>
      <dgm:spPr/>
      <dgm:t>
        <a:bodyPr/>
        <a:lstStyle/>
        <a:p>
          <a:endParaRPr lang="en-US"/>
        </a:p>
      </dgm:t>
    </dgm:pt>
    <dgm:pt modelId="{78F9F39C-473F-4367-85FA-5D6D6AC85F98}" type="pres">
      <dgm:prSet presAssocID="{C1CFABCA-6C88-4EFF-9914-4DC1C0971608}" presName="Name0" presStyleCnt="0">
        <dgm:presLayoutVars>
          <dgm:dir/>
          <dgm:animLvl val="lvl"/>
          <dgm:resizeHandles val="exact"/>
        </dgm:presLayoutVars>
      </dgm:prSet>
      <dgm:spPr/>
      <dgm:t>
        <a:bodyPr/>
        <a:lstStyle/>
        <a:p>
          <a:endParaRPr lang="en-US"/>
        </a:p>
      </dgm:t>
    </dgm:pt>
    <dgm:pt modelId="{20305E97-3B8C-4F21-B861-96D6E59BBEEB}" type="pres">
      <dgm:prSet presAssocID="{696574FD-1125-4117-A0C5-31C5907DC103}" presName="linNode" presStyleCnt="0"/>
      <dgm:spPr/>
    </dgm:pt>
    <dgm:pt modelId="{1EB70B9D-3718-45F7-B2C7-1B4D01B94BE2}" type="pres">
      <dgm:prSet presAssocID="{696574FD-1125-4117-A0C5-31C5907DC103}" presName="parTx" presStyleLbl="revTx" presStyleIdx="0" presStyleCnt="1" custScaleX="89494" custLinFactX="5971" custLinFactNeighborX="100000" custLinFactNeighborY="-4438">
        <dgm:presLayoutVars>
          <dgm:chMax val="1"/>
          <dgm:bulletEnabled val="1"/>
        </dgm:presLayoutVars>
      </dgm:prSet>
      <dgm:spPr/>
      <dgm:t>
        <a:bodyPr/>
        <a:lstStyle/>
        <a:p>
          <a:endParaRPr lang="en-US"/>
        </a:p>
      </dgm:t>
    </dgm:pt>
    <dgm:pt modelId="{49CDC0CE-84E4-419B-B7DA-F0EAD1273992}" type="pres">
      <dgm:prSet presAssocID="{696574FD-1125-4117-A0C5-31C5907DC103}" presName="bracket" presStyleLbl="parChTrans1D1" presStyleIdx="0" presStyleCnt="1" custLinFactX="100000" custLinFactNeighborX="134991" custLinFactNeighborY="-4438"/>
      <dgm:spPr/>
    </dgm:pt>
    <dgm:pt modelId="{4A86F38B-8A21-4265-8773-CE5A08C06A41}" type="pres">
      <dgm:prSet presAssocID="{696574FD-1125-4117-A0C5-31C5907DC103}" presName="spH" presStyleCnt="0"/>
      <dgm:spPr/>
    </dgm:pt>
    <dgm:pt modelId="{7BA0C04F-4C31-43AD-8D53-0CB67C26B5EC}" type="pres">
      <dgm:prSet presAssocID="{696574FD-1125-4117-A0C5-31C5907DC103}" presName="desTx" presStyleLbl="node1" presStyleIdx="0" presStyleCnt="1" custScaleX="102177" custScaleY="78705">
        <dgm:presLayoutVars>
          <dgm:bulletEnabled val="1"/>
        </dgm:presLayoutVars>
      </dgm:prSet>
      <dgm:spPr/>
      <dgm:t>
        <a:bodyPr/>
        <a:lstStyle/>
        <a:p>
          <a:endParaRPr lang="en-US"/>
        </a:p>
      </dgm:t>
    </dgm:pt>
  </dgm:ptLst>
  <dgm:cxnLst>
    <dgm:cxn modelId="{B58B5F26-4E18-42C2-A2EF-9241F3342054}" srcId="{696574FD-1125-4117-A0C5-31C5907DC103}" destId="{85C27446-9F40-40B8-BFE8-2C7CC47509A4}" srcOrd="0" destOrd="0" parTransId="{67E5B8A8-2D87-4169-AA88-810192E5C310}" sibTransId="{877AC8A7-81CA-464E-87BF-B2AE7AAFCEC8}"/>
    <dgm:cxn modelId="{15D29A49-AB7B-402B-AD62-9AD060B39B02}" srcId="{C1CFABCA-6C88-4EFF-9914-4DC1C0971608}" destId="{696574FD-1125-4117-A0C5-31C5907DC103}" srcOrd="0" destOrd="0" parTransId="{C1797A86-FB73-4E07-86BD-D14CA266630E}" sibTransId="{12B03522-2B22-4208-BD17-7578F63D894D}"/>
    <dgm:cxn modelId="{4C209025-BF3C-4C68-8EBD-00692EFB1B9B}" type="presOf" srcId="{C1CFABCA-6C88-4EFF-9914-4DC1C0971608}" destId="{78F9F39C-473F-4367-85FA-5D6D6AC85F98}" srcOrd="0" destOrd="0" presId="urn:diagrams.loki3.com/BracketList+Icon"/>
    <dgm:cxn modelId="{98D99515-984E-4A8E-BF18-B552732E6C1D}" type="presOf" srcId="{696574FD-1125-4117-A0C5-31C5907DC103}" destId="{1EB70B9D-3718-45F7-B2C7-1B4D01B94BE2}" srcOrd="0" destOrd="0" presId="urn:diagrams.loki3.com/BracketList+Icon"/>
    <dgm:cxn modelId="{3A275434-0AF7-4E32-97F6-B6C1E3C2A906}" type="presOf" srcId="{85C27446-9F40-40B8-BFE8-2C7CC47509A4}" destId="{7BA0C04F-4C31-43AD-8D53-0CB67C26B5EC}" srcOrd="0" destOrd="0" presId="urn:diagrams.loki3.com/BracketList+Icon"/>
    <dgm:cxn modelId="{9DF7926B-373D-45CA-9344-EF1A95100614}" type="presParOf" srcId="{78F9F39C-473F-4367-85FA-5D6D6AC85F98}" destId="{20305E97-3B8C-4F21-B861-96D6E59BBEEB}" srcOrd="0" destOrd="0" presId="urn:diagrams.loki3.com/BracketList+Icon"/>
    <dgm:cxn modelId="{7832A9AA-CEA0-47B6-94DB-1C1C27D79086}" type="presParOf" srcId="{20305E97-3B8C-4F21-B861-96D6E59BBEEB}" destId="{1EB70B9D-3718-45F7-B2C7-1B4D01B94BE2}" srcOrd="0" destOrd="0" presId="urn:diagrams.loki3.com/BracketList+Icon"/>
    <dgm:cxn modelId="{0AEDCF30-165E-4E92-9D19-5FB689A426F4}" type="presParOf" srcId="{20305E97-3B8C-4F21-B861-96D6E59BBEEB}" destId="{49CDC0CE-84E4-419B-B7DA-F0EAD1273992}" srcOrd="1" destOrd="0" presId="urn:diagrams.loki3.com/BracketList+Icon"/>
    <dgm:cxn modelId="{CD65A0B2-2A93-4712-8E5D-A1E3EDB0E2A0}" type="presParOf" srcId="{20305E97-3B8C-4F21-B861-96D6E59BBEEB}" destId="{4A86F38B-8A21-4265-8773-CE5A08C06A41}" srcOrd="2" destOrd="0" presId="urn:diagrams.loki3.com/BracketList+Icon"/>
    <dgm:cxn modelId="{6351CBE7-8B68-4AFB-8D69-E29173C7CDB1}" type="presParOf" srcId="{20305E97-3B8C-4F21-B861-96D6E59BBEEB}" destId="{7BA0C04F-4C31-43AD-8D53-0CB67C26B5EC}" srcOrd="3" destOrd="0" presId="urn:diagrams.loki3.com/BracketList+Icon"/>
  </dgm:cxnLst>
  <dgm:bg>
    <a:noFill/>
  </dgm:bg>
  <dgm:whole/>
  <dgm:extLst>
    <a:ext uri="http://schemas.microsoft.com/office/drawing/2008/diagram">
      <dsp:dataModelExt xmlns:dsp="http://schemas.microsoft.com/office/drawing/2008/diagram" relId="rId2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1CFABCA-6C88-4EFF-9914-4DC1C0971608}" type="doc">
      <dgm:prSet loTypeId="urn:diagrams.loki3.com/BracketList+Icon" loCatId="list" qsTypeId="urn:microsoft.com/office/officeart/2005/8/quickstyle/simple1" qsCatId="simple" csTypeId="urn:microsoft.com/office/officeart/2005/8/colors/accent1_2" csCatId="accent1" phldr="1"/>
      <dgm:spPr/>
      <dgm:t>
        <a:bodyPr/>
        <a:lstStyle/>
        <a:p>
          <a:endParaRPr lang="en-US"/>
        </a:p>
      </dgm:t>
    </dgm:pt>
    <dgm:pt modelId="{696574FD-1125-4117-A0C5-31C5907DC103}">
      <dgm:prSet phldrT="[Text]" custT="1"/>
      <dgm:spPr/>
      <dgm:t>
        <a:bodyPr/>
        <a:lstStyle/>
        <a:p>
          <a:r>
            <a:rPr lang="en-US" sz="1400" b="1" dirty="0" smtClean="0">
              <a:solidFill>
                <a:schemeClr val="bg2">
                  <a:lumMod val="75000"/>
                </a:schemeClr>
              </a:solidFill>
            </a:rPr>
            <a:t>Interest:</a:t>
          </a:r>
          <a:endParaRPr lang="en-US" sz="1400" b="1" dirty="0">
            <a:solidFill>
              <a:schemeClr val="bg2">
                <a:lumMod val="75000"/>
              </a:schemeClr>
            </a:solidFill>
          </a:endParaRPr>
        </a:p>
      </dgm:t>
    </dgm:pt>
    <dgm:pt modelId="{C1797A86-FB73-4E07-86BD-D14CA266630E}" type="parTrans" cxnId="{15D29A49-AB7B-402B-AD62-9AD060B39B02}">
      <dgm:prSet/>
      <dgm:spPr/>
      <dgm:t>
        <a:bodyPr/>
        <a:lstStyle/>
        <a:p>
          <a:endParaRPr lang="en-US"/>
        </a:p>
      </dgm:t>
    </dgm:pt>
    <dgm:pt modelId="{12B03522-2B22-4208-BD17-7578F63D894D}" type="sibTrans" cxnId="{15D29A49-AB7B-402B-AD62-9AD060B39B02}">
      <dgm:prSet/>
      <dgm:spPr/>
      <dgm:t>
        <a:bodyPr/>
        <a:lstStyle/>
        <a:p>
          <a:endParaRPr lang="en-US"/>
        </a:p>
      </dgm:t>
    </dgm:pt>
    <dgm:pt modelId="{85C27446-9F40-40B8-BFE8-2C7CC47509A4}">
      <dgm:prSet phldrT="[Text]" phldr="1"/>
      <dgm:spPr>
        <a:noFill/>
        <a:ln>
          <a:noFill/>
          <a:prstDash val="dash"/>
        </a:ln>
      </dgm:spPr>
      <dgm:t>
        <a:bodyPr/>
        <a:lstStyle/>
        <a:p>
          <a:endParaRPr lang="en-US" dirty="0"/>
        </a:p>
      </dgm:t>
    </dgm:pt>
    <dgm:pt modelId="{877AC8A7-81CA-464E-87BF-B2AE7AAFCEC8}" type="sibTrans" cxnId="{B58B5F26-4E18-42C2-A2EF-9241F3342054}">
      <dgm:prSet/>
      <dgm:spPr/>
      <dgm:t>
        <a:bodyPr/>
        <a:lstStyle/>
        <a:p>
          <a:endParaRPr lang="en-US"/>
        </a:p>
      </dgm:t>
    </dgm:pt>
    <dgm:pt modelId="{67E5B8A8-2D87-4169-AA88-810192E5C310}" type="parTrans" cxnId="{B58B5F26-4E18-42C2-A2EF-9241F3342054}">
      <dgm:prSet/>
      <dgm:spPr/>
      <dgm:t>
        <a:bodyPr/>
        <a:lstStyle/>
        <a:p>
          <a:endParaRPr lang="en-US"/>
        </a:p>
      </dgm:t>
    </dgm:pt>
    <dgm:pt modelId="{78F9F39C-473F-4367-85FA-5D6D6AC85F98}" type="pres">
      <dgm:prSet presAssocID="{C1CFABCA-6C88-4EFF-9914-4DC1C0971608}" presName="Name0" presStyleCnt="0">
        <dgm:presLayoutVars>
          <dgm:dir/>
          <dgm:animLvl val="lvl"/>
          <dgm:resizeHandles val="exact"/>
        </dgm:presLayoutVars>
      </dgm:prSet>
      <dgm:spPr/>
      <dgm:t>
        <a:bodyPr/>
        <a:lstStyle/>
        <a:p>
          <a:endParaRPr lang="en-US"/>
        </a:p>
      </dgm:t>
    </dgm:pt>
    <dgm:pt modelId="{20305E97-3B8C-4F21-B861-96D6E59BBEEB}" type="pres">
      <dgm:prSet presAssocID="{696574FD-1125-4117-A0C5-31C5907DC103}" presName="linNode" presStyleCnt="0"/>
      <dgm:spPr/>
    </dgm:pt>
    <dgm:pt modelId="{1EB70B9D-3718-45F7-B2C7-1B4D01B94BE2}" type="pres">
      <dgm:prSet presAssocID="{696574FD-1125-4117-A0C5-31C5907DC103}" presName="parTx" presStyleLbl="revTx" presStyleIdx="0" presStyleCnt="1" custScaleX="128462" custScaleY="65401" custLinFactX="11125" custLinFactNeighborX="100000" custLinFactNeighborY="-774">
        <dgm:presLayoutVars>
          <dgm:chMax val="1"/>
          <dgm:bulletEnabled val="1"/>
        </dgm:presLayoutVars>
      </dgm:prSet>
      <dgm:spPr/>
      <dgm:t>
        <a:bodyPr/>
        <a:lstStyle/>
        <a:p>
          <a:endParaRPr lang="en-US"/>
        </a:p>
      </dgm:t>
    </dgm:pt>
    <dgm:pt modelId="{49CDC0CE-84E4-419B-B7DA-F0EAD1273992}" type="pres">
      <dgm:prSet presAssocID="{696574FD-1125-4117-A0C5-31C5907DC103}" presName="bracket" presStyleLbl="parChTrans1D1" presStyleIdx="0" presStyleCnt="1" custScaleX="201127" custLinFactX="112496" custLinFactNeighborX="200000"/>
      <dgm:spPr/>
    </dgm:pt>
    <dgm:pt modelId="{4A86F38B-8A21-4265-8773-CE5A08C06A41}" type="pres">
      <dgm:prSet presAssocID="{696574FD-1125-4117-A0C5-31C5907DC103}" presName="spH" presStyleCnt="0"/>
      <dgm:spPr/>
    </dgm:pt>
    <dgm:pt modelId="{7BA0C04F-4C31-43AD-8D53-0CB67C26B5EC}" type="pres">
      <dgm:prSet presAssocID="{696574FD-1125-4117-A0C5-31C5907DC103}" presName="desTx" presStyleLbl="node1" presStyleIdx="0" presStyleCnt="1" custScaleX="102177" custScaleY="78705">
        <dgm:presLayoutVars>
          <dgm:bulletEnabled val="1"/>
        </dgm:presLayoutVars>
      </dgm:prSet>
      <dgm:spPr/>
      <dgm:t>
        <a:bodyPr/>
        <a:lstStyle/>
        <a:p>
          <a:endParaRPr lang="en-US"/>
        </a:p>
      </dgm:t>
    </dgm:pt>
  </dgm:ptLst>
  <dgm:cxnLst>
    <dgm:cxn modelId="{B58B5F26-4E18-42C2-A2EF-9241F3342054}" srcId="{696574FD-1125-4117-A0C5-31C5907DC103}" destId="{85C27446-9F40-40B8-BFE8-2C7CC47509A4}" srcOrd="0" destOrd="0" parTransId="{67E5B8A8-2D87-4169-AA88-810192E5C310}" sibTransId="{877AC8A7-81CA-464E-87BF-B2AE7AAFCEC8}"/>
    <dgm:cxn modelId="{7A18E08C-ABB4-4AA3-9E2A-01136B3C8211}" type="presOf" srcId="{85C27446-9F40-40B8-BFE8-2C7CC47509A4}" destId="{7BA0C04F-4C31-43AD-8D53-0CB67C26B5EC}" srcOrd="0" destOrd="0" presId="urn:diagrams.loki3.com/BracketList+Icon"/>
    <dgm:cxn modelId="{15D29A49-AB7B-402B-AD62-9AD060B39B02}" srcId="{C1CFABCA-6C88-4EFF-9914-4DC1C0971608}" destId="{696574FD-1125-4117-A0C5-31C5907DC103}" srcOrd="0" destOrd="0" parTransId="{C1797A86-FB73-4E07-86BD-D14CA266630E}" sibTransId="{12B03522-2B22-4208-BD17-7578F63D894D}"/>
    <dgm:cxn modelId="{DA1A54AE-D6FF-42FA-9FF7-CF6041E1CD43}" type="presOf" srcId="{696574FD-1125-4117-A0C5-31C5907DC103}" destId="{1EB70B9D-3718-45F7-B2C7-1B4D01B94BE2}" srcOrd="0" destOrd="0" presId="urn:diagrams.loki3.com/BracketList+Icon"/>
    <dgm:cxn modelId="{1458D0EE-E011-4DA1-A9DB-B4B95B466E40}" type="presOf" srcId="{C1CFABCA-6C88-4EFF-9914-4DC1C0971608}" destId="{78F9F39C-473F-4367-85FA-5D6D6AC85F98}" srcOrd="0" destOrd="0" presId="urn:diagrams.loki3.com/BracketList+Icon"/>
    <dgm:cxn modelId="{461DE45E-7662-4627-8B6D-1A9D626B20D9}" type="presParOf" srcId="{78F9F39C-473F-4367-85FA-5D6D6AC85F98}" destId="{20305E97-3B8C-4F21-B861-96D6E59BBEEB}" srcOrd="0" destOrd="0" presId="urn:diagrams.loki3.com/BracketList+Icon"/>
    <dgm:cxn modelId="{A07E4283-40E2-4109-A9DA-5CE789D71947}" type="presParOf" srcId="{20305E97-3B8C-4F21-B861-96D6E59BBEEB}" destId="{1EB70B9D-3718-45F7-B2C7-1B4D01B94BE2}" srcOrd="0" destOrd="0" presId="urn:diagrams.loki3.com/BracketList+Icon"/>
    <dgm:cxn modelId="{2A9A44AA-77A0-451D-A1A8-10B6A01BD6BD}" type="presParOf" srcId="{20305E97-3B8C-4F21-B861-96D6E59BBEEB}" destId="{49CDC0CE-84E4-419B-B7DA-F0EAD1273992}" srcOrd="1" destOrd="0" presId="urn:diagrams.loki3.com/BracketList+Icon"/>
    <dgm:cxn modelId="{2FDD7029-0C3E-454B-92FD-E21F88F61F2E}" type="presParOf" srcId="{20305E97-3B8C-4F21-B861-96D6E59BBEEB}" destId="{4A86F38B-8A21-4265-8773-CE5A08C06A41}" srcOrd="2" destOrd="0" presId="urn:diagrams.loki3.com/BracketList+Icon"/>
    <dgm:cxn modelId="{0DAA2CB8-3FF3-4E20-915D-E07300A7CB95}" type="presParOf" srcId="{20305E97-3B8C-4F21-B861-96D6E59BBEEB}" destId="{7BA0C04F-4C31-43AD-8D53-0CB67C26B5EC}" srcOrd="3" destOrd="0" presId="urn:diagrams.loki3.com/BracketList+Icon"/>
  </dgm:cxnLst>
  <dgm:bg>
    <a:noFill/>
  </dgm:bg>
  <dgm:whole/>
  <dgm:extLst>
    <a:ext uri="http://schemas.microsoft.com/office/drawing/2008/diagram">
      <dsp:dataModelExt xmlns:dsp="http://schemas.microsoft.com/office/drawing/2008/diagram" relId="rId2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2DCA5EB-20FF-4B38-8609-DBB0717C6539}"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2AD745BF-32B6-4E47-BCCA-629EC0DECAA9}">
      <dgm:prSet custT="1"/>
      <dgm:spPr/>
      <dgm:t>
        <a:bodyPr/>
        <a:lstStyle/>
        <a:p>
          <a:pPr rtl="0"/>
          <a:r>
            <a:rPr lang="en-US" sz="1600" b="1" dirty="0" smtClean="0">
              <a:solidFill>
                <a:schemeClr val="bg2">
                  <a:lumMod val="50000"/>
                </a:schemeClr>
              </a:solidFill>
            </a:rPr>
            <a:t>September 1</a:t>
          </a:r>
          <a:endParaRPr lang="en-US" sz="1600" b="1" dirty="0">
            <a:solidFill>
              <a:schemeClr val="bg2">
                <a:lumMod val="50000"/>
              </a:schemeClr>
            </a:solidFill>
          </a:endParaRPr>
        </a:p>
      </dgm:t>
    </dgm:pt>
    <dgm:pt modelId="{4F63628F-6232-4697-AD3D-B838E6166BF5}" type="parTrans" cxnId="{4BA62B3C-2C4B-477A-91FE-9727EC0E5BD3}">
      <dgm:prSet/>
      <dgm:spPr/>
      <dgm:t>
        <a:bodyPr/>
        <a:lstStyle/>
        <a:p>
          <a:endParaRPr lang="en-US"/>
        </a:p>
      </dgm:t>
    </dgm:pt>
    <dgm:pt modelId="{85B8536B-E8EB-4BFD-9222-20C3EB3AC501}" type="sibTrans" cxnId="{4BA62B3C-2C4B-477A-91FE-9727EC0E5BD3}">
      <dgm:prSet/>
      <dgm:spPr/>
      <dgm:t>
        <a:bodyPr/>
        <a:lstStyle/>
        <a:p>
          <a:endParaRPr lang="en-US"/>
        </a:p>
      </dgm:t>
    </dgm:pt>
    <dgm:pt modelId="{DA5F445F-05B4-4815-A5B5-8D70E73688D2}">
      <dgm:prSet/>
      <dgm:spPr/>
      <dgm:t>
        <a:bodyPr/>
        <a:lstStyle/>
        <a:p>
          <a:pPr algn="l" rtl="0"/>
          <a:r>
            <a:rPr lang="en-US" dirty="0" smtClean="0"/>
            <a:t>$10000 Bill Sent</a:t>
          </a:r>
        </a:p>
        <a:p>
          <a:pPr algn="l" rtl="0"/>
          <a:r>
            <a:rPr lang="en-US" dirty="0" smtClean="0"/>
            <a:t>Collection Due Date = 9/1</a:t>
          </a:r>
          <a:endParaRPr lang="en-US" dirty="0"/>
        </a:p>
      </dgm:t>
    </dgm:pt>
    <dgm:pt modelId="{787F8874-DB41-420A-B004-583B947420B7}" type="parTrans" cxnId="{C22D2E94-7458-4763-892C-7DB0007B6B2C}">
      <dgm:prSet/>
      <dgm:spPr/>
      <dgm:t>
        <a:bodyPr/>
        <a:lstStyle/>
        <a:p>
          <a:endParaRPr lang="en-US" dirty="0"/>
        </a:p>
      </dgm:t>
    </dgm:pt>
    <dgm:pt modelId="{68BB4712-CE3A-4142-97ED-78AF77C7DAFF}" type="sibTrans" cxnId="{C22D2E94-7458-4763-892C-7DB0007B6B2C}">
      <dgm:prSet/>
      <dgm:spPr/>
      <dgm:t>
        <a:bodyPr/>
        <a:lstStyle/>
        <a:p>
          <a:endParaRPr lang="en-US"/>
        </a:p>
      </dgm:t>
    </dgm:pt>
    <dgm:pt modelId="{9909D174-F912-484B-AEC1-9678C0F2ADC8}">
      <dgm:prSet/>
      <dgm:spPr/>
      <dgm:t>
        <a:bodyPr/>
        <a:lstStyle/>
        <a:p>
          <a:pPr rtl="0"/>
          <a:r>
            <a:rPr lang="en-US" b="1" i="1" dirty="0" smtClean="0">
              <a:solidFill>
                <a:schemeClr val="accent1">
                  <a:lumMod val="50000"/>
                </a:schemeClr>
              </a:solidFill>
            </a:rPr>
            <a:t>Interest Calculation Days Start </a:t>
          </a:r>
        </a:p>
      </dgm:t>
    </dgm:pt>
    <dgm:pt modelId="{EBDEC41E-EFDD-4411-A976-9282A5BD9174}" type="parTrans" cxnId="{1DBCA987-D0BA-431F-B8E5-50DB261BCD4F}">
      <dgm:prSet/>
      <dgm:spPr/>
      <dgm:t>
        <a:bodyPr/>
        <a:lstStyle/>
        <a:p>
          <a:endParaRPr lang="en-US" dirty="0"/>
        </a:p>
      </dgm:t>
    </dgm:pt>
    <dgm:pt modelId="{4E90BE56-A45E-46C7-9978-0A934D4946F9}" type="sibTrans" cxnId="{1DBCA987-D0BA-431F-B8E5-50DB261BCD4F}">
      <dgm:prSet/>
      <dgm:spPr/>
      <dgm:t>
        <a:bodyPr/>
        <a:lstStyle/>
        <a:p>
          <a:endParaRPr lang="en-US"/>
        </a:p>
      </dgm:t>
    </dgm:pt>
    <dgm:pt modelId="{974A7A05-5EF2-4491-9F09-01A940E303E1}">
      <dgm:prSet custT="1"/>
      <dgm:spPr/>
      <dgm:t>
        <a:bodyPr/>
        <a:lstStyle/>
        <a:p>
          <a:pPr rtl="0"/>
          <a:r>
            <a:rPr lang="en-US" sz="1600" b="1" dirty="0" smtClean="0">
              <a:solidFill>
                <a:schemeClr val="bg2">
                  <a:lumMod val="50000"/>
                </a:schemeClr>
              </a:solidFill>
            </a:rPr>
            <a:t>October 1</a:t>
          </a:r>
          <a:endParaRPr lang="en-US" sz="1600" b="1" dirty="0">
            <a:solidFill>
              <a:schemeClr val="bg2">
                <a:lumMod val="50000"/>
              </a:schemeClr>
            </a:solidFill>
          </a:endParaRPr>
        </a:p>
      </dgm:t>
    </dgm:pt>
    <dgm:pt modelId="{0761E39C-7DFF-40F5-9CA9-469B1617521E}" type="parTrans" cxnId="{B36A3D09-F0D4-40D9-A3EE-EEF6F18F1742}">
      <dgm:prSet/>
      <dgm:spPr/>
      <dgm:t>
        <a:bodyPr/>
        <a:lstStyle/>
        <a:p>
          <a:endParaRPr lang="en-US"/>
        </a:p>
      </dgm:t>
    </dgm:pt>
    <dgm:pt modelId="{84776020-723D-4C04-BA9C-28BC6DC12EC6}" type="sibTrans" cxnId="{B36A3D09-F0D4-40D9-A3EE-EEF6F18F1742}">
      <dgm:prSet/>
      <dgm:spPr/>
      <dgm:t>
        <a:bodyPr/>
        <a:lstStyle/>
        <a:p>
          <a:endParaRPr lang="en-US"/>
        </a:p>
      </dgm:t>
    </dgm:pt>
    <dgm:pt modelId="{64372849-B544-4E9A-9E35-864DEECBD45E}">
      <dgm:prSet/>
      <dgm:spPr/>
      <dgm:t>
        <a:bodyPr/>
        <a:lstStyle/>
        <a:p>
          <a:pPr rtl="0"/>
          <a:r>
            <a:rPr lang="en-US" dirty="0" smtClean="0">
              <a:solidFill>
                <a:srgbClr val="FF0000"/>
              </a:solidFill>
            </a:rPr>
            <a:t>$10000</a:t>
          </a:r>
          <a:endParaRPr lang="en-US" dirty="0" smtClean="0"/>
        </a:p>
        <a:p>
          <a:pPr rtl="0"/>
          <a:r>
            <a:rPr lang="en-US" dirty="0" smtClean="0"/>
            <a:t>Still not paid</a:t>
          </a:r>
          <a:endParaRPr lang="en-US" dirty="0"/>
        </a:p>
      </dgm:t>
    </dgm:pt>
    <dgm:pt modelId="{CFCBAA08-AF2E-4B18-82A8-A41256B86BA9}" type="parTrans" cxnId="{664F0A96-04E6-47D4-93B5-75E1F389F2F5}">
      <dgm:prSet/>
      <dgm:spPr/>
      <dgm:t>
        <a:bodyPr/>
        <a:lstStyle/>
        <a:p>
          <a:endParaRPr lang="en-US" dirty="0"/>
        </a:p>
      </dgm:t>
    </dgm:pt>
    <dgm:pt modelId="{5FEED005-7985-4BA6-A58A-02D0BF6B8DC0}" type="sibTrans" cxnId="{664F0A96-04E6-47D4-93B5-75E1F389F2F5}">
      <dgm:prSet/>
      <dgm:spPr/>
      <dgm:t>
        <a:bodyPr/>
        <a:lstStyle/>
        <a:p>
          <a:endParaRPr lang="en-US"/>
        </a:p>
      </dgm:t>
    </dgm:pt>
    <dgm:pt modelId="{973C5826-7765-4048-BF47-0391369FF571}">
      <dgm:prSet/>
      <dgm:spPr/>
      <dgm:t>
        <a:bodyPr/>
        <a:lstStyle/>
        <a:p>
          <a:pPr rtl="0"/>
          <a:r>
            <a:rPr lang="en-US" dirty="0" smtClean="0"/>
            <a:t>Interest Rate = 1% APR</a:t>
          </a:r>
        </a:p>
        <a:p>
          <a:pPr rtl="0"/>
          <a:r>
            <a:rPr lang="en-US" dirty="0" smtClean="0"/>
            <a:t>10k * 0.01 * (30/360)= </a:t>
          </a:r>
          <a:r>
            <a:rPr lang="en-US" dirty="0" smtClean="0">
              <a:solidFill>
                <a:srgbClr val="FF0000"/>
              </a:solidFill>
            </a:rPr>
            <a:t>$8.33</a:t>
          </a:r>
          <a:endParaRPr lang="en-US" dirty="0"/>
        </a:p>
      </dgm:t>
    </dgm:pt>
    <dgm:pt modelId="{E76C34DA-17B8-4C3C-B059-ACD99AFCB1A3}" type="parTrans" cxnId="{C0B41B2F-46D1-42E8-9C9D-079B5298DB73}">
      <dgm:prSet/>
      <dgm:spPr/>
      <dgm:t>
        <a:bodyPr/>
        <a:lstStyle/>
        <a:p>
          <a:endParaRPr lang="en-US" dirty="0"/>
        </a:p>
      </dgm:t>
    </dgm:pt>
    <dgm:pt modelId="{AEA773AA-208F-4A65-B54A-F491A0AB3275}" type="sibTrans" cxnId="{C0B41B2F-46D1-42E8-9C9D-079B5298DB73}">
      <dgm:prSet/>
      <dgm:spPr/>
      <dgm:t>
        <a:bodyPr/>
        <a:lstStyle/>
        <a:p>
          <a:endParaRPr lang="en-US"/>
        </a:p>
      </dgm:t>
    </dgm:pt>
    <dgm:pt modelId="{9A6E08AB-99A0-4FA3-BD7A-0AEBADA97F90}">
      <dgm:prSet/>
      <dgm:spPr/>
      <dgm:t>
        <a:bodyPr/>
        <a:lstStyle/>
        <a:p>
          <a:pPr rtl="0"/>
          <a:r>
            <a:rPr lang="en-US" dirty="0" smtClean="0"/>
            <a:t>Total Due: </a:t>
          </a:r>
          <a:r>
            <a:rPr lang="en-US" dirty="0" smtClean="0">
              <a:solidFill>
                <a:srgbClr val="FF0000"/>
              </a:solidFill>
            </a:rPr>
            <a:t>$</a:t>
          </a:r>
          <a:r>
            <a:rPr lang="en-US" b="1" dirty="0" smtClean="0">
              <a:solidFill>
                <a:srgbClr val="FF0000"/>
              </a:solidFill>
            </a:rPr>
            <a:t>10068.33</a:t>
          </a:r>
          <a:endParaRPr lang="en-US" b="1" dirty="0">
            <a:solidFill>
              <a:srgbClr val="FF0000"/>
            </a:solidFill>
          </a:endParaRPr>
        </a:p>
      </dgm:t>
    </dgm:pt>
    <dgm:pt modelId="{03927776-F396-4911-A404-8CFD9A9BD09F}" type="parTrans" cxnId="{84588C27-9C5C-451A-A1AB-F4B413932CF0}">
      <dgm:prSet/>
      <dgm:spPr/>
      <dgm:t>
        <a:bodyPr/>
        <a:lstStyle/>
        <a:p>
          <a:endParaRPr lang="en-US" dirty="0"/>
        </a:p>
      </dgm:t>
    </dgm:pt>
    <dgm:pt modelId="{8C676FF8-6E19-4AB1-BBA8-8413299A9D30}" type="sibTrans" cxnId="{84588C27-9C5C-451A-A1AB-F4B413932CF0}">
      <dgm:prSet/>
      <dgm:spPr/>
      <dgm:t>
        <a:bodyPr/>
        <a:lstStyle/>
        <a:p>
          <a:endParaRPr lang="en-US"/>
        </a:p>
      </dgm:t>
    </dgm:pt>
    <dgm:pt modelId="{1B81627F-EEA2-4341-BFD8-D57DAD70082C}">
      <dgm:prSet custT="1"/>
      <dgm:spPr/>
      <dgm:t>
        <a:bodyPr/>
        <a:lstStyle/>
        <a:p>
          <a:pPr rtl="0"/>
          <a:r>
            <a:rPr lang="en-US" sz="1600" b="1" dirty="0" smtClean="0">
              <a:solidFill>
                <a:schemeClr val="bg2">
                  <a:lumMod val="50000"/>
                </a:schemeClr>
              </a:solidFill>
            </a:rPr>
            <a:t>October 31</a:t>
          </a:r>
          <a:endParaRPr lang="en-US" sz="1600" b="1" dirty="0">
            <a:solidFill>
              <a:schemeClr val="bg2">
                <a:lumMod val="50000"/>
              </a:schemeClr>
            </a:solidFill>
          </a:endParaRPr>
        </a:p>
      </dgm:t>
    </dgm:pt>
    <dgm:pt modelId="{E9A263E5-75BA-4048-B44D-19C84EF922A7}" type="parTrans" cxnId="{B8C70E15-7DD5-405F-B8EA-B9CA3CA80036}">
      <dgm:prSet/>
      <dgm:spPr/>
      <dgm:t>
        <a:bodyPr/>
        <a:lstStyle/>
        <a:p>
          <a:endParaRPr lang="en-US"/>
        </a:p>
      </dgm:t>
    </dgm:pt>
    <dgm:pt modelId="{55A5AE49-92E6-4D12-B4E9-B65898B2DBEA}" type="sibTrans" cxnId="{B8C70E15-7DD5-405F-B8EA-B9CA3CA80036}">
      <dgm:prSet/>
      <dgm:spPr/>
      <dgm:t>
        <a:bodyPr/>
        <a:lstStyle/>
        <a:p>
          <a:endParaRPr lang="en-US"/>
        </a:p>
      </dgm:t>
    </dgm:pt>
    <dgm:pt modelId="{1E0F1334-F8C8-447D-B9BA-EE923F3BA0C1}">
      <dgm:prSet/>
      <dgm:spPr/>
      <dgm:t>
        <a:bodyPr/>
        <a:lstStyle/>
        <a:p>
          <a:pPr rtl="0"/>
          <a:r>
            <a:rPr lang="en-US" dirty="0" smtClean="0">
              <a:solidFill>
                <a:srgbClr val="FF0000"/>
              </a:solidFill>
            </a:rPr>
            <a:t>$10068.33 </a:t>
          </a:r>
          <a:r>
            <a:rPr lang="en-US" dirty="0" smtClean="0"/>
            <a:t>Collection is Due</a:t>
          </a:r>
        </a:p>
        <a:p>
          <a:pPr rtl="0"/>
          <a:r>
            <a:rPr lang="en-US" dirty="0" smtClean="0"/>
            <a:t>Still not paid</a:t>
          </a:r>
          <a:endParaRPr lang="en-US" dirty="0"/>
        </a:p>
      </dgm:t>
    </dgm:pt>
    <dgm:pt modelId="{E86C5C6C-6896-4891-BE5C-D92C294CBB59}" type="parTrans" cxnId="{B9C2BFE8-1E32-4EF5-85BD-975A56FD3293}">
      <dgm:prSet/>
      <dgm:spPr/>
      <dgm:t>
        <a:bodyPr/>
        <a:lstStyle/>
        <a:p>
          <a:endParaRPr lang="en-US" dirty="0"/>
        </a:p>
      </dgm:t>
    </dgm:pt>
    <dgm:pt modelId="{FE6301F1-892E-47F3-930F-83DDCEF0E959}" type="sibTrans" cxnId="{B9C2BFE8-1E32-4EF5-85BD-975A56FD3293}">
      <dgm:prSet/>
      <dgm:spPr/>
      <dgm:t>
        <a:bodyPr/>
        <a:lstStyle/>
        <a:p>
          <a:endParaRPr lang="en-US"/>
        </a:p>
      </dgm:t>
    </dgm:pt>
    <dgm:pt modelId="{6F59F267-AB05-49E5-84D1-2CDE8C7E4851}">
      <dgm:prSet/>
      <dgm:spPr/>
      <dgm:t>
        <a:bodyPr/>
        <a:lstStyle/>
        <a:p>
          <a:pPr rtl="0"/>
          <a:r>
            <a:rPr lang="en-US" dirty="0" smtClean="0"/>
            <a:t>10k * 0.01 * (30/360)= </a:t>
          </a:r>
          <a:r>
            <a:rPr lang="en-US" dirty="0" smtClean="0">
              <a:solidFill>
                <a:srgbClr val="FF0000"/>
              </a:solidFill>
            </a:rPr>
            <a:t>$8.33</a:t>
          </a:r>
          <a:endParaRPr lang="en-US" dirty="0"/>
        </a:p>
      </dgm:t>
    </dgm:pt>
    <dgm:pt modelId="{7012C7A2-6B21-4717-BE44-37DFDC411308}" type="parTrans" cxnId="{6813B296-FA0C-471B-BAD4-3EC326FAF0DE}">
      <dgm:prSet/>
      <dgm:spPr/>
      <dgm:t>
        <a:bodyPr/>
        <a:lstStyle/>
        <a:p>
          <a:endParaRPr lang="en-US" dirty="0"/>
        </a:p>
      </dgm:t>
    </dgm:pt>
    <dgm:pt modelId="{9CE1C1C4-A305-4B68-8A36-34CCC00D5B73}" type="sibTrans" cxnId="{6813B296-FA0C-471B-BAD4-3EC326FAF0DE}">
      <dgm:prSet/>
      <dgm:spPr/>
      <dgm:t>
        <a:bodyPr/>
        <a:lstStyle/>
        <a:p>
          <a:endParaRPr lang="en-US"/>
        </a:p>
      </dgm:t>
    </dgm:pt>
    <dgm:pt modelId="{2583E243-E166-4571-BD66-758E587FFB22}">
      <dgm:prSet custT="1"/>
      <dgm:spPr/>
      <dgm:t>
        <a:bodyPr/>
        <a:lstStyle/>
        <a:p>
          <a:pPr rtl="0"/>
          <a:r>
            <a:rPr lang="en-US" sz="1600" b="1" dirty="0" smtClean="0">
              <a:solidFill>
                <a:schemeClr val="bg2">
                  <a:lumMod val="50000"/>
                </a:schemeClr>
              </a:solidFill>
            </a:rPr>
            <a:t>November 30</a:t>
          </a:r>
          <a:endParaRPr lang="en-US" sz="1600" b="1" dirty="0"/>
        </a:p>
      </dgm:t>
    </dgm:pt>
    <dgm:pt modelId="{479DD892-98F8-4093-A4AD-D7DD41D8113C}" type="parTrans" cxnId="{6C0B516E-F056-4CCB-9F78-A67AE3FD8AEB}">
      <dgm:prSet/>
      <dgm:spPr/>
      <dgm:t>
        <a:bodyPr/>
        <a:lstStyle/>
        <a:p>
          <a:endParaRPr lang="en-US"/>
        </a:p>
      </dgm:t>
    </dgm:pt>
    <dgm:pt modelId="{5D4824F8-283C-496B-B106-393C8CD0A956}" type="sibTrans" cxnId="{6C0B516E-F056-4CCB-9F78-A67AE3FD8AEB}">
      <dgm:prSet/>
      <dgm:spPr/>
      <dgm:t>
        <a:bodyPr/>
        <a:lstStyle/>
        <a:p>
          <a:endParaRPr lang="en-US"/>
        </a:p>
      </dgm:t>
    </dgm:pt>
    <dgm:pt modelId="{4EA19AFC-EFCA-4F83-B88B-68AA4A42C073}">
      <dgm:prSet/>
      <dgm:spPr/>
      <dgm:t>
        <a:bodyPr/>
        <a:lstStyle/>
        <a:p>
          <a:pPr rtl="0"/>
          <a:r>
            <a:rPr lang="en-US" dirty="0" smtClean="0">
              <a:solidFill>
                <a:srgbClr val="FF0000"/>
              </a:solidFill>
            </a:rPr>
            <a:t>$10136.66 </a:t>
          </a:r>
          <a:r>
            <a:rPr lang="en-US" dirty="0" smtClean="0"/>
            <a:t>Collection is Due</a:t>
          </a:r>
        </a:p>
        <a:p>
          <a:pPr rtl="0"/>
          <a:r>
            <a:rPr lang="en-US" dirty="0" smtClean="0"/>
            <a:t>Still not paid</a:t>
          </a:r>
          <a:endParaRPr lang="en-US" dirty="0"/>
        </a:p>
      </dgm:t>
    </dgm:pt>
    <dgm:pt modelId="{A10A1FCD-F23F-4DEA-A657-F30640160F43}" type="parTrans" cxnId="{852883C8-A396-4B77-9438-98FC1D652B21}">
      <dgm:prSet/>
      <dgm:spPr/>
      <dgm:t>
        <a:bodyPr/>
        <a:lstStyle/>
        <a:p>
          <a:endParaRPr lang="en-US" dirty="0"/>
        </a:p>
      </dgm:t>
    </dgm:pt>
    <dgm:pt modelId="{DB18CBB7-37B3-429E-867E-353CD261DD2D}" type="sibTrans" cxnId="{852883C8-A396-4B77-9438-98FC1D652B21}">
      <dgm:prSet/>
      <dgm:spPr/>
      <dgm:t>
        <a:bodyPr/>
        <a:lstStyle/>
        <a:p>
          <a:endParaRPr lang="en-US"/>
        </a:p>
      </dgm:t>
    </dgm:pt>
    <dgm:pt modelId="{B6CD46A6-C084-4ED3-9982-96F9B0743968}">
      <dgm:prSet/>
      <dgm:spPr/>
      <dgm:t>
        <a:bodyPr/>
        <a:lstStyle/>
        <a:p>
          <a:pPr rtl="0"/>
          <a:r>
            <a:rPr lang="en-US" dirty="0" smtClean="0"/>
            <a:t>10k * 0.01 * (30/360)= </a:t>
          </a:r>
          <a:r>
            <a:rPr lang="en-US" dirty="0" smtClean="0">
              <a:solidFill>
                <a:srgbClr val="FF0000"/>
              </a:solidFill>
            </a:rPr>
            <a:t>$8.33</a:t>
          </a:r>
          <a:endParaRPr lang="en-US" dirty="0"/>
        </a:p>
      </dgm:t>
    </dgm:pt>
    <dgm:pt modelId="{D2D7A6A7-C0E4-469E-B9C0-83F3647A429C}" type="parTrans" cxnId="{11D7B3A4-957C-4772-8439-B3B301BF39CF}">
      <dgm:prSet/>
      <dgm:spPr/>
      <dgm:t>
        <a:bodyPr/>
        <a:lstStyle/>
        <a:p>
          <a:endParaRPr lang="en-US" dirty="0"/>
        </a:p>
      </dgm:t>
    </dgm:pt>
    <dgm:pt modelId="{EADBE9D9-92FA-4775-910E-A9434A27581E}" type="sibTrans" cxnId="{11D7B3A4-957C-4772-8439-B3B301BF39CF}">
      <dgm:prSet/>
      <dgm:spPr/>
      <dgm:t>
        <a:bodyPr/>
        <a:lstStyle/>
        <a:p>
          <a:endParaRPr lang="en-US"/>
        </a:p>
      </dgm:t>
    </dgm:pt>
    <dgm:pt modelId="{E16F78AF-B1D7-4ACE-9D45-37665F5446DB}">
      <dgm:prSet/>
      <dgm:spPr/>
      <dgm:t>
        <a:bodyPr/>
        <a:lstStyle/>
        <a:p>
          <a:pPr rtl="0"/>
          <a:r>
            <a:rPr lang="en-US" dirty="0" smtClean="0"/>
            <a:t>Total Due: </a:t>
          </a:r>
          <a:r>
            <a:rPr lang="en-US" dirty="0" smtClean="0">
              <a:solidFill>
                <a:srgbClr val="FF0000"/>
              </a:solidFill>
            </a:rPr>
            <a:t>$</a:t>
          </a:r>
          <a:r>
            <a:rPr lang="en-US" b="1" dirty="0" smtClean="0">
              <a:solidFill>
                <a:srgbClr val="FF0000"/>
              </a:solidFill>
            </a:rPr>
            <a:t>10204.99</a:t>
          </a:r>
          <a:endParaRPr lang="en-US" b="1" dirty="0">
            <a:solidFill>
              <a:srgbClr val="FF0000"/>
            </a:solidFill>
          </a:endParaRPr>
        </a:p>
      </dgm:t>
    </dgm:pt>
    <dgm:pt modelId="{0E150900-C820-4A9F-AD73-5236650B1766}" type="parTrans" cxnId="{3EF696E1-08E0-4195-855C-F516B21ECD20}">
      <dgm:prSet/>
      <dgm:spPr/>
      <dgm:t>
        <a:bodyPr/>
        <a:lstStyle/>
        <a:p>
          <a:endParaRPr lang="en-US" dirty="0"/>
        </a:p>
      </dgm:t>
    </dgm:pt>
    <dgm:pt modelId="{7FE82B4F-5AD2-4843-9203-0078F6AA8E8C}" type="sibTrans" cxnId="{3EF696E1-08E0-4195-855C-F516B21ECD20}">
      <dgm:prSet/>
      <dgm:spPr/>
      <dgm:t>
        <a:bodyPr/>
        <a:lstStyle/>
        <a:p>
          <a:endParaRPr lang="en-US"/>
        </a:p>
      </dgm:t>
    </dgm:pt>
    <dgm:pt modelId="{F2173260-CEE2-4CDD-B871-EF77949D3B8F}">
      <dgm:prSet/>
      <dgm:spPr/>
      <dgm:t>
        <a:bodyPr/>
        <a:lstStyle/>
        <a:p>
          <a:pPr rtl="0"/>
          <a:r>
            <a:rPr lang="en-US" b="1" i="1" dirty="0" smtClean="0">
              <a:solidFill>
                <a:schemeClr val="accent1">
                  <a:lumMod val="50000"/>
                </a:schemeClr>
              </a:solidFill>
            </a:rPr>
            <a:t>Penalty Calculation Days Start </a:t>
          </a:r>
          <a:endParaRPr lang="en-US" dirty="0">
            <a:solidFill>
              <a:schemeClr val="bg1">
                <a:lumMod val="65000"/>
              </a:schemeClr>
            </a:solidFill>
          </a:endParaRPr>
        </a:p>
      </dgm:t>
    </dgm:pt>
    <dgm:pt modelId="{EB038FCC-13FF-433C-AE28-35DCF69F6640}" type="parTrans" cxnId="{FA934EA7-BCF8-454D-8A47-1F57E87305F9}">
      <dgm:prSet/>
      <dgm:spPr/>
      <dgm:t>
        <a:bodyPr/>
        <a:lstStyle/>
        <a:p>
          <a:endParaRPr lang="en-US" dirty="0"/>
        </a:p>
      </dgm:t>
    </dgm:pt>
    <dgm:pt modelId="{5EB4E729-4380-43B9-B044-C88340223D5A}" type="sibTrans" cxnId="{FA934EA7-BCF8-454D-8A47-1F57E87305F9}">
      <dgm:prSet/>
      <dgm:spPr/>
      <dgm:t>
        <a:bodyPr/>
        <a:lstStyle/>
        <a:p>
          <a:endParaRPr lang="en-US"/>
        </a:p>
      </dgm:t>
    </dgm:pt>
    <dgm:pt modelId="{9B54A848-F8D2-4B3E-93AD-CF97518864E4}">
      <dgm:prSet/>
      <dgm:spPr/>
      <dgm:t>
        <a:bodyPr/>
        <a:lstStyle/>
        <a:p>
          <a:pPr rtl="0"/>
          <a:r>
            <a:rPr lang="en-US" dirty="0" smtClean="0"/>
            <a:t>Total Due: </a:t>
          </a:r>
          <a:r>
            <a:rPr lang="en-US" dirty="0" smtClean="0">
              <a:solidFill>
                <a:srgbClr val="FF0000"/>
              </a:solidFill>
            </a:rPr>
            <a:t>$</a:t>
          </a:r>
          <a:r>
            <a:rPr lang="en-US" b="1" dirty="0" smtClean="0">
              <a:solidFill>
                <a:srgbClr val="FF0000"/>
              </a:solidFill>
            </a:rPr>
            <a:t>10000</a:t>
          </a:r>
          <a:endParaRPr lang="en-US" dirty="0">
            <a:solidFill>
              <a:srgbClr val="FF0000"/>
            </a:solidFill>
          </a:endParaRPr>
        </a:p>
      </dgm:t>
    </dgm:pt>
    <dgm:pt modelId="{CD611478-D6BE-4B4F-B10A-408172CC5DA6}" type="parTrans" cxnId="{1376089B-63BF-4953-918D-6EA367CCBE68}">
      <dgm:prSet/>
      <dgm:spPr/>
      <dgm:t>
        <a:bodyPr/>
        <a:lstStyle/>
        <a:p>
          <a:endParaRPr lang="en-US" dirty="0"/>
        </a:p>
      </dgm:t>
    </dgm:pt>
    <dgm:pt modelId="{7932B206-F3C2-48D1-967D-6FC926FF3AE2}" type="sibTrans" cxnId="{1376089B-63BF-4953-918D-6EA367CCBE68}">
      <dgm:prSet/>
      <dgm:spPr/>
      <dgm:t>
        <a:bodyPr/>
        <a:lstStyle/>
        <a:p>
          <a:endParaRPr lang="en-US"/>
        </a:p>
      </dgm:t>
    </dgm:pt>
    <dgm:pt modelId="{CA07EE9A-CA77-4F4B-B01B-7F477D85BAF7}">
      <dgm:prSet/>
      <dgm:spPr/>
      <dgm:t>
        <a:bodyPr/>
        <a:lstStyle/>
        <a:p>
          <a:pPr rtl="0"/>
          <a:r>
            <a:rPr lang="en-US" b="1" i="1" baseline="0" dirty="0" smtClean="0">
              <a:solidFill>
                <a:schemeClr val="accent1">
                  <a:lumMod val="50000"/>
                </a:schemeClr>
              </a:solidFill>
            </a:rPr>
            <a:t>Administrative Charge Calculation Days start</a:t>
          </a:r>
          <a:endParaRPr lang="en-US" dirty="0">
            <a:solidFill>
              <a:schemeClr val="bg1">
                <a:lumMod val="65000"/>
              </a:schemeClr>
            </a:solidFill>
          </a:endParaRPr>
        </a:p>
      </dgm:t>
    </dgm:pt>
    <dgm:pt modelId="{210AE9A9-1C45-4E7D-B202-CCDBDFD7B686}" type="parTrans" cxnId="{C26C373E-D733-4A4C-8216-85F86BBDD2D9}">
      <dgm:prSet/>
      <dgm:spPr/>
      <dgm:t>
        <a:bodyPr/>
        <a:lstStyle/>
        <a:p>
          <a:endParaRPr lang="en-US" dirty="0"/>
        </a:p>
      </dgm:t>
    </dgm:pt>
    <dgm:pt modelId="{CA461E5E-6DAE-4ABC-81D8-D0F6F84D72A1}" type="sibTrans" cxnId="{C26C373E-D733-4A4C-8216-85F86BBDD2D9}">
      <dgm:prSet/>
      <dgm:spPr/>
      <dgm:t>
        <a:bodyPr/>
        <a:lstStyle/>
        <a:p>
          <a:endParaRPr lang="en-US"/>
        </a:p>
      </dgm:t>
    </dgm:pt>
    <dgm:pt modelId="{AF985F45-223B-449C-8B65-E87D5A5FA31D}">
      <dgm:prSet/>
      <dgm:spPr/>
      <dgm:t>
        <a:bodyPr/>
        <a:lstStyle/>
        <a:p>
          <a:pPr rtl="0"/>
          <a:r>
            <a:rPr lang="en-US" dirty="0" smtClean="0"/>
            <a:t>Penalty Rate = 6% APR</a:t>
          </a:r>
        </a:p>
        <a:p>
          <a:pPr rtl="0"/>
          <a:r>
            <a:rPr lang="en-US" dirty="0" smtClean="0"/>
            <a:t>10k * 0.06 * (30/360)= </a:t>
          </a:r>
          <a:r>
            <a:rPr lang="en-US" dirty="0" smtClean="0">
              <a:solidFill>
                <a:srgbClr val="FF0000"/>
              </a:solidFill>
            </a:rPr>
            <a:t>$50</a:t>
          </a:r>
          <a:endParaRPr lang="en-US" dirty="0" smtClean="0">
            <a:solidFill>
              <a:schemeClr val="bg1">
                <a:lumMod val="65000"/>
              </a:schemeClr>
            </a:solidFill>
          </a:endParaRPr>
        </a:p>
      </dgm:t>
    </dgm:pt>
    <dgm:pt modelId="{06B29C20-6E7A-4AB5-A523-51C8235572CE}" type="parTrans" cxnId="{BACA6DAD-5E84-4BCF-8071-E055ED579B8C}">
      <dgm:prSet/>
      <dgm:spPr/>
      <dgm:t>
        <a:bodyPr/>
        <a:lstStyle/>
        <a:p>
          <a:endParaRPr lang="en-US" dirty="0"/>
        </a:p>
      </dgm:t>
    </dgm:pt>
    <dgm:pt modelId="{075A9F49-612A-49D4-ADBB-34718B70A842}" type="sibTrans" cxnId="{BACA6DAD-5E84-4BCF-8071-E055ED579B8C}">
      <dgm:prSet/>
      <dgm:spPr/>
      <dgm:t>
        <a:bodyPr/>
        <a:lstStyle/>
        <a:p>
          <a:endParaRPr lang="en-US"/>
        </a:p>
      </dgm:t>
    </dgm:pt>
    <dgm:pt modelId="{C4E0AEA4-8F10-466F-9DFA-3C5528747C4B}">
      <dgm:prSet/>
      <dgm:spPr/>
      <dgm:t>
        <a:bodyPr/>
        <a:lstStyle/>
        <a:p>
          <a:pPr rtl="0"/>
          <a:r>
            <a:rPr lang="en-US" dirty="0" smtClean="0"/>
            <a:t>10k * 0.06 * (30/360)= </a:t>
          </a:r>
          <a:r>
            <a:rPr lang="en-US" dirty="0" smtClean="0">
              <a:solidFill>
                <a:srgbClr val="FF0000"/>
              </a:solidFill>
            </a:rPr>
            <a:t>$50</a:t>
          </a:r>
          <a:endParaRPr lang="en-US" dirty="0">
            <a:solidFill>
              <a:schemeClr val="tx1"/>
            </a:solidFill>
          </a:endParaRPr>
        </a:p>
      </dgm:t>
    </dgm:pt>
    <dgm:pt modelId="{F00CA327-628B-46DA-9262-4EB12AACD754}" type="parTrans" cxnId="{25DBA4D5-511E-4580-BF89-435AD6CFE4D6}">
      <dgm:prSet/>
      <dgm:spPr/>
      <dgm:t>
        <a:bodyPr/>
        <a:lstStyle/>
        <a:p>
          <a:endParaRPr lang="en-US" dirty="0"/>
        </a:p>
      </dgm:t>
    </dgm:pt>
    <dgm:pt modelId="{E749D6F9-7FB9-419B-B850-EF9C69BA1FA3}" type="sibTrans" cxnId="{25DBA4D5-511E-4580-BF89-435AD6CFE4D6}">
      <dgm:prSet/>
      <dgm:spPr/>
      <dgm:t>
        <a:bodyPr/>
        <a:lstStyle/>
        <a:p>
          <a:endParaRPr lang="en-US"/>
        </a:p>
      </dgm:t>
    </dgm:pt>
    <dgm:pt modelId="{46F909DD-1795-42F2-BC64-71EF40BF0E8C}">
      <dgm:prSet/>
      <dgm:spPr/>
      <dgm:t>
        <a:bodyPr/>
        <a:lstStyle/>
        <a:p>
          <a:pPr rtl="0"/>
          <a:r>
            <a:rPr lang="en-US" dirty="0" smtClean="0"/>
            <a:t>Total Due</a:t>
          </a:r>
        </a:p>
        <a:p>
          <a:pPr rtl="0"/>
          <a:r>
            <a:rPr lang="en-US" dirty="0" smtClean="0">
              <a:solidFill>
                <a:srgbClr val="FF0000"/>
              </a:solidFill>
            </a:rPr>
            <a:t>$</a:t>
          </a:r>
          <a:r>
            <a:rPr lang="en-US" b="1" dirty="0" smtClean="0">
              <a:solidFill>
                <a:srgbClr val="FF0000"/>
              </a:solidFill>
            </a:rPr>
            <a:t>10136.66</a:t>
          </a:r>
          <a:endParaRPr lang="en-US" dirty="0">
            <a:solidFill>
              <a:srgbClr val="FF0000"/>
            </a:solidFill>
          </a:endParaRPr>
        </a:p>
      </dgm:t>
    </dgm:pt>
    <dgm:pt modelId="{DEB0582E-6EE2-4A07-8460-E863026A0254}" type="parTrans" cxnId="{ADC2AD69-D5DA-4190-90ED-E9941BD4F37D}">
      <dgm:prSet/>
      <dgm:spPr/>
      <dgm:t>
        <a:bodyPr/>
        <a:lstStyle/>
        <a:p>
          <a:endParaRPr lang="en-US" dirty="0"/>
        </a:p>
      </dgm:t>
    </dgm:pt>
    <dgm:pt modelId="{E7A8456F-0C22-4F86-9C9B-EA47E56D121D}" type="sibTrans" cxnId="{ADC2AD69-D5DA-4190-90ED-E9941BD4F37D}">
      <dgm:prSet/>
      <dgm:spPr/>
      <dgm:t>
        <a:bodyPr/>
        <a:lstStyle/>
        <a:p>
          <a:endParaRPr lang="en-US"/>
        </a:p>
      </dgm:t>
    </dgm:pt>
    <dgm:pt modelId="{0BB1497A-C1F6-4D3B-B476-FFF9EE9CB4C9}">
      <dgm:prSet/>
      <dgm:spPr/>
      <dgm:t>
        <a:bodyPr/>
        <a:lstStyle/>
        <a:p>
          <a:pPr rtl="0"/>
          <a:r>
            <a:rPr lang="en-US" dirty="0" smtClean="0"/>
            <a:t>10k * 0.06 * (30/360)= </a:t>
          </a:r>
          <a:r>
            <a:rPr lang="en-US" dirty="0" smtClean="0">
              <a:solidFill>
                <a:srgbClr val="FF0000"/>
              </a:solidFill>
            </a:rPr>
            <a:t>$50</a:t>
          </a:r>
          <a:endParaRPr lang="en-US" dirty="0">
            <a:solidFill>
              <a:schemeClr val="tx1"/>
            </a:solidFill>
          </a:endParaRPr>
        </a:p>
      </dgm:t>
    </dgm:pt>
    <dgm:pt modelId="{D439DA16-4F7C-44BE-96A7-2BF7CA34F92C}" type="parTrans" cxnId="{6F285F1B-C354-4363-A6A3-CED2362D3D6A}">
      <dgm:prSet/>
      <dgm:spPr/>
      <dgm:t>
        <a:bodyPr/>
        <a:lstStyle/>
        <a:p>
          <a:endParaRPr lang="en-US" dirty="0"/>
        </a:p>
      </dgm:t>
    </dgm:pt>
    <dgm:pt modelId="{20F5544E-4551-466F-89AD-021CA57A435F}" type="sibTrans" cxnId="{6F285F1B-C354-4363-A6A3-CED2362D3D6A}">
      <dgm:prSet/>
      <dgm:spPr/>
      <dgm:t>
        <a:bodyPr/>
        <a:lstStyle/>
        <a:p>
          <a:endParaRPr lang="en-US"/>
        </a:p>
      </dgm:t>
    </dgm:pt>
    <dgm:pt modelId="{DFDEB758-2057-4DD1-92D4-01528B3DA304}">
      <dgm:prSet/>
      <dgm:spPr/>
      <dgm:t>
        <a:bodyPr/>
        <a:lstStyle/>
        <a:p>
          <a:pPr rtl="0"/>
          <a:r>
            <a:rPr lang="en-US" dirty="0" smtClean="0">
              <a:solidFill>
                <a:schemeClr val="tx1"/>
              </a:solidFill>
            </a:rPr>
            <a:t>Admin Charge </a:t>
          </a:r>
          <a:r>
            <a:rPr lang="en-US" dirty="0" smtClean="0">
              <a:solidFill>
                <a:srgbClr val="FF0000"/>
              </a:solidFill>
            </a:rPr>
            <a:t>$10</a:t>
          </a:r>
          <a:endParaRPr lang="en-US" b="1" i="1" dirty="0">
            <a:solidFill>
              <a:schemeClr val="accent1">
                <a:lumMod val="50000"/>
              </a:schemeClr>
            </a:solidFill>
          </a:endParaRPr>
        </a:p>
      </dgm:t>
    </dgm:pt>
    <dgm:pt modelId="{2F87FDA3-298D-4ED0-9ADA-AF19740A9EB6}" type="parTrans" cxnId="{DE6F867B-FFD3-4079-A524-836511C3C999}">
      <dgm:prSet/>
      <dgm:spPr/>
      <dgm:t>
        <a:bodyPr/>
        <a:lstStyle/>
        <a:p>
          <a:endParaRPr lang="en-US" dirty="0"/>
        </a:p>
      </dgm:t>
    </dgm:pt>
    <dgm:pt modelId="{86922844-EE85-4334-AF87-C8029FADF98C}" type="sibTrans" cxnId="{DE6F867B-FFD3-4079-A524-836511C3C999}">
      <dgm:prSet/>
      <dgm:spPr/>
      <dgm:t>
        <a:bodyPr/>
        <a:lstStyle/>
        <a:p>
          <a:endParaRPr lang="en-US"/>
        </a:p>
      </dgm:t>
    </dgm:pt>
    <dgm:pt modelId="{28B9F278-2FAF-4E96-A62B-A342BCFAE44F}">
      <dgm:prSet/>
      <dgm:spPr/>
      <dgm:t>
        <a:bodyPr/>
        <a:lstStyle/>
        <a:p>
          <a:pPr rtl="0"/>
          <a:r>
            <a:rPr lang="en-US" dirty="0" smtClean="0">
              <a:solidFill>
                <a:schemeClr val="tx1"/>
              </a:solidFill>
            </a:rPr>
            <a:t>Admin Charge </a:t>
          </a:r>
          <a:r>
            <a:rPr lang="en-US" dirty="0" smtClean="0">
              <a:solidFill>
                <a:srgbClr val="FF0000"/>
              </a:solidFill>
            </a:rPr>
            <a:t>$10</a:t>
          </a:r>
          <a:endParaRPr lang="en-US" dirty="0">
            <a:solidFill>
              <a:srgbClr val="FF0000"/>
            </a:solidFill>
          </a:endParaRPr>
        </a:p>
      </dgm:t>
    </dgm:pt>
    <dgm:pt modelId="{995C9825-A916-4292-A341-A04C1E3A9D61}" type="parTrans" cxnId="{3B314EC0-A656-43EB-821C-BDEB21AE265C}">
      <dgm:prSet/>
      <dgm:spPr/>
      <dgm:t>
        <a:bodyPr/>
        <a:lstStyle/>
        <a:p>
          <a:endParaRPr lang="en-US" dirty="0"/>
        </a:p>
      </dgm:t>
    </dgm:pt>
    <dgm:pt modelId="{700F1D64-7FAA-40F8-A805-B3BC959E3972}" type="sibTrans" cxnId="{3B314EC0-A656-43EB-821C-BDEB21AE265C}">
      <dgm:prSet/>
      <dgm:spPr/>
      <dgm:t>
        <a:bodyPr/>
        <a:lstStyle/>
        <a:p>
          <a:endParaRPr lang="en-US"/>
        </a:p>
      </dgm:t>
    </dgm:pt>
    <dgm:pt modelId="{1FA1DE44-AA68-4395-8D20-6CE18713DF3B}">
      <dgm:prSet/>
      <dgm:spPr/>
      <dgm:t>
        <a:bodyPr/>
        <a:lstStyle/>
        <a:p>
          <a:pPr rtl="0"/>
          <a:r>
            <a:rPr lang="en-US" dirty="0" smtClean="0">
              <a:solidFill>
                <a:schemeClr val="tx1"/>
              </a:solidFill>
            </a:rPr>
            <a:t>Admin Charge </a:t>
          </a:r>
          <a:r>
            <a:rPr lang="en-US" dirty="0" smtClean="0">
              <a:solidFill>
                <a:srgbClr val="FF0000"/>
              </a:solidFill>
            </a:rPr>
            <a:t>$10</a:t>
          </a:r>
          <a:endParaRPr lang="en-US" dirty="0">
            <a:solidFill>
              <a:srgbClr val="FF0000"/>
            </a:solidFill>
          </a:endParaRPr>
        </a:p>
      </dgm:t>
    </dgm:pt>
    <dgm:pt modelId="{427B2846-07D4-4EAD-9BB7-FCF3D2C58134}" type="parTrans" cxnId="{A940D21B-07D5-4C27-BAF2-CFB3C75A75EF}">
      <dgm:prSet/>
      <dgm:spPr/>
      <dgm:t>
        <a:bodyPr/>
        <a:lstStyle/>
        <a:p>
          <a:endParaRPr lang="en-US" dirty="0"/>
        </a:p>
      </dgm:t>
    </dgm:pt>
    <dgm:pt modelId="{C8935EE7-3FC6-484B-935A-EEF4BA29F483}" type="sibTrans" cxnId="{A940D21B-07D5-4C27-BAF2-CFB3C75A75EF}">
      <dgm:prSet/>
      <dgm:spPr/>
      <dgm:t>
        <a:bodyPr/>
        <a:lstStyle/>
        <a:p>
          <a:endParaRPr lang="en-US"/>
        </a:p>
      </dgm:t>
    </dgm:pt>
    <dgm:pt modelId="{15C4E9E5-AA24-41BF-A480-751237584DCC}" type="pres">
      <dgm:prSet presAssocID="{A2DCA5EB-20FF-4B38-8609-DBB0717C6539}" presName="diagram" presStyleCnt="0">
        <dgm:presLayoutVars>
          <dgm:chPref val="1"/>
          <dgm:dir/>
          <dgm:animOne val="branch"/>
          <dgm:animLvl val="lvl"/>
          <dgm:resizeHandles/>
        </dgm:presLayoutVars>
      </dgm:prSet>
      <dgm:spPr/>
      <dgm:t>
        <a:bodyPr/>
        <a:lstStyle/>
        <a:p>
          <a:endParaRPr lang="en-US"/>
        </a:p>
      </dgm:t>
    </dgm:pt>
    <dgm:pt modelId="{CDF924B7-ED04-4C2E-89EB-BBFD10310A61}" type="pres">
      <dgm:prSet presAssocID="{2AD745BF-32B6-4E47-BCCA-629EC0DECAA9}" presName="root" presStyleCnt="0"/>
      <dgm:spPr/>
    </dgm:pt>
    <dgm:pt modelId="{DE02772B-E064-4B51-9FB5-B6CB273FEC18}" type="pres">
      <dgm:prSet presAssocID="{2AD745BF-32B6-4E47-BCCA-629EC0DECAA9}" presName="rootComposite" presStyleCnt="0"/>
      <dgm:spPr/>
    </dgm:pt>
    <dgm:pt modelId="{15087EE3-2395-466C-B870-47FF5C335C3B}" type="pres">
      <dgm:prSet presAssocID="{2AD745BF-32B6-4E47-BCCA-629EC0DECAA9}" presName="rootText" presStyleLbl="node1" presStyleIdx="0" presStyleCnt="4" custScaleX="99137" custScaleY="51991"/>
      <dgm:spPr/>
      <dgm:t>
        <a:bodyPr/>
        <a:lstStyle/>
        <a:p>
          <a:endParaRPr lang="en-US"/>
        </a:p>
      </dgm:t>
    </dgm:pt>
    <dgm:pt modelId="{3D14ECB2-EDF4-4A93-A2D8-FDB41657FAA6}" type="pres">
      <dgm:prSet presAssocID="{2AD745BF-32B6-4E47-BCCA-629EC0DECAA9}" presName="rootConnector" presStyleLbl="node1" presStyleIdx="0" presStyleCnt="4"/>
      <dgm:spPr/>
      <dgm:t>
        <a:bodyPr/>
        <a:lstStyle/>
        <a:p>
          <a:endParaRPr lang="en-US"/>
        </a:p>
      </dgm:t>
    </dgm:pt>
    <dgm:pt modelId="{4197B79B-E756-46F8-AB7E-D83BEAC0D2ED}" type="pres">
      <dgm:prSet presAssocID="{2AD745BF-32B6-4E47-BCCA-629EC0DECAA9}" presName="childShape" presStyleCnt="0"/>
      <dgm:spPr/>
    </dgm:pt>
    <dgm:pt modelId="{7F6C1146-B1AE-4172-8160-8862B0B8C8E2}" type="pres">
      <dgm:prSet presAssocID="{787F8874-DB41-420A-B004-583B947420B7}" presName="Name13" presStyleLbl="parChTrans1D2" presStyleIdx="0" presStyleCnt="20"/>
      <dgm:spPr/>
      <dgm:t>
        <a:bodyPr/>
        <a:lstStyle/>
        <a:p>
          <a:endParaRPr lang="en-US"/>
        </a:p>
      </dgm:t>
    </dgm:pt>
    <dgm:pt modelId="{73B6C743-457A-4B29-8040-233B8AC1F1C0}" type="pres">
      <dgm:prSet presAssocID="{DA5F445F-05B4-4815-A5B5-8D70E73688D2}" presName="childText" presStyleLbl="bgAcc1" presStyleIdx="0" presStyleCnt="20">
        <dgm:presLayoutVars>
          <dgm:bulletEnabled val="1"/>
        </dgm:presLayoutVars>
      </dgm:prSet>
      <dgm:spPr/>
      <dgm:t>
        <a:bodyPr/>
        <a:lstStyle/>
        <a:p>
          <a:endParaRPr lang="en-US"/>
        </a:p>
      </dgm:t>
    </dgm:pt>
    <dgm:pt modelId="{B3130D86-09A0-4FFC-B560-A25038E4A827}" type="pres">
      <dgm:prSet presAssocID="{EBDEC41E-EFDD-4411-A976-9282A5BD9174}" presName="Name13" presStyleLbl="parChTrans1D2" presStyleIdx="1" presStyleCnt="20"/>
      <dgm:spPr/>
      <dgm:t>
        <a:bodyPr/>
        <a:lstStyle/>
        <a:p>
          <a:endParaRPr lang="en-US"/>
        </a:p>
      </dgm:t>
    </dgm:pt>
    <dgm:pt modelId="{341B3C9F-4A63-446D-9FAB-1292C8873D76}" type="pres">
      <dgm:prSet presAssocID="{9909D174-F912-484B-AEC1-9678C0F2ADC8}" presName="childText" presStyleLbl="bgAcc1" presStyleIdx="1" presStyleCnt="20" custScaleY="152776">
        <dgm:presLayoutVars>
          <dgm:bulletEnabled val="1"/>
        </dgm:presLayoutVars>
      </dgm:prSet>
      <dgm:spPr/>
      <dgm:t>
        <a:bodyPr/>
        <a:lstStyle/>
        <a:p>
          <a:endParaRPr lang="en-US"/>
        </a:p>
      </dgm:t>
    </dgm:pt>
    <dgm:pt modelId="{FBCBEB4F-321F-42B5-862D-D3C182601989}" type="pres">
      <dgm:prSet presAssocID="{EB038FCC-13FF-433C-AE28-35DCF69F6640}" presName="Name13" presStyleLbl="parChTrans1D2" presStyleIdx="2" presStyleCnt="20"/>
      <dgm:spPr/>
      <dgm:t>
        <a:bodyPr/>
        <a:lstStyle/>
        <a:p>
          <a:endParaRPr lang="en-US"/>
        </a:p>
      </dgm:t>
    </dgm:pt>
    <dgm:pt modelId="{266A0ED7-679E-4A99-9E8D-AECB316A1992}" type="pres">
      <dgm:prSet presAssocID="{F2173260-CEE2-4CDD-B871-EF77949D3B8F}" presName="childText" presStyleLbl="bgAcc1" presStyleIdx="2" presStyleCnt="20">
        <dgm:presLayoutVars>
          <dgm:bulletEnabled val="1"/>
        </dgm:presLayoutVars>
      </dgm:prSet>
      <dgm:spPr/>
      <dgm:t>
        <a:bodyPr/>
        <a:lstStyle/>
        <a:p>
          <a:endParaRPr lang="en-US"/>
        </a:p>
      </dgm:t>
    </dgm:pt>
    <dgm:pt modelId="{5231C486-B1E0-4298-B7A7-400E5193C62B}" type="pres">
      <dgm:prSet presAssocID="{210AE9A9-1C45-4E7D-B202-CCDBDFD7B686}" presName="Name13" presStyleLbl="parChTrans1D2" presStyleIdx="3" presStyleCnt="20"/>
      <dgm:spPr/>
      <dgm:t>
        <a:bodyPr/>
        <a:lstStyle/>
        <a:p>
          <a:endParaRPr lang="en-US"/>
        </a:p>
      </dgm:t>
    </dgm:pt>
    <dgm:pt modelId="{B3FA473B-5C07-4389-BBC7-8013BC0F24CA}" type="pres">
      <dgm:prSet presAssocID="{CA07EE9A-CA77-4F4B-B01B-7F477D85BAF7}" presName="childText" presStyleLbl="bgAcc1" presStyleIdx="3" presStyleCnt="20" custScaleY="123630">
        <dgm:presLayoutVars>
          <dgm:bulletEnabled val="1"/>
        </dgm:presLayoutVars>
      </dgm:prSet>
      <dgm:spPr/>
      <dgm:t>
        <a:bodyPr/>
        <a:lstStyle/>
        <a:p>
          <a:endParaRPr lang="en-US"/>
        </a:p>
      </dgm:t>
    </dgm:pt>
    <dgm:pt modelId="{12023692-7545-4C1D-BC5A-62E9754DCFAB}" type="pres">
      <dgm:prSet presAssocID="{CD611478-D6BE-4B4F-B10A-408172CC5DA6}" presName="Name13" presStyleLbl="parChTrans1D2" presStyleIdx="4" presStyleCnt="20"/>
      <dgm:spPr/>
      <dgm:t>
        <a:bodyPr/>
        <a:lstStyle/>
        <a:p>
          <a:endParaRPr lang="en-US"/>
        </a:p>
      </dgm:t>
    </dgm:pt>
    <dgm:pt modelId="{A11C5563-31C0-47C3-BC51-81BC714D31EA}" type="pres">
      <dgm:prSet presAssocID="{9B54A848-F8D2-4B3E-93AD-CF97518864E4}" presName="childText" presStyleLbl="bgAcc1" presStyleIdx="4" presStyleCnt="20">
        <dgm:presLayoutVars>
          <dgm:bulletEnabled val="1"/>
        </dgm:presLayoutVars>
      </dgm:prSet>
      <dgm:spPr/>
      <dgm:t>
        <a:bodyPr/>
        <a:lstStyle/>
        <a:p>
          <a:endParaRPr lang="en-US"/>
        </a:p>
      </dgm:t>
    </dgm:pt>
    <dgm:pt modelId="{09E31F88-5AD4-4D27-BF18-D6A4C3CD17D6}" type="pres">
      <dgm:prSet presAssocID="{974A7A05-5EF2-4491-9F09-01A940E303E1}" presName="root" presStyleCnt="0"/>
      <dgm:spPr/>
    </dgm:pt>
    <dgm:pt modelId="{4608B21B-D6CB-4160-A03A-F2B3A1A150B5}" type="pres">
      <dgm:prSet presAssocID="{974A7A05-5EF2-4491-9F09-01A940E303E1}" presName="rootComposite" presStyleCnt="0"/>
      <dgm:spPr/>
    </dgm:pt>
    <dgm:pt modelId="{1C89CCF1-37BD-4396-A885-E064BB718B4C}" type="pres">
      <dgm:prSet presAssocID="{974A7A05-5EF2-4491-9F09-01A940E303E1}" presName="rootText" presStyleLbl="node1" presStyleIdx="1" presStyleCnt="4" custScaleX="99137" custScaleY="51991"/>
      <dgm:spPr/>
      <dgm:t>
        <a:bodyPr/>
        <a:lstStyle/>
        <a:p>
          <a:endParaRPr lang="en-US"/>
        </a:p>
      </dgm:t>
    </dgm:pt>
    <dgm:pt modelId="{81347DFE-A356-4C06-8F02-691B9BA02E99}" type="pres">
      <dgm:prSet presAssocID="{974A7A05-5EF2-4491-9F09-01A940E303E1}" presName="rootConnector" presStyleLbl="node1" presStyleIdx="1" presStyleCnt="4"/>
      <dgm:spPr/>
      <dgm:t>
        <a:bodyPr/>
        <a:lstStyle/>
        <a:p>
          <a:endParaRPr lang="en-US"/>
        </a:p>
      </dgm:t>
    </dgm:pt>
    <dgm:pt modelId="{DAADF072-4DC1-4F05-8102-BC2F01220DF2}" type="pres">
      <dgm:prSet presAssocID="{974A7A05-5EF2-4491-9F09-01A940E303E1}" presName="childShape" presStyleCnt="0"/>
      <dgm:spPr/>
    </dgm:pt>
    <dgm:pt modelId="{A245203C-7126-427E-B886-AC3A0329EEF3}" type="pres">
      <dgm:prSet presAssocID="{CFCBAA08-AF2E-4B18-82A8-A41256B86BA9}" presName="Name13" presStyleLbl="parChTrans1D2" presStyleIdx="5" presStyleCnt="20"/>
      <dgm:spPr/>
      <dgm:t>
        <a:bodyPr/>
        <a:lstStyle/>
        <a:p>
          <a:endParaRPr lang="en-US"/>
        </a:p>
      </dgm:t>
    </dgm:pt>
    <dgm:pt modelId="{3CB2D913-245A-4B4F-8F57-8F68C2FD8469}" type="pres">
      <dgm:prSet presAssocID="{64372849-B544-4E9A-9E35-864DEECBD45E}" presName="childText" presStyleLbl="bgAcc1" presStyleIdx="5" presStyleCnt="20">
        <dgm:presLayoutVars>
          <dgm:bulletEnabled val="1"/>
        </dgm:presLayoutVars>
      </dgm:prSet>
      <dgm:spPr/>
      <dgm:t>
        <a:bodyPr/>
        <a:lstStyle/>
        <a:p>
          <a:endParaRPr lang="en-US"/>
        </a:p>
      </dgm:t>
    </dgm:pt>
    <dgm:pt modelId="{C056F19A-D3FA-4991-B1FE-FB3DD48240FF}" type="pres">
      <dgm:prSet presAssocID="{E76C34DA-17B8-4C3C-B059-ACD99AFCB1A3}" presName="Name13" presStyleLbl="parChTrans1D2" presStyleIdx="6" presStyleCnt="20"/>
      <dgm:spPr/>
      <dgm:t>
        <a:bodyPr/>
        <a:lstStyle/>
        <a:p>
          <a:endParaRPr lang="en-US"/>
        </a:p>
      </dgm:t>
    </dgm:pt>
    <dgm:pt modelId="{13424D5A-1D30-4CAE-A0EC-168E80398152}" type="pres">
      <dgm:prSet presAssocID="{973C5826-7765-4048-BF47-0391369FF571}" presName="childText" presStyleLbl="bgAcc1" presStyleIdx="6" presStyleCnt="20" custScaleY="147032">
        <dgm:presLayoutVars>
          <dgm:bulletEnabled val="1"/>
        </dgm:presLayoutVars>
      </dgm:prSet>
      <dgm:spPr/>
      <dgm:t>
        <a:bodyPr/>
        <a:lstStyle/>
        <a:p>
          <a:endParaRPr lang="en-US"/>
        </a:p>
      </dgm:t>
    </dgm:pt>
    <dgm:pt modelId="{57E1650F-C1AB-4FA2-90F6-C8FCFF604F41}" type="pres">
      <dgm:prSet presAssocID="{06B29C20-6E7A-4AB5-A523-51C8235572CE}" presName="Name13" presStyleLbl="parChTrans1D2" presStyleIdx="7" presStyleCnt="20"/>
      <dgm:spPr/>
      <dgm:t>
        <a:bodyPr/>
        <a:lstStyle/>
        <a:p>
          <a:endParaRPr lang="en-US"/>
        </a:p>
      </dgm:t>
    </dgm:pt>
    <dgm:pt modelId="{39FFD97A-88DB-4ACC-8442-95B9C7CC13BC}" type="pres">
      <dgm:prSet presAssocID="{AF985F45-223B-449C-8B65-E87D5A5FA31D}" presName="childText" presStyleLbl="bgAcc1" presStyleIdx="7" presStyleCnt="20" custScaleY="128282">
        <dgm:presLayoutVars>
          <dgm:bulletEnabled val="1"/>
        </dgm:presLayoutVars>
      </dgm:prSet>
      <dgm:spPr/>
      <dgm:t>
        <a:bodyPr/>
        <a:lstStyle/>
        <a:p>
          <a:endParaRPr lang="en-US"/>
        </a:p>
      </dgm:t>
    </dgm:pt>
    <dgm:pt modelId="{9E4D9967-36A6-4A27-878C-C3EAF2CE2942}" type="pres">
      <dgm:prSet presAssocID="{2F87FDA3-298D-4ED0-9ADA-AF19740A9EB6}" presName="Name13" presStyleLbl="parChTrans1D2" presStyleIdx="8" presStyleCnt="20"/>
      <dgm:spPr/>
      <dgm:t>
        <a:bodyPr/>
        <a:lstStyle/>
        <a:p>
          <a:endParaRPr lang="en-US"/>
        </a:p>
      </dgm:t>
    </dgm:pt>
    <dgm:pt modelId="{EC0B0F14-260E-453D-8F6B-0FE6FAE7AAF1}" type="pres">
      <dgm:prSet presAssocID="{DFDEB758-2057-4DD1-92D4-01528B3DA304}" presName="childText" presStyleLbl="bgAcc1" presStyleIdx="8" presStyleCnt="20">
        <dgm:presLayoutVars>
          <dgm:bulletEnabled val="1"/>
        </dgm:presLayoutVars>
      </dgm:prSet>
      <dgm:spPr/>
      <dgm:t>
        <a:bodyPr/>
        <a:lstStyle/>
        <a:p>
          <a:endParaRPr lang="en-US"/>
        </a:p>
      </dgm:t>
    </dgm:pt>
    <dgm:pt modelId="{72A0B89B-91C8-4CC3-BACC-25826EA6ED5A}" type="pres">
      <dgm:prSet presAssocID="{03927776-F396-4911-A404-8CFD9A9BD09F}" presName="Name13" presStyleLbl="parChTrans1D2" presStyleIdx="9" presStyleCnt="20"/>
      <dgm:spPr/>
      <dgm:t>
        <a:bodyPr/>
        <a:lstStyle/>
        <a:p>
          <a:endParaRPr lang="en-US"/>
        </a:p>
      </dgm:t>
    </dgm:pt>
    <dgm:pt modelId="{12292E00-DCDC-46C8-A72E-13A63893C17D}" type="pres">
      <dgm:prSet presAssocID="{9A6E08AB-99A0-4FA3-BD7A-0AEBADA97F90}" presName="childText" presStyleLbl="bgAcc1" presStyleIdx="9" presStyleCnt="20">
        <dgm:presLayoutVars>
          <dgm:bulletEnabled val="1"/>
        </dgm:presLayoutVars>
      </dgm:prSet>
      <dgm:spPr/>
      <dgm:t>
        <a:bodyPr/>
        <a:lstStyle/>
        <a:p>
          <a:endParaRPr lang="en-US"/>
        </a:p>
      </dgm:t>
    </dgm:pt>
    <dgm:pt modelId="{07C6FAD6-6C24-4797-A657-A3678E99A0C3}" type="pres">
      <dgm:prSet presAssocID="{1B81627F-EEA2-4341-BFD8-D57DAD70082C}" presName="root" presStyleCnt="0"/>
      <dgm:spPr/>
    </dgm:pt>
    <dgm:pt modelId="{00ADE5A3-1B2B-417E-BF95-0E4F7DF02D08}" type="pres">
      <dgm:prSet presAssocID="{1B81627F-EEA2-4341-BFD8-D57DAD70082C}" presName="rootComposite" presStyleCnt="0"/>
      <dgm:spPr/>
    </dgm:pt>
    <dgm:pt modelId="{36182FBC-8C33-4518-8B98-41F3E972164F}" type="pres">
      <dgm:prSet presAssocID="{1B81627F-EEA2-4341-BFD8-D57DAD70082C}" presName="rootText" presStyleLbl="node1" presStyleIdx="2" presStyleCnt="4" custScaleX="99137" custScaleY="51991"/>
      <dgm:spPr/>
      <dgm:t>
        <a:bodyPr/>
        <a:lstStyle/>
        <a:p>
          <a:endParaRPr lang="en-US"/>
        </a:p>
      </dgm:t>
    </dgm:pt>
    <dgm:pt modelId="{1E414D1F-6F25-44C3-8874-56BD72974E6F}" type="pres">
      <dgm:prSet presAssocID="{1B81627F-EEA2-4341-BFD8-D57DAD70082C}" presName="rootConnector" presStyleLbl="node1" presStyleIdx="2" presStyleCnt="4"/>
      <dgm:spPr/>
      <dgm:t>
        <a:bodyPr/>
        <a:lstStyle/>
        <a:p>
          <a:endParaRPr lang="en-US"/>
        </a:p>
      </dgm:t>
    </dgm:pt>
    <dgm:pt modelId="{EFEC714A-D378-4B44-8ECF-634E80C7E3F2}" type="pres">
      <dgm:prSet presAssocID="{1B81627F-EEA2-4341-BFD8-D57DAD70082C}" presName="childShape" presStyleCnt="0"/>
      <dgm:spPr/>
    </dgm:pt>
    <dgm:pt modelId="{B9546585-BE9B-4CEE-8219-D9B393DC7750}" type="pres">
      <dgm:prSet presAssocID="{E86C5C6C-6896-4891-BE5C-D92C294CBB59}" presName="Name13" presStyleLbl="parChTrans1D2" presStyleIdx="10" presStyleCnt="20"/>
      <dgm:spPr/>
      <dgm:t>
        <a:bodyPr/>
        <a:lstStyle/>
        <a:p>
          <a:endParaRPr lang="en-US"/>
        </a:p>
      </dgm:t>
    </dgm:pt>
    <dgm:pt modelId="{5C8ADC86-E95C-4426-BFC8-387A980C17AF}" type="pres">
      <dgm:prSet presAssocID="{1E0F1334-F8C8-447D-B9BA-EE923F3BA0C1}" presName="childText" presStyleLbl="bgAcc1" presStyleIdx="10" presStyleCnt="20">
        <dgm:presLayoutVars>
          <dgm:bulletEnabled val="1"/>
        </dgm:presLayoutVars>
      </dgm:prSet>
      <dgm:spPr/>
      <dgm:t>
        <a:bodyPr/>
        <a:lstStyle/>
        <a:p>
          <a:endParaRPr lang="en-US"/>
        </a:p>
      </dgm:t>
    </dgm:pt>
    <dgm:pt modelId="{7174BABC-2F1C-4A98-8361-765F955D7F6F}" type="pres">
      <dgm:prSet presAssocID="{7012C7A2-6B21-4717-BE44-37DFDC411308}" presName="Name13" presStyleLbl="parChTrans1D2" presStyleIdx="11" presStyleCnt="20"/>
      <dgm:spPr/>
      <dgm:t>
        <a:bodyPr/>
        <a:lstStyle/>
        <a:p>
          <a:endParaRPr lang="en-US"/>
        </a:p>
      </dgm:t>
    </dgm:pt>
    <dgm:pt modelId="{2393064F-9700-48BE-B7E7-20A5464B8CDE}" type="pres">
      <dgm:prSet presAssocID="{6F59F267-AB05-49E5-84D1-2CDE8C7E4851}" presName="childText" presStyleLbl="bgAcc1" presStyleIdx="11" presStyleCnt="20" custScaleY="148532">
        <dgm:presLayoutVars>
          <dgm:bulletEnabled val="1"/>
        </dgm:presLayoutVars>
      </dgm:prSet>
      <dgm:spPr/>
      <dgm:t>
        <a:bodyPr/>
        <a:lstStyle/>
        <a:p>
          <a:endParaRPr lang="en-US"/>
        </a:p>
      </dgm:t>
    </dgm:pt>
    <dgm:pt modelId="{16FD8A96-B98A-42B2-A95C-FA37E02354A2}" type="pres">
      <dgm:prSet presAssocID="{F00CA327-628B-46DA-9262-4EB12AACD754}" presName="Name13" presStyleLbl="parChTrans1D2" presStyleIdx="12" presStyleCnt="20"/>
      <dgm:spPr/>
      <dgm:t>
        <a:bodyPr/>
        <a:lstStyle/>
        <a:p>
          <a:endParaRPr lang="en-US"/>
        </a:p>
      </dgm:t>
    </dgm:pt>
    <dgm:pt modelId="{EE068438-8DD3-45E4-A420-A6D75B5A1444}" type="pres">
      <dgm:prSet presAssocID="{C4E0AEA4-8F10-466F-9DFA-3C5528747C4B}" presName="childText" presStyleLbl="bgAcc1" presStyleIdx="12" presStyleCnt="20" custScaleY="90138" custLinFactNeighborX="9" custLinFactNeighborY="17609">
        <dgm:presLayoutVars>
          <dgm:bulletEnabled val="1"/>
        </dgm:presLayoutVars>
      </dgm:prSet>
      <dgm:spPr/>
      <dgm:t>
        <a:bodyPr/>
        <a:lstStyle/>
        <a:p>
          <a:endParaRPr lang="en-US"/>
        </a:p>
      </dgm:t>
    </dgm:pt>
    <dgm:pt modelId="{4D4004A8-1AB9-4748-BAA0-23A2CF3BD2A6}" type="pres">
      <dgm:prSet presAssocID="{995C9825-A916-4292-A341-A04C1E3A9D61}" presName="Name13" presStyleLbl="parChTrans1D2" presStyleIdx="13" presStyleCnt="20"/>
      <dgm:spPr/>
      <dgm:t>
        <a:bodyPr/>
        <a:lstStyle/>
        <a:p>
          <a:endParaRPr lang="en-US"/>
        </a:p>
      </dgm:t>
    </dgm:pt>
    <dgm:pt modelId="{F45B9D2B-5047-4F88-A735-460B16591EB6}" type="pres">
      <dgm:prSet presAssocID="{28B9F278-2FAF-4E96-A62B-A342BCFAE44F}" presName="childText" presStyleLbl="bgAcc1" presStyleIdx="13" presStyleCnt="20" custLinFactNeighborX="-881" custLinFactNeighborY="24831">
        <dgm:presLayoutVars>
          <dgm:bulletEnabled val="1"/>
        </dgm:presLayoutVars>
      </dgm:prSet>
      <dgm:spPr/>
      <dgm:t>
        <a:bodyPr/>
        <a:lstStyle/>
        <a:p>
          <a:endParaRPr lang="en-US"/>
        </a:p>
      </dgm:t>
    </dgm:pt>
    <dgm:pt modelId="{91CD1D99-B155-4CAD-AD39-38EDA3694896}" type="pres">
      <dgm:prSet presAssocID="{DEB0582E-6EE2-4A07-8460-E863026A0254}" presName="Name13" presStyleLbl="parChTrans1D2" presStyleIdx="14" presStyleCnt="20"/>
      <dgm:spPr/>
      <dgm:t>
        <a:bodyPr/>
        <a:lstStyle/>
        <a:p>
          <a:endParaRPr lang="en-US"/>
        </a:p>
      </dgm:t>
    </dgm:pt>
    <dgm:pt modelId="{2E811C1D-45EE-4B6E-9914-3A1C83980CD7}" type="pres">
      <dgm:prSet presAssocID="{46F909DD-1795-42F2-BC64-71EF40BF0E8C}" presName="childText" presStyleLbl="bgAcc1" presStyleIdx="14" presStyleCnt="20" custLinFactNeighborX="1325" custLinFactNeighborY="29045">
        <dgm:presLayoutVars>
          <dgm:bulletEnabled val="1"/>
        </dgm:presLayoutVars>
      </dgm:prSet>
      <dgm:spPr/>
      <dgm:t>
        <a:bodyPr/>
        <a:lstStyle/>
        <a:p>
          <a:endParaRPr lang="en-US"/>
        </a:p>
      </dgm:t>
    </dgm:pt>
    <dgm:pt modelId="{2B32CF8B-381B-4D31-8E66-3BB03E4B4DBE}" type="pres">
      <dgm:prSet presAssocID="{2583E243-E166-4571-BD66-758E587FFB22}" presName="root" presStyleCnt="0"/>
      <dgm:spPr/>
    </dgm:pt>
    <dgm:pt modelId="{45D58883-4DD7-4C58-9FD0-5FC21E6A0671}" type="pres">
      <dgm:prSet presAssocID="{2583E243-E166-4571-BD66-758E587FFB22}" presName="rootComposite" presStyleCnt="0"/>
      <dgm:spPr/>
    </dgm:pt>
    <dgm:pt modelId="{1751B784-8A10-426C-821A-FBB98BC526FD}" type="pres">
      <dgm:prSet presAssocID="{2583E243-E166-4571-BD66-758E587FFB22}" presName="rootText" presStyleLbl="node1" presStyleIdx="3" presStyleCnt="4" custScaleX="99137" custScaleY="51991"/>
      <dgm:spPr/>
      <dgm:t>
        <a:bodyPr/>
        <a:lstStyle/>
        <a:p>
          <a:endParaRPr lang="en-US"/>
        </a:p>
      </dgm:t>
    </dgm:pt>
    <dgm:pt modelId="{68AE9CF4-B086-4D33-B6DE-B832B4AE545F}" type="pres">
      <dgm:prSet presAssocID="{2583E243-E166-4571-BD66-758E587FFB22}" presName="rootConnector" presStyleLbl="node1" presStyleIdx="3" presStyleCnt="4"/>
      <dgm:spPr/>
      <dgm:t>
        <a:bodyPr/>
        <a:lstStyle/>
        <a:p>
          <a:endParaRPr lang="en-US"/>
        </a:p>
      </dgm:t>
    </dgm:pt>
    <dgm:pt modelId="{5FA025D9-B4A1-4B56-A535-0C941F0F4715}" type="pres">
      <dgm:prSet presAssocID="{2583E243-E166-4571-BD66-758E587FFB22}" presName="childShape" presStyleCnt="0"/>
      <dgm:spPr/>
    </dgm:pt>
    <dgm:pt modelId="{E694131A-A629-4E36-B82A-C08745200A41}" type="pres">
      <dgm:prSet presAssocID="{A10A1FCD-F23F-4DEA-A657-F30640160F43}" presName="Name13" presStyleLbl="parChTrans1D2" presStyleIdx="15" presStyleCnt="20"/>
      <dgm:spPr/>
      <dgm:t>
        <a:bodyPr/>
        <a:lstStyle/>
        <a:p>
          <a:endParaRPr lang="en-US"/>
        </a:p>
      </dgm:t>
    </dgm:pt>
    <dgm:pt modelId="{1BAECF2F-3829-439E-ACEF-B93024065043}" type="pres">
      <dgm:prSet presAssocID="{4EA19AFC-EFCA-4F83-B88B-68AA4A42C073}" presName="childText" presStyleLbl="bgAcc1" presStyleIdx="15" presStyleCnt="20">
        <dgm:presLayoutVars>
          <dgm:bulletEnabled val="1"/>
        </dgm:presLayoutVars>
      </dgm:prSet>
      <dgm:spPr/>
      <dgm:t>
        <a:bodyPr/>
        <a:lstStyle/>
        <a:p>
          <a:endParaRPr lang="en-US"/>
        </a:p>
      </dgm:t>
    </dgm:pt>
    <dgm:pt modelId="{8DCF5366-9577-4979-A850-2BA4CF0D8837}" type="pres">
      <dgm:prSet presAssocID="{D2D7A6A7-C0E4-469E-B9C0-83F3647A429C}" presName="Name13" presStyleLbl="parChTrans1D2" presStyleIdx="16" presStyleCnt="20"/>
      <dgm:spPr/>
      <dgm:t>
        <a:bodyPr/>
        <a:lstStyle/>
        <a:p>
          <a:endParaRPr lang="en-US"/>
        </a:p>
      </dgm:t>
    </dgm:pt>
    <dgm:pt modelId="{B59FFC22-B46A-4EBC-9076-AF445DE59155}" type="pres">
      <dgm:prSet presAssocID="{B6CD46A6-C084-4ED3-9982-96F9B0743968}" presName="childText" presStyleLbl="bgAcc1" presStyleIdx="16" presStyleCnt="20" custScaleY="148532">
        <dgm:presLayoutVars>
          <dgm:bulletEnabled val="1"/>
        </dgm:presLayoutVars>
      </dgm:prSet>
      <dgm:spPr/>
      <dgm:t>
        <a:bodyPr/>
        <a:lstStyle/>
        <a:p>
          <a:endParaRPr lang="en-US"/>
        </a:p>
      </dgm:t>
    </dgm:pt>
    <dgm:pt modelId="{A3EC2179-C7C8-4934-A006-C64BAB83A1E5}" type="pres">
      <dgm:prSet presAssocID="{D439DA16-4F7C-44BE-96A7-2BF7CA34F92C}" presName="Name13" presStyleLbl="parChTrans1D2" presStyleIdx="17" presStyleCnt="20"/>
      <dgm:spPr/>
      <dgm:t>
        <a:bodyPr/>
        <a:lstStyle/>
        <a:p>
          <a:endParaRPr lang="en-US"/>
        </a:p>
      </dgm:t>
    </dgm:pt>
    <dgm:pt modelId="{CAE6B93C-1B11-4028-97AB-603B6A2D0B30}" type="pres">
      <dgm:prSet presAssocID="{0BB1497A-C1F6-4D3B-B476-FFF9EE9CB4C9}" presName="childText" presStyleLbl="bgAcc1" presStyleIdx="17" presStyleCnt="20" custLinFactNeighborX="-874" custLinFactNeighborY="17609">
        <dgm:presLayoutVars>
          <dgm:bulletEnabled val="1"/>
        </dgm:presLayoutVars>
      </dgm:prSet>
      <dgm:spPr/>
      <dgm:t>
        <a:bodyPr/>
        <a:lstStyle/>
        <a:p>
          <a:endParaRPr lang="en-US"/>
        </a:p>
      </dgm:t>
    </dgm:pt>
    <dgm:pt modelId="{52AD6D46-4940-4CB8-9850-3D615011EF71}" type="pres">
      <dgm:prSet presAssocID="{427B2846-07D4-4EAD-9BB7-FCF3D2C58134}" presName="Name13" presStyleLbl="parChTrans1D2" presStyleIdx="18" presStyleCnt="20"/>
      <dgm:spPr/>
      <dgm:t>
        <a:bodyPr/>
        <a:lstStyle/>
        <a:p>
          <a:endParaRPr lang="en-US"/>
        </a:p>
      </dgm:t>
    </dgm:pt>
    <dgm:pt modelId="{5798B784-4FF7-4044-9652-4DCA6AF89B0E}" type="pres">
      <dgm:prSet presAssocID="{1FA1DE44-AA68-4395-8D20-6CE18713DF3B}" presName="childText" presStyleLbl="bgAcc1" presStyleIdx="18" presStyleCnt="20" custLinFactNeighborX="2068" custLinFactNeighborY="14969">
        <dgm:presLayoutVars>
          <dgm:bulletEnabled val="1"/>
        </dgm:presLayoutVars>
      </dgm:prSet>
      <dgm:spPr/>
      <dgm:t>
        <a:bodyPr/>
        <a:lstStyle/>
        <a:p>
          <a:endParaRPr lang="en-US"/>
        </a:p>
      </dgm:t>
    </dgm:pt>
    <dgm:pt modelId="{B87F21A9-815E-496D-AAA9-BF0F52818842}" type="pres">
      <dgm:prSet presAssocID="{0E150900-C820-4A9F-AD73-5236650B1766}" presName="Name13" presStyleLbl="parChTrans1D2" presStyleIdx="19" presStyleCnt="20"/>
      <dgm:spPr/>
      <dgm:t>
        <a:bodyPr/>
        <a:lstStyle/>
        <a:p>
          <a:endParaRPr lang="en-US"/>
        </a:p>
      </dgm:t>
    </dgm:pt>
    <dgm:pt modelId="{BED13E57-C638-43B8-BC76-D9F09F360EEE}" type="pres">
      <dgm:prSet presAssocID="{E16F78AF-B1D7-4ACE-9D45-37665F5446DB}" presName="childText" presStyleLbl="bgAcc1" presStyleIdx="19" presStyleCnt="20" custLinFactNeighborX="-1294" custLinFactNeighborY="19183">
        <dgm:presLayoutVars>
          <dgm:bulletEnabled val="1"/>
        </dgm:presLayoutVars>
      </dgm:prSet>
      <dgm:spPr/>
      <dgm:t>
        <a:bodyPr/>
        <a:lstStyle/>
        <a:p>
          <a:endParaRPr lang="en-US"/>
        </a:p>
      </dgm:t>
    </dgm:pt>
  </dgm:ptLst>
  <dgm:cxnLst>
    <dgm:cxn modelId="{4BA62B3C-2C4B-477A-91FE-9727EC0E5BD3}" srcId="{A2DCA5EB-20FF-4B38-8609-DBB0717C6539}" destId="{2AD745BF-32B6-4E47-BCCA-629EC0DECAA9}" srcOrd="0" destOrd="0" parTransId="{4F63628F-6232-4697-AD3D-B838E6166BF5}" sibTransId="{85B8536B-E8EB-4BFD-9222-20C3EB3AC501}"/>
    <dgm:cxn modelId="{6813B296-FA0C-471B-BAD4-3EC326FAF0DE}" srcId="{1B81627F-EEA2-4341-BFD8-D57DAD70082C}" destId="{6F59F267-AB05-49E5-84D1-2CDE8C7E4851}" srcOrd="1" destOrd="0" parTransId="{7012C7A2-6B21-4717-BE44-37DFDC411308}" sibTransId="{9CE1C1C4-A305-4B68-8A36-34CCC00D5B73}"/>
    <dgm:cxn modelId="{E65471B7-E04A-4AFE-BCBB-4720E0CC8811}" type="presOf" srcId="{46F909DD-1795-42F2-BC64-71EF40BF0E8C}" destId="{2E811C1D-45EE-4B6E-9914-3A1C83980CD7}" srcOrd="0" destOrd="0" presId="urn:microsoft.com/office/officeart/2005/8/layout/hierarchy3"/>
    <dgm:cxn modelId="{BCB43A2D-C3CA-4880-A621-57FEB2D0D064}" type="presOf" srcId="{9A6E08AB-99A0-4FA3-BD7A-0AEBADA97F90}" destId="{12292E00-DCDC-46C8-A72E-13A63893C17D}" srcOrd="0" destOrd="0" presId="urn:microsoft.com/office/officeart/2005/8/layout/hierarchy3"/>
    <dgm:cxn modelId="{18DF5DE0-DFCA-43B1-A500-B97D4559F2FE}" type="presOf" srcId="{64372849-B544-4E9A-9E35-864DEECBD45E}" destId="{3CB2D913-245A-4B4F-8F57-8F68C2FD8469}" srcOrd="0" destOrd="0" presId="urn:microsoft.com/office/officeart/2005/8/layout/hierarchy3"/>
    <dgm:cxn modelId="{E1F0EC9B-188D-43B3-AC9D-769A3191313D}" type="presOf" srcId="{0BB1497A-C1F6-4D3B-B476-FFF9EE9CB4C9}" destId="{CAE6B93C-1B11-4028-97AB-603B6A2D0B30}" srcOrd="0" destOrd="0" presId="urn:microsoft.com/office/officeart/2005/8/layout/hierarchy3"/>
    <dgm:cxn modelId="{8AD861BF-2469-40EA-9734-1607499CD463}" type="presOf" srcId="{2F87FDA3-298D-4ED0-9ADA-AF19740A9EB6}" destId="{9E4D9967-36A6-4A27-878C-C3EAF2CE2942}" srcOrd="0" destOrd="0" presId="urn:microsoft.com/office/officeart/2005/8/layout/hierarchy3"/>
    <dgm:cxn modelId="{6F285F1B-C354-4363-A6A3-CED2362D3D6A}" srcId="{2583E243-E166-4571-BD66-758E587FFB22}" destId="{0BB1497A-C1F6-4D3B-B476-FFF9EE9CB4C9}" srcOrd="2" destOrd="0" parTransId="{D439DA16-4F7C-44BE-96A7-2BF7CA34F92C}" sibTransId="{20F5544E-4551-466F-89AD-021CA57A435F}"/>
    <dgm:cxn modelId="{27A9F17A-5793-46C4-89A0-4D8A5D2DECDB}" type="presOf" srcId="{D2D7A6A7-C0E4-469E-B9C0-83F3647A429C}" destId="{8DCF5366-9577-4979-A850-2BA4CF0D8837}" srcOrd="0" destOrd="0" presId="urn:microsoft.com/office/officeart/2005/8/layout/hierarchy3"/>
    <dgm:cxn modelId="{A940D21B-07D5-4C27-BAF2-CFB3C75A75EF}" srcId="{2583E243-E166-4571-BD66-758E587FFB22}" destId="{1FA1DE44-AA68-4395-8D20-6CE18713DF3B}" srcOrd="3" destOrd="0" parTransId="{427B2846-07D4-4EAD-9BB7-FCF3D2C58134}" sibTransId="{C8935EE7-3FC6-484B-935A-EEF4BA29F483}"/>
    <dgm:cxn modelId="{B8C70E15-7DD5-405F-B8EA-B9CA3CA80036}" srcId="{A2DCA5EB-20FF-4B38-8609-DBB0717C6539}" destId="{1B81627F-EEA2-4341-BFD8-D57DAD70082C}" srcOrd="2" destOrd="0" parTransId="{E9A263E5-75BA-4048-B44D-19C84EF922A7}" sibTransId="{55A5AE49-92E6-4D12-B4E9-B65898B2DBEA}"/>
    <dgm:cxn modelId="{1376089B-63BF-4953-918D-6EA367CCBE68}" srcId="{2AD745BF-32B6-4E47-BCCA-629EC0DECAA9}" destId="{9B54A848-F8D2-4B3E-93AD-CF97518864E4}" srcOrd="4" destOrd="0" parTransId="{CD611478-D6BE-4B4F-B10A-408172CC5DA6}" sibTransId="{7932B206-F3C2-48D1-967D-6FC926FF3AE2}"/>
    <dgm:cxn modelId="{D653029D-E04A-46D3-95E4-9692CF739956}" type="presOf" srcId="{CD611478-D6BE-4B4F-B10A-408172CC5DA6}" destId="{12023692-7545-4C1D-BC5A-62E9754DCFAB}" srcOrd="0" destOrd="0" presId="urn:microsoft.com/office/officeart/2005/8/layout/hierarchy3"/>
    <dgm:cxn modelId="{9F3B1914-4638-4F88-8375-387E5F359AD3}" type="presOf" srcId="{C4E0AEA4-8F10-466F-9DFA-3C5528747C4B}" destId="{EE068438-8DD3-45E4-A420-A6D75B5A1444}" srcOrd="0" destOrd="0" presId="urn:microsoft.com/office/officeart/2005/8/layout/hierarchy3"/>
    <dgm:cxn modelId="{3523664B-9BFE-491B-9054-456D3841D63D}" type="presOf" srcId="{6F59F267-AB05-49E5-84D1-2CDE8C7E4851}" destId="{2393064F-9700-48BE-B7E7-20A5464B8CDE}" srcOrd="0" destOrd="0" presId="urn:microsoft.com/office/officeart/2005/8/layout/hierarchy3"/>
    <dgm:cxn modelId="{C0B41B2F-46D1-42E8-9C9D-079B5298DB73}" srcId="{974A7A05-5EF2-4491-9F09-01A940E303E1}" destId="{973C5826-7765-4048-BF47-0391369FF571}" srcOrd="1" destOrd="0" parTransId="{E76C34DA-17B8-4C3C-B059-ACD99AFCB1A3}" sibTransId="{AEA773AA-208F-4A65-B54A-F491A0AB3275}"/>
    <dgm:cxn modelId="{26FAC941-901D-490A-9194-6A7C67DA6145}" type="presOf" srcId="{28B9F278-2FAF-4E96-A62B-A342BCFAE44F}" destId="{F45B9D2B-5047-4F88-A735-460B16591EB6}" srcOrd="0" destOrd="0" presId="urn:microsoft.com/office/officeart/2005/8/layout/hierarchy3"/>
    <dgm:cxn modelId="{CF7E2F69-64C5-44A6-BFBC-8992744B69B6}" type="presOf" srcId="{974A7A05-5EF2-4491-9F09-01A940E303E1}" destId="{1C89CCF1-37BD-4396-A885-E064BB718B4C}" srcOrd="0" destOrd="0" presId="urn:microsoft.com/office/officeart/2005/8/layout/hierarchy3"/>
    <dgm:cxn modelId="{8C491B60-666A-4B2C-B494-CA441B372270}" type="presOf" srcId="{A2DCA5EB-20FF-4B38-8609-DBB0717C6539}" destId="{15C4E9E5-AA24-41BF-A480-751237584DCC}" srcOrd="0" destOrd="0" presId="urn:microsoft.com/office/officeart/2005/8/layout/hierarchy3"/>
    <dgm:cxn modelId="{1DBCA987-D0BA-431F-B8E5-50DB261BCD4F}" srcId="{2AD745BF-32B6-4E47-BCCA-629EC0DECAA9}" destId="{9909D174-F912-484B-AEC1-9678C0F2ADC8}" srcOrd="1" destOrd="0" parTransId="{EBDEC41E-EFDD-4411-A976-9282A5BD9174}" sibTransId="{4E90BE56-A45E-46C7-9978-0A934D4946F9}"/>
    <dgm:cxn modelId="{C26C373E-D733-4A4C-8216-85F86BBDD2D9}" srcId="{2AD745BF-32B6-4E47-BCCA-629EC0DECAA9}" destId="{CA07EE9A-CA77-4F4B-B01B-7F477D85BAF7}" srcOrd="3" destOrd="0" parTransId="{210AE9A9-1C45-4E7D-B202-CCDBDFD7B686}" sibTransId="{CA461E5E-6DAE-4ABC-81D8-D0F6F84D72A1}"/>
    <dgm:cxn modelId="{852883C8-A396-4B77-9438-98FC1D652B21}" srcId="{2583E243-E166-4571-BD66-758E587FFB22}" destId="{4EA19AFC-EFCA-4F83-B88B-68AA4A42C073}" srcOrd="0" destOrd="0" parTransId="{A10A1FCD-F23F-4DEA-A657-F30640160F43}" sibTransId="{DB18CBB7-37B3-429E-867E-353CD261DD2D}"/>
    <dgm:cxn modelId="{ADC2AD69-D5DA-4190-90ED-E9941BD4F37D}" srcId="{1B81627F-EEA2-4341-BFD8-D57DAD70082C}" destId="{46F909DD-1795-42F2-BC64-71EF40BF0E8C}" srcOrd="4" destOrd="0" parTransId="{DEB0582E-6EE2-4A07-8460-E863026A0254}" sibTransId="{E7A8456F-0C22-4F86-9C9B-EA47E56D121D}"/>
    <dgm:cxn modelId="{3B314EC0-A656-43EB-821C-BDEB21AE265C}" srcId="{1B81627F-EEA2-4341-BFD8-D57DAD70082C}" destId="{28B9F278-2FAF-4E96-A62B-A342BCFAE44F}" srcOrd="3" destOrd="0" parTransId="{995C9825-A916-4292-A341-A04C1E3A9D61}" sibTransId="{700F1D64-7FAA-40F8-A805-B3BC959E3972}"/>
    <dgm:cxn modelId="{C7AE3ABB-4CAD-4820-9AC0-097D532FBEF4}" type="presOf" srcId="{DFDEB758-2057-4DD1-92D4-01528B3DA304}" destId="{EC0B0F14-260E-453D-8F6B-0FE6FAE7AAF1}" srcOrd="0" destOrd="0" presId="urn:microsoft.com/office/officeart/2005/8/layout/hierarchy3"/>
    <dgm:cxn modelId="{11D7B3A4-957C-4772-8439-B3B301BF39CF}" srcId="{2583E243-E166-4571-BD66-758E587FFB22}" destId="{B6CD46A6-C084-4ED3-9982-96F9B0743968}" srcOrd="1" destOrd="0" parTransId="{D2D7A6A7-C0E4-469E-B9C0-83F3647A429C}" sibTransId="{EADBE9D9-92FA-4775-910E-A9434A27581E}"/>
    <dgm:cxn modelId="{2F5601DB-C4DC-4690-8205-D48FA5CBC34D}" type="presOf" srcId="{995C9825-A916-4292-A341-A04C1E3A9D61}" destId="{4D4004A8-1AB9-4748-BAA0-23A2CF3BD2A6}" srcOrd="0" destOrd="0" presId="urn:microsoft.com/office/officeart/2005/8/layout/hierarchy3"/>
    <dgm:cxn modelId="{D5F1ACBD-0961-46F6-A341-F2E23D8D1E55}" type="presOf" srcId="{974A7A05-5EF2-4491-9F09-01A940E303E1}" destId="{81347DFE-A356-4C06-8F02-691B9BA02E99}" srcOrd="1" destOrd="0" presId="urn:microsoft.com/office/officeart/2005/8/layout/hierarchy3"/>
    <dgm:cxn modelId="{F89C0E88-3948-4183-B8F7-509078E908B8}" type="presOf" srcId="{1E0F1334-F8C8-447D-B9BA-EE923F3BA0C1}" destId="{5C8ADC86-E95C-4426-BFC8-387A980C17AF}" srcOrd="0" destOrd="0" presId="urn:microsoft.com/office/officeart/2005/8/layout/hierarchy3"/>
    <dgm:cxn modelId="{C3C77BE8-B841-46B0-B8B7-5B5CA0A83C38}" type="presOf" srcId="{2583E243-E166-4571-BD66-758E587FFB22}" destId="{68AE9CF4-B086-4D33-B6DE-B832B4AE545F}" srcOrd="1" destOrd="0" presId="urn:microsoft.com/office/officeart/2005/8/layout/hierarchy3"/>
    <dgm:cxn modelId="{D87704EA-E87B-4102-8CF7-1E225D55C150}" type="presOf" srcId="{E76C34DA-17B8-4C3C-B059-ACD99AFCB1A3}" destId="{C056F19A-D3FA-4991-B1FE-FB3DD48240FF}" srcOrd="0" destOrd="0" presId="urn:microsoft.com/office/officeart/2005/8/layout/hierarchy3"/>
    <dgm:cxn modelId="{D1234E32-F263-4E69-A896-570C9331A133}" type="presOf" srcId="{2AD745BF-32B6-4E47-BCCA-629EC0DECAA9}" destId="{3D14ECB2-EDF4-4A93-A2D8-FDB41657FAA6}" srcOrd="1" destOrd="0" presId="urn:microsoft.com/office/officeart/2005/8/layout/hierarchy3"/>
    <dgm:cxn modelId="{90844A51-4D2A-4692-AB2A-73F068067100}" type="presOf" srcId="{210AE9A9-1C45-4E7D-B202-CCDBDFD7B686}" destId="{5231C486-B1E0-4298-B7A7-400E5193C62B}" srcOrd="0" destOrd="0" presId="urn:microsoft.com/office/officeart/2005/8/layout/hierarchy3"/>
    <dgm:cxn modelId="{25DBA4D5-511E-4580-BF89-435AD6CFE4D6}" srcId="{1B81627F-EEA2-4341-BFD8-D57DAD70082C}" destId="{C4E0AEA4-8F10-466F-9DFA-3C5528747C4B}" srcOrd="2" destOrd="0" parTransId="{F00CA327-628B-46DA-9262-4EB12AACD754}" sibTransId="{E749D6F9-7FB9-419B-B850-EF9C69BA1FA3}"/>
    <dgm:cxn modelId="{4FCCC1AC-6520-48F7-A202-4D1472ACAC08}" type="presOf" srcId="{DEB0582E-6EE2-4A07-8460-E863026A0254}" destId="{91CD1D99-B155-4CAD-AD39-38EDA3694896}" srcOrd="0" destOrd="0" presId="urn:microsoft.com/office/officeart/2005/8/layout/hierarchy3"/>
    <dgm:cxn modelId="{664F0A96-04E6-47D4-93B5-75E1F389F2F5}" srcId="{974A7A05-5EF2-4491-9F09-01A940E303E1}" destId="{64372849-B544-4E9A-9E35-864DEECBD45E}" srcOrd="0" destOrd="0" parTransId="{CFCBAA08-AF2E-4B18-82A8-A41256B86BA9}" sibTransId="{5FEED005-7985-4BA6-A58A-02D0BF6B8DC0}"/>
    <dgm:cxn modelId="{C8336419-4DED-4B3D-B421-4EA1F368A903}" type="presOf" srcId="{1B81627F-EEA2-4341-BFD8-D57DAD70082C}" destId="{1E414D1F-6F25-44C3-8874-56BD72974E6F}" srcOrd="1" destOrd="0" presId="urn:microsoft.com/office/officeart/2005/8/layout/hierarchy3"/>
    <dgm:cxn modelId="{020F786A-FE94-48A8-BDEA-72EC63B2BB25}" type="presOf" srcId="{06B29C20-6E7A-4AB5-A523-51C8235572CE}" destId="{57E1650F-C1AB-4FA2-90F6-C8FCFF604F41}" srcOrd="0" destOrd="0" presId="urn:microsoft.com/office/officeart/2005/8/layout/hierarchy3"/>
    <dgm:cxn modelId="{CE456D72-00D8-4934-A2BE-F44E684D18BF}" type="presOf" srcId="{427B2846-07D4-4EAD-9BB7-FCF3D2C58134}" destId="{52AD6D46-4940-4CB8-9850-3D615011EF71}" srcOrd="0" destOrd="0" presId="urn:microsoft.com/office/officeart/2005/8/layout/hierarchy3"/>
    <dgm:cxn modelId="{06673BCE-1C76-42A1-8760-B567079B6B67}" type="presOf" srcId="{03927776-F396-4911-A404-8CFD9A9BD09F}" destId="{72A0B89B-91C8-4CC3-BACC-25826EA6ED5A}" srcOrd="0" destOrd="0" presId="urn:microsoft.com/office/officeart/2005/8/layout/hierarchy3"/>
    <dgm:cxn modelId="{9B099F8C-201A-4856-B713-55E4B762E17E}" type="presOf" srcId="{9B54A848-F8D2-4B3E-93AD-CF97518864E4}" destId="{A11C5563-31C0-47C3-BC51-81BC714D31EA}" srcOrd="0" destOrd="0" presId="urn:microsoft.com/office/officeart/2005/8/layout/hierarchy3"/>
    <dgm:cxn modelId="{074D2574-A58C-45DA-8E14-8BA35D57373A}" type="presOf" srcId="{1FA1DE44-AA68-4395-8D20-6CE18713DF3B}" destId="{5798B784-4FF7-4044-9652-4DCA6AF89B0E}" srcOrd="0" destOrd="0" presId="urn:microsoft.com/office/officeart/2005/8/layout/hierarchy3"/>
    <dgm:cxn modelId="{02E3DBC4-1024-4F05-9FCC-8129703F12C4}" type="presOf" srcId="{B6CD46A6-C084-4ED3-9982-96F9B0743968}" destId="{B59FFC22-B46A-4EBC-9076-AF445DE59155}" srcOrd="0" destOrd="0" presId="urn:microsoft.com/office/officeart/2005/8/layout/hierarchy3"/>
    <dgm:cxn modelId="{C078A7E8-9373-41AF-9F06-DCC5F9AA0B97}" type="presOf" srcId="{E16F78AF-B1D7-4ACE-9D45-37665F5446DB}" destId="{BED13E57-C638-43B8-BC76-D9F09F360EEE}" srcOrd="0" destOrd="0" presId="urn:microsoft.com/office/officeart/2005/8/layout/hierarchy3"/>
    <dgm:cxn modelId="{D9729CEA-E640-4CDC-ADD1-1E1AA246BE95}" type="presOf" srcId="{D439DA16-4F7C-44BE-96A7-2BF7CA34F92C}" destId="{A3EC2179-C7C8-4934-A006-C64BAB83A1E5}" srcOrd="0" destOrd="0" presId="urn:microsoft.com/office/officeart/2005/8/layout/hierarchy3"/>
    <dgm:cxn modelId="{D231854F-BA71-4DB3-9E28-C3D514642090}" type="presOf" srcId="{0E150900-C820-4A9F-AD73-5236650B1766}" destId="{B87F21A9-815E-496D-AAA9-BF0F52818842}" srcOrd="0" destOrd="0" presId="urn:microsoft.com/office/officeart/2005/8/layout/hierarchy3"/>
    <dgm:cxn modelId="{32299061-56A6-449A-8B7E-DA58478C0464}" type="presOf" srcId="{AF985F45-223B-449C-8B65-E87D5A5FA31D}" destId="{39FFD97A-88DB-4ACC-8442-95B9C7CC13BC}" srcOrd="0" destOrd="0" presId="urn:microsoft.com/office/officeart/2005/8/layout/hierarchy3"/>
    <dgm:cxn modelId="{E3375227-B7A3-4EC9-AA4E-28A33062D500}" type="presOf" srcId="{EB038FCC-13FF-433C-AE28-35DCF69F6640}" destId="{FBCBEB4F-321F-42B5-862D-D3C182601989}" srcOrd="0" destOrd="0" presId="urn:microsoft.com/office/officeart/2005/8/layout/hierarchy3"/>
    <dgm:cxn modelId="{D1190247-ADC9-4D23-B2C5-D1851E9D99B0}" type="presOf" srcId="{787F8874-DB41-420A-B004-583B947420B7}" destId="{7F6C1146-B1AE-4172-8160-8862B0B8C8E2}" srcOrd="0" destOrd="0" presId="urn:microsoft.com/office/officeart/2005/8/layout/hierarchy3"/>
    <dgm:cxn modelId="{775E421F-4315-4699-A7AB-042C3EA5C7F4}" type="presOf" srcId="{CA07EE9A-CA77-4F4B-B01B-7F477D85BAF7}" destId="{B3FA473B-5C07-4389-BBC7-8013BC0F24CA}" srcOrd="0" destOrd="0" presId="urn:microsoft.com/office/officeart/2005/8/layout/hierarchy3"/>
    <dgm:cxn modelId="{2697B7B4-C440-4E87-88CD-69C35F034CAC}" type="presOf" srcId="{F00CA327-628B-46DA-9262-4EB12AACD754}" destId="{16FD8A96-B98A-42B2-A95C-FA37E02354A2}" srcOrd="0" destOrd="0" presId="urn:microsoft.com/office/officeart/2005/8/layout/hierarchy3"/>
    <dgm:cxn modelId="{45A67270-1FC3-42EA-B29C-E6B752017D43}" type="presOf" srcId="{E86C5C6C-6896-4891-BE5C-D92C294CBB59}" destId="{B9546585-BE9B-4CEE-8219-D9B393DC7750}" srcOrd="0" destOrd="0" presId="urn:microsoft.com/office/officeart/2005/8/layout/hierarchy3"/>
    <dgm:cxn modelId="{95F5AE1E-F8D3-4F17-8766-EA4403DAFBB7}" type="presOf" srcId="{973C5826-7765-4048-BF47-0391369FF571}" destId="{13424D5A-1D30-4CAE-A0EC-168E80398152}" srcOrd="0" destOrd="0" presId="urn:microsoft.com/office/officeart/2005/8/layout/hierarchy3"/>
    <dgm:cxn modelId="{0057ED0D-AFF0-46F6-9091-11923705DE34}" type="presOf" srcId="{4EA19AFC-EFCA-4F83-B88B-68AA4A42C073}" destId="{1BAECF2F-3829-439E-ACEF-B93024065043}" srcOrd="0" destOrd="0" presId="urn:microsoft.com/office/officeart/2005/8/layout/hierarchy3"/>
    <dgm:cxn modelId="{84588C27-9C5C-451A-A1AB-F4B413932CF0}" srcId="{974A7A05-5EF2-4491-9F09-01A940E303E1}" destId="{9A6E08AB-99A0-4FA3-BD7A-0AEBADA97F90}" srcOrd="4" destOrd="0" parTransId="{03927776-F396-4911-A404-8CFD9A9BD09F}" sibTransId="{8C676FF8-6E19-4AB1-BBA8-8413299A9D30}"/>
    <dgm:cxn modelId="{DE6F867B-FFD3-4079-A524-836511C3C999}" srcId="{974A7A05-5EF2-4491-9F09-01A940E303E1}" destId="{DFDEB758-2057-4DD1-92D4-01528B3DA304}" srcOrd="3" destOrd="0" parTransId="{2F87FDA3-298D-4ED0-9ADA-AF19740A9EB6}" sibTransId="{86922844-EE85-4334-AF87-C8029FADF98C}"/>
    <dgm:cxn modelId="{F7D1FF0C-E4BA-4A2D-AEAA-047B52ECECBC}" type="presOf" srcId="{DA5F445F-05B4-4815-A5B5-8D70E73688D2}" destId="{73B6C743-457A-4B29-8040-233B8AC1F1C0}" srcOrd="0" destOrd="0" presId="urn:microsoft.com/office/officeart/2005/8/layout/hierarchy3"/>
    <dgm:cxn modelId="{B36A3D09-F0D4-40D9-A3EE-EEF6F18F1742}" srcId="{A2DCA5EB-20FF-4B38-8609-DBB0717C6539}" destId="{974A7A05-5EF2-4491-9F09-01A940E303E1}" srcOrd="1" destOrd="0" parTransId="{0761E39C-7DFF-40F5-9CA9-469B1617521E}" sibTransId="{84776020-723D-4C04-BA9C-28BC6DC12EC6}"/>
    <dgm:cxn modelId="{861FB6E1-A478-447C-A8A4-EE27D2BBF166}" type="presOf" srcId="{1B81627F-EEA2-4341-BFD8-D57DAD70082C}" destId="{36182FBC-8C33-4518-8B98-41F3E972164F}" srcOrd="0" destOrd="0" presId="urn:microsoft.com/office/officeart/2005/8/layout/hierarchy3"/>
    <dgm:cxn modelId="{102442F8-5FE4-42CE-AD5D-B5D7A13827CD}" type="presOf" srcId="{F2173260-CEE2-4CDD-B871-EF77949D3B8F}" destId="{266A0ED7-679E-4A99-9E8D-AECB316A1992}" srcOrd="0" destOrd="0" presId="urn:microsoft.com/office/officeart/2005/8/layout/hierarchy3"/>
    <dgm:cxn modelId="{F2AF5574-71D7-4DE5-9F65-DF0FF8737A9F}" type="presOf" srcId="{CFCBAA08-AF2E-4B18-82A8-A41256B86BA9}" destId="{A245203C-7126-427E-B886-AC3A0329EEF3}" srcOrd="0" destOrd="0" presId="urn:microsoft.com/office/officeart/2005/8/layout/hierarchy3"/>
    <dgm:cxn modelId="{98CA01F2-F3BD-434F-9DD6-8E511C6031C3}" type="presOf" srcId="{A10A1FCD-F23F-4DEA-A657-F30640160F43}" destId="{E694131A-A629-4E36-B82A-C08745200A41}" srcOrd="0" destOrd="0" presId="urn:microsoft.com/office/officeart/2005/8/layout/hierarchy3"/>
    <dgm:cxn modelId="{48A27EB6-B049-42D5-A113-8C68C0FC105E}" type="presOf" srcId="{2AD745BF-32B6-4E47-BCCA-629EC0DECAA9}" destId="{15087EE3-2395-466C-B870-47FF5C335C3B}" srcOrd="0" destOrd="0" presId="urn:microsoft.com/office/officeart/2005/8/layout/hierarchy3"/>
    <dgm:cxn modelId="{6C0B516E-F056-4CCB-9F78-A67AE3FD8AEB}" srcId="{A2DCA5EB-20FF-4B38-8609-DBB0717C6539}" destId="{2583E243-E166-4571-BD66-758E587FFB22}" srcOrd="3" destOrd="0" parTransId="{479DD892-98F8-4093-A4AD-D7DD41D8113C}" sibTransId="{5D4824F8-283C-496B-B106-393C8CD0A956}"/>
    <dgm:cxn modelId="{C22D2E94-7458-4763-892C-7DB0007B6B2C}" srcId="{2AD745BF-32B6-4E47-BCCA-629EC0DECAA9}" destId="{DA5F445F-05B4-4815-A5B5-8D70E73688D2}" srcOrd="0" destOrd="0" parTransId="{787F8874-DB41-420A-B004-583B947420B7}" sibTransId="{68BB4712-CE3A-4142-97ED-78AF77C7DAFF}"/>
    <dgm:cxn modelId="{1F60FF58-3B62-4D24-836B-15BCBA8173EA}" type="presOf" srcId="{2583E243-E166-4571-BD66-758E587FFB22}" destId="{1751B784-8A10-426C-821A-FBB98BC526FD}" srcOrd="0" destOrd="0" presId="urn:microsoft.com/office/officeart/2005/8/layout/hierarchy3"/>
    <dgm:cxn modelId="{3EF696E1-08E0-4195-855C-F516B21ECD20}" srcId="{2583E243-E166-4571-BD66-758E587FFB22}" destId="{E16F78AF-B1D7-4ACE-9D45-37665F5446DB}" srcOrd="4" destOrd="0" parTransId="{0E150900-C820-4A9F-AD73-5236650B1766}" sibTransId="{7FE82B4F-5AD2-4843-9203-0078F6AA8E8C}"/>
    <dgm:cxn modelId="{B9C2BFE8-1E32-4EF5-85BD-975A56FD3293}" srcId="{1B81627F-EEA2-4341-BFD8-D57DAD70082C}" destId="{1E0F1334-F8C8-447D-B9BA-EE923F3BA0C1}" srcOrd="0" destOrd="0" parTransId="{E86C5C6C-6896-4891-BE5C-D92C294CBB59}" sibTransId="{FE6301F1-892E-47F3-930F-83DDCEF0E959}"/>
    <dgm:cxn modelId="{BACA6DAD-5E84-4BCF-8071-E055ED579B8C}" srcId="{974A7A05-5EF2-4491-9F09-01A940E303E1}" destId="{AF985F45-223B-449C-8B65-E87D5A5FA31D}" srcOrd="2" destOrd="0" parTransId="{06B29C20-6E7A-4AB5-A523-51C8235572CE}" sibTransId="{075A9F49-612A-49D4-ADBB-34718B70A842}"/>
    <dgm:cxn modelId="{277CD00E-1721-40AF-A0EF-99F6C6D5BEA7}" type="presOf" srcId="{9909D174-F912-484B-AEC1-9678C0F2ADC8}" destId="{341B3C9F-4A63-446D-9FAB-1292C8873D76}" srcOrd="0" destOrd="0" presId="urn:microsoft.com/office/officeart/2005/8/layout/hierarchy3"/>
    <dgm:cxn modelId="{FA934EA7-BCF8-454D-8A47-1F57E87305F9}" srcId="{2AD745BF-32B6-4E47-BCCA-629EC0DECAA9}" destId="{F2173260-CEE2-4CDD-B871-EF77949D3B8F}" srcOrd="2" destOrd="0" parTransId="{EB038FCC-13FF-433C-AE28-35DCF69F6640}" sibTransId="{5EB4E729-4380-43B9-B044-C88340223D5A}"/>
    <dgm:cxn modelId="{66413B33-23CE-44DE-9594-B1A20FB1A23B}" type="presOf" srcId="{EBDEC41E-EFDD-4411-A976-9282A5BD9174}" destId="{B3130D86-09A0-4FFC-B560-A25038E4A827}" srcOrd="0" destOrd="0" presId="urn:microsoft.com/office/officeart/2005/8/layout/hierarchy3"/>
    <dgm:cxn modelId="{BAA94F2F-E520-4E9D-9E40-651B332095A1}" type="presOf" srcId="{7012C7A2-6B21-4717-BE44-37DFDC411308}" destId="{7174BABC-2F1C-4A98-8361-765F955D7F6F}" srcOrd="0" destOrd="0" presId="urn:microsoft.com/office/officeart/2005/8/layout/hierarchy3"/>
    <dgm:cxn modelId="{36E35AE1-CD7E-48C1-8596-30BEA2412319}" type="presParOf" srcId="{15C4E9E5-AA24-41BF-A480-751237584DCC}" destId="{CDF924B7-ED04-4C2E-89EB-BBFD10310A61}" srcOrd="0" destOrd="0" presId="urn:microsoft.com/office/officeart/2005/8/layout/hierarchy3"/>
    <dgm:cxn modelId="{B6DD1097-8DC5-4F59-B36E-B1929A313849}" type="presParOf" srcId="{CDF924B7-ED04-4C2E-89EB-BBFD10310A61}" destId="{DE02772B-E064-4B51-9FB5-B6CB273FEC18}" srcOrd="0" destOrd="0" presId="urn:microsoft.com/office/officeart/2005/8/layout/hierarchy3"/>
    <dgm:cxn modelId="{EBB412BA-23AC-40FF-8C3A-9D6FA8180F2C}" type="presParOf" srcId="{DE02772B-E064-4B51-9FB5-B6CB273FEC18}" destId="{15087EE3-2395-466C-B870-47FF5C335C3B}" srcOrd="0" destOrd="0" presId="urn:microsoft.com/office/officeart/2005/8/layout/hierarchy3"/>
    <dgm:cxn modelId="{7DD90F81-ABA3-49D7-9FE6-8129E9D167F3}" type="presParOf" srcId="{DE02772B-E064-4B51-9FB5-B6CB273FEC18}" destId="{3D14ECB2-EDF4-4A93-A2D8-FDB41657FAA6}" srcOrd="1" destOrd="0" presId="urn:microsoft.com/office/officeart/2005/8/layout/hierarchy3"/>
    <dgm:cxn modelId="{46952D2C-9986-4FCD-8E55-E270616F6ABC}" type="presParOf" srcId="{CDF924B7-ED04-4C2E-89EB-BBFD10310A61}" destId="{4197B79B-E756-46F8-AB7E-D83BEAC0D2ED}" srcOrd="1" destOrd="0" presId="urn:microsoft.com/office/officeart/2005/8/layout/hierarchy3"/>
    <dgm:cxn modelId="{C5340363-8309-47E2-B0BB-170264C23D78}" type="presParOf" srcId="{4197B79B-E756-46F8-AB7E-D83BEAC0D2ED}" destId="{7F6C1146-B1AE-4172-8160-8862B0B8C8E2}" srcOrd="0" destOrd="0" presId="urn:microsoft.com/office/officeart/2005/8/layout/hierarchy3"/>
    <dgm:cxn modelId="{62ABAB40-F3FF-423B-9678-BD7D15BBEE33}" type="presParOf" srcId="{4197B79B-E756-46F8-AB7E-D83BEAC0D2ED}" destId="{73B6C743-457A-4B29-8040-233B8AC1F1C0}" srcOrd="1" destOrd="0" presId="urn:microsoft.com/office/officeart/2005/8/layout/hierarchy3"/>
    <dgm:cxn modelId="{E2A874D5-5B17-49E1-9080-4AFC2CAFAD19}" type="presParOf" srcId="{4197B79B-E756-46F8-AB7E-D83BEAC0D2ED}" destId="{B3130D86-09A0-4FFC-B560-A25038E4A827}" srcOrd="2" destOrd="0" presId="urn:microsoft.com/office/officeart/2005/8/layout/hierarchy3"/>
    <dgm:cxn modelId="{564DF118-C6FD-4477-BEE7-90F232FD1075}" type="presParOf" srcId="{4197B79B-E756-46F8-AB7E-D83BEAC0D2ED}" destId="{341B3C9F-4A63-446D-9FAB-1292C8873D76}" srcOrd="3" destOrd="0" presId="urn:microsoft.com/office/officeart/2005/8/layout/hierarchy3"/>
    <dgm:cxn modelId="{08D0FF06-2F1C-4601-B1AE-8C8D3FC39004}" type="presParOf" srcId="{4197B79B-E756-46F8-AB7E-D83BEAC0D2ED}" destId="{FBCBEB4F-321F-42B5-862D-D3C182601989}" srcOrd="4" destOrd="0" presId="urn:microsoft.com/office/officeart/2005/8/layout/hierarchy3"/>
    <dgm:cxn modelId="{3D8C705D-E86E-4C4C-8A58-E73BE72BD096}" type="presParOf" srcId="{4197B79B-E756-46F8-AB7E-D83BEAC0D2ED}" destId="{266A0ED7-679E-4A99-9E8D-AECB316A1992}" srcOrd="5" destOrd="0" presId="urn:microsoft.com/office/officeart/2005/8/layout/hierarchy3"/>
    <dgm:cxn modelId="{8EB6B212-4C97-46CF-8C90-395F9A85A8F1}" type="presParOf" srcId="{4197B79B-E756-46F8-AB7E-D83BEAC0D2ED}" destId="{5231C486-B1E0-4298-B7A7-400E5193C62B}" srcOrd="6" destOrd="0" presId="urn:microsoft.com/office/officeart/2005/8/layout/hierarchy3"/>
    <dgm:cxn modelId="{21DA10EE-9C4C-47C8-89C6-33A996F402D0}" type="presParOf" srcId="{4197B79B-E756-46F8-AB7E-D83BEAC0D2ED}" destId="{B3FA473B-5C07-4389-BBC7-8013BC0F24CA}" srcOrd="7" destOrd="0" presId="urn:microsoft.com/office/officeart/2005/8/layout/hierarchy3"/>
    <dgm:cxn modelId="{33509EE0-26E9-447B-8210-CD03019EF52C}" type="presParOf" srcId="{4197B79B-E756-46F8-AB7E-D83BEAC0D2ED}" destId="{12023692-7545-4C1D-BC5A-62E9754DCFAB}" srcOrd="8" destOrd="0" presId="urn:microsoft.com/office/officeart/2005/8/layout/hierarchy3"/>
    <dgm:cxn modelId="{C7218930-BA12-443D-9A1C-14B3BFC92937}" type="presParOf" srcId="{4197B79B-E756-46F8-AB7E-D83BEAC0D2ED}" destId="{A11C5563-31C0-47C3-BC51-81BC714D31EA}" srcOrd="9" destOrd="0" presId="urn:microsoft.com/office/officeart/2005/8/layout/hierarchy3"/>
    <dgm:cxn modelId="{CD6F5C3F-2D2B-483F-8907-02326AFDD355}" type="presParOf" srcId="{15C4E9E5-AA24-41BF-A480-751237584DCC}" destId="{09E31F88-5AD4-4D27-BF18-D6A4C3CD17D6}" srcOrd="1" destOrd="0" presId="urn:microsoft.com/office/officeart/2005/8/layout/hierarchy3"/>
    <dgm:cxn modelId="{7536D061-8B71-4D87-9A51-981D92A0239D}" type="presParOf" srcId="{09E31F88-5AD4-4D27-BF18-D6A4C3CD17D6}" destId="{4608B21B-D6CB-4160-A03A-F2B3A1A150B5}" srcOrd="0" destOrd="0" presId="urn:microsoft.com/office/officeart/2005/8/layout/hierarchy3"/>
    <dgm:cxn modelId="{558BD8B0-0CA9-4540-BA63-DE8F225DA7E0}" type="presParOf" srcId="{4608B21B-D6CB-4160-A03A-F2B3A1A150B5}" destId="{1C89CCF1-37BD-4396-A885-E064BB718B4C}" srcOrd="0" destOrd="0" presId="urn:microsoft.com/office/officeart/2005/8/layout/hierarchy3"/>
    <dgm:cxn modelId="{F1C1225E-157A-4886-8DAB-A721F27B679D}" type="presParOf" srcId="{4608B21B-D6CB-4160-A03A-F2B3A1A150B5}" destId="{81347DFE-A356-4C06-8F02-691B9BA02E99}" srcOrd="1" destOrd="0" presId="urn:microsoft.com/office/officeart/2005/8/layout/hierarchy3"/>
    <dgm:cxn modelId="{8A816CBA-FFF3-49EE-B6E2-D00FCFA05A8E}" type="presParOf" srcId="{09E31F88-5AD4-4D27-BF18-D6A4C3CD17D6}" destId="{DAADF072-4DC1-4F05-8102-BC2F01220DF2}" srcOrd="1" destOrd="0" presId="urn:microsoft.com/office/officeart/2005/8/layout/hierarchy3"/>
    <dgm:cxn modelId="{2CDB58D1-775B-4241-82C9-8970ED5B5F26}" type="presParOf" srcId="{DAADF072-4DC1-4F05-8102-BC2F01220DF2}" destId="{A245203C-7126-427E-B886-AC3A0329EEF3}" srcOrd="0" destOrd="0" presId="urn:microsoft.com/office/officeart/2005/8/layout/hierarchy3"/>
    <dgm:cxn modelId="{A4138753-4FDC-487D-8FFB-345D32F34857}" type="presParOf" srcId="{DAADF072-4DC1-4F05-8102-BC2F01220DF2}" destId="{3CB2D913-245A-4B4F-8F57-8F68C2FD8469}" srcOrd="1" destOrd="0" presId="urn:microsoft.com/office/officeart/2005/8/layout/hierarchy3"/>
    <dgm:cxn modelId="{E65A3C69-7068-491A-8138-95CAAF011199}" type="presParOf" srcId="{DAADF072-4DC1-4F05-8102-BC2F01220DF2}" destId="{C056F19A-D3FA-4991-B1FE-FB3DD48240FF}" srcOrd="2" destOrd="0" presId="urn:microsoft.com/office/officeart/2005/8/layout/hierarchy3"/>
    <dgm:cxn modelId="{C4D5A953-FAFF-408B-BDE8-75FA6461D1B9}" type="presParOf" srcId="{DAADF072-4DC1-4F05-8102-BC2F01220DF2}" destId="{13424D5A-1D30-4CAE-A0EC-168E80398152}" srcOrd="3" destOrd="0" presId="urn:microsoft.com/office/officeart/2005/8/layout/hierarchy3"/>
    <dgm:cxn modelId="{667F6B0C-CEB7-4EBB-8F7A-A27AC27FC3E5}" type="presParOf" srcId="{DAADF072-4DC1-4F05-8102-BC2F01220DF2}" destId="{57E1650F-C1AB-4FA2-90F6-C8FCFF604F41}" srcOrd="4" destOrd="0" presId="urn:microsoft.com/office/officeart/2005/8/layout/hierarchy3"/>
    <dgm:cxn modelId="{31736F8E-354E-4FDD-9F0D-AC9E1D677963}" type="presParOf" srcId="{DAADF072-4DC1-4F05-8102-BC2F01220DF2}" destId="{39FFD97A-88DB-4ACC-8442-95B9C7CC13BC}" srcOrd="5" destOrd="0" presId="urn:microsoft.com/office/officeart/2005/8/layout/hierarchy3"/>
    <dgm:cxn modelId="{ED190DC7-75F7-4685-9E11-1BB40079D15C}" type="presParOf" srcId="{DAADF072-4DC1-4F05-8102-BC2F01220DF2}" destId="{9E4D9967-36A6-4A27-878C-C3EAF2CE2942}" srcOrd="6" destOrd="0" presId="urn:microsoft.com/office/officeart/2005/8/layout/hierarchy3"/>
    <dgm:cxn modelId="{A2A0B782-3447-4A04-B17C-DAA66387D283}" type="presParOf" srcId="{DAADF072-4DC1-4F05-8102-BC2F01220DF2}" destId="{EC0B0F14-260E-453D-8F6B-0FE6FAE7AAF1}" srcOrd="7" destOrd="0" presId="urn:microsoft.com/office/officeart/2005/8/layout/hierarchy3"/>
    <dgm:cxn modelId="{37C93EDD-A901-4F7D-AC5F-3D78154A6675}" type="presParOf" srcId="{DAADF072-4DC1-4F05-8102-BC2F01220DF2}" destId="{72A0B89B-91C8-4CC3-BACC-25826EA6ED5A}" srcOrd="8" destOrd="0" presId="urn:microsoft.com/office/officeart/2005/8/layout/hierarchy3"/>
    <dgm:cxn modelId="{EADB29E1-503A-4F5E-A364-1298B9739AA0}" type="presParOf" srcId="{DAADF072-4DC1-4F05-8102-BC2F01220DF2}" destId="{12292E00-DCDC-46C8-A72E-13A63893C17D}" srcOrd="9" destOrd="0" presId="urn:microsoft.com/office/officeart/2005/8/layout/hierarchy3"/>
    <dgm:cxn modelId="{EBBDCBE3-AEA3-4838-9998-DF2D71AA2427}" type="presParOf" srcId="{15C4E9E5-AA24-41BF-A480-751237584DCC}" destId="{07C6FAD6-6C24-4797-A657-A3678E99A0C3}" srcOrd="2" destOrd="0" presId="urn:microsoft.com/office/officeart/2005/8/layout/hierarchy3"/>
    <dgm:cxn modelId="{FDF2D136-5FB5-43FC-9DDA-6E9EE57F3EF7}" type="presParOf" srcId="{07C6FAD6-6C24-4797-A657-A3678E99A0C3}" destId="{00ADE5A3-1B2B-417E-BF95-0E4F7DF02D08}" srcOrd="0" destOrd="0" presId="urn:microsoft.com/office/officeart/2005/8/layout/hierarchy3"/>
    <dgm:cxn modelId="{316922FD-BD1C-4673-A7C8-FE7D266B2A65}" type="presParOf" srcId="{00ADE5A3-1B2B-417E-BF95-0E4F7DF02D08}" destId="{36182FBC-8C33-4518-8B98-41F3E972164F}" srcOrd="0" destOrd="0" presId="urn:microsoft.com/office/officeart/2005/8/layout/hierarchy3"/>
    <dgm:cxn modelId="{0875393C-600A-4DE3-8915-C7131CE937A9}" type="presParOf" srcId="{00ADE5A3-1B2B-417E-BF95-0E4F7DF02D08}" destId="{1E414D1F-6F25-44C3-8874-56BD72974E6F}" srcOrd="1" destOrd="0" presId="urn:microsoft.com/office/officeart/2005/8/layout/hierarchy3"/>
    <dgm:cxn modelId="{24BE2A40-426C-4795-B484-DC9C1B893072}" type="presParOf" srcId="{07C6FAD6-6C24-4797-A657-A3678E99A0C3}" destId="{EFEC714A-D378-4B44-8ECF-634E80C7E3F2}" srcOrd="1" destOrd="0" presId="urn:microsoft.com/office/officeart/2005/8/layout/hierarchy3"/>
    <dgm:cxn modelId="{398DFAC7-2FD2-4EC6-903E-1C94FA28DF45}" type="presParOf" srcId="{EFEC714A-D378-4B44-8ECF-634E80C7E3F2}" destId="{B9546585-BE9B-4CEE-8219-D9B393DC7750}" srcOrd="0" destOrd="0" presId="urn:microsoft.com/office/officeart/2005/8/layout/hierarchy3"/>
    <dgm:cxn modelId="{97726A49-AE7D-4358-AA2B-24B05BD5208F}" type="presParOf" srcId="{EFEC714A-D378-4B44-8ECF-634E80C7E3F2}" destId="{5C8ADC86-E95C-4426-BFC8-387A980C17AF}" srcOrd="1" destOrd="0" presId="urn:microsoft.com/office/officeart/2005/8/layout/hierarchy3"/>
    <dgm:cxn modelId="{DD76711F-3B2F-41D0-BB28-09ED9BBE73A6}" type="presParOf" srcId="{EFEC714A-D378-4B44-8ECF-634E80C7E3F2}" destId="{7174BABC-2F1C-4A98-8361-765F955D7F6F}" srcOrd="2" destOrd="0" presId="urn:microsoft.com/office/officeart/2005/8/layout/hierarchy3"/>
    <dgm:cxn modelId="{89D94A8C-BEE9-4A02-BA0F-F2F85B69B359}" type="presParOf" srcId="{EFEC714A-D378-4B44-8ECF-634E80C7E3F2}" destId="{2393064F-9700-48BE-B7E7-20A5464B8CDE}" srcOrd="3" destOrd="0" presId="urn:microsoft.com/office/officeart/2005/8/layout/hierarchy3"/>
    <dgm:cxn modelId="{16035327-1104-4B1F-9588-6DE9D6EFDB60}" type="presParOf" srcId="{EFEC714A-D378-4B44-8ECF-634E80C7E3F2}" destId="{16FD8A96-B98A-42B2-A95C-FA37E02354A2}" srcOrd="4" destOrd="0" presId="urn:microsoft.com/office/officeart/2005/8/layout/hierarchy3"/>
    <dgm:cxn modelId="{B05831CF-D3A2-4D23-920F-D019EF97AE28}" type="presParOf" srcId="{EFEC714A-D378-4B44-8ECF-634E80C7E3F2}" destId="{EE068438-8DD3-45E4-A420-A6D75B5A1444}" srcOrd="5" destOrd="0" presId="urn:microsoft.com/office/officeart/2005/8/layout/hierarchy3"/>
    <dgm:cxn modelId="{20EC5C3D-C8B4-46B5-8782-378CA2760630}" type="presParOf" srcId="{EFEC714A-D378-4B44-8ECF-634E80C7E3F2}" destId="{4D4004A8-1AB9-4748-BAA0-23A2CF3BD2A6}" srcOrd="6" destOrd="0" presId="urn:microsoft.com/office/officeart/2005/8/layout/hierarchy3"/>
    <dgm:cxn modelId="{67BE9606-0F23-445B-A364-2723577ACA5B}" type="presParOf" srcId="{EFEC714A-D378-4B44-8ECF-634E80C7E3F2}" destId="{F45B9D2B-5047-4F88-A735-460B16591EB6}" srcOrd="7" destOrd="0" presId="urn:microsoft.com/office/officeart/2005/8/layout/hierarchy3"/>
    <dgm:cxn modelId="{34ECB706-2647-43AB-A8A7-AE109EBAE621}" type="presParOf" srcId="{EFEC714A-D378-4B44-8ECF-634E80C7E3F2}" destId="{91CD1D99-B155-4CAD-AD39-38EDA3694896}" srcOrd="8" destOrd="0" presId="urn:microsoft.com/office/officeart/2005/8/layout/hierarchy3"/>
    <dgm:cxn modelId="{27864112-4D39-446B-9523-311F81A9FB86}" type="presParOf" srcId="{EFEC714A-D378-4B44-8ECF-634E80C7E3F2}" destId="{2E811C1D-45EE-4B6E-9914-3A1C83980CD7}" srcOrd="9" destOrd="0" presId="urn:microsoft.com/office/officeart/2005/8/layout/hierarchy3"/>
    <dgm:cxn modelId="{B5AF1296-5200-4D8C-92BF-8A445BB44C2A}" type="presParOf" srcId="{15C4E9E5-AA24-41BF-A480-751237584DCC}" destId="{2B32CF8B-381B-4D31-8E66-3BB03E4B4DBE}" srcOrd="3" destOrd="0" presId="urn:microsoft.com/office/officeart/2005/8/layout/hierarchy3"/>
    <dgm:cxn modelId="{C6CCD023-179C-4F69-AA90-5BA62DF1F399}" type="presParOf" srcId="{2B32CF8B-381B-4D31-8E66-3BB03E4B4DBE}" destId="{45D58883-4DD7-4C58-9FD0-5FC21E6A0671}" srcOrd="0" destOrd="0" presId="urn:microsoft.com/office/officeart/2005/8/layout/hierarchy3"/>
    <dgm:cxn modelId="{4B39180C-DB59-4099-82C6-84CF5BA514EC}" type="presParOf" srcId="{45D58883-4DD7-4C58-9FD0-5FC21E6A0671}" destId="{1751B784-8A10-426C-821A-FBB98BC526FD}" srcOrd="0" destOrd="0" presId="urn:microsoft.com/office/officeart/2005/8/layout/hierarchy3"/>
    <dgm:cxn modelId="{9A9E743C-066D-4A87-8F1A-E0657EB063AB}" type="presParOf" srcId="{45D58883-4DD7-4C58-9FD0-5FC21E6A0671}" destId="{68AE9CF4-B086-4D33-B6DE-B832B4AE545F}" srcOrd="1" destOrd="0" presId="urn:microsoft.com/office/officeart/2005/8/layout/hierarchy3"/>
    <dgm:cxn modelId="{2C0E374B-2649-4516-B3C9-11149AA22307}" type="presParOf" srcId="{2B32CF8B-381B-4D31-8E66-3BB03E4B4DBE}" destId="{5FA025D9-B4A1-4B56-A535-0C941F0F4715}" srcOrd="1" destOrd="0" presId="urn:microsoft.com/office/officeart/2005/8/layout/hierarchy3"/>
    <dgm:cxn modelId="{E0F18144-103A-4E94-8CA5-64B8B56E2C15}" type="presParOf" srcId="{5FA025D9-B4A1-4B56-A535-0C941F0F4715}" destId="{E694131A-A629-4E36-B82A-C08745200A41}" srcOrd="0" destOrd="0" presId="urn:microsoft.com/office/officeart/2005/8/layout/hierarchy3"/>
    <dgm:cxn modelId="{0041B6C3-3486-42A6-A025-F5E31E868FED}" type="presParOf" srcId="{5FA025D9-B4A1-4B56-A535-0C941F0F4715}" destId="{1BAECF2F-3829-439E-ACEF-B93024065043}" srcOrd="1" destOrd="0" presId="urn:microsoft.com/office/officeart/2005/8/layout/hierarchy3"/>
    <dgm:cxn modelId="{406E5EF6-0369-4789-9956-3C232761B28E}" type="presParOf" srcId="{5FA025D9-B4A1-4B56-A535-0C941F0F4715}" destId="{8DCF5366-9577-4979-A850-2BA4CF0D8837}" srcOrd="2" destOrd="0" presId="urn:microsoft.com/office/officeart/2005/8/layout/hierarchy3"/>
    <dgm:cxn modelId="{6E0EB57F-3A7C-47E9-928E-70D01D519E99}" type="presParOf" srcId="{5FA025D9-B4A1-4B56-A535-0C941F0F4715}" destId="{B59FFC22-B46A-4EBC-9076-AF445DE59155}" srcOrd="3" destOrd="0" presId="urn:microsoft.com/office/officeart/2005/8/layout/hierarchy3"/>
    <dgm:cxn modelId="{7D0C4407-CCDA-4CB8-9211-7BC60CEB06A1}" type="presParOf" srcId="{5FA025D9-B4A1-4B56-A535-0C941F0F4715}" destId="{A3EC2179-C7C8-4934-A006-C64BAB83A1E5}" srcOrd="4" destOrd="0" presId="urn:microsoft.com/office/officeart/2005/8/layout/hierarchy3"/>
    <dgm:cxn modelId="{C525C74F-F407-4CD5-AEED-FBF781908535}" type="presParOf" srcId="{5FA025D9-B4A1-4B56-A535-0C941F0F4715}" destId="{CAE6B93C-1B11-4028-97AB-603B6A2D0B30}" srcOrd="5" destOrd="0" presId="urn:microsoft.com/office/officeart/2005/8/layout/hierarchy3"/>
    <dgm:cxn modelId="{75C7124F-C762-47E0-9768-0E66DC207088}" type="presParOf" srcId="{5FA025D9-B4A1-4B56-A535-0C941F0F4715}" destId="{52AD6D46-4940-4CB8-9850-3D615011EF71}" srcOrd="6" destOrd="0" presId="urn:microsoft.com/office/officeart/2005/8/layout/hierarchy3"/>
    <dgm:cxn modelId="{39BF5D7F-E69E-424A-AB92-4965A6257682}" type="presParOf" srcId="{5FA025D9-B4A1-4B56-A535-0C941F0F4715}" destId="{5798B784-4FF7-4044-9652-4DCA6AF89B0E}" srcOrd="7" destOrd="0" presId="urn:microsoft.com/office/officeart/2005/8/layout/hierarchy3"/>
    <dgm:cxn modelId="{14FEF30F-B8C7-4734-AEF1-2F9A6390A711}" type="presParOf" srcId="{5FA025D9-B4A1-4B56-A535-0C941F0F4715}" destId="{B87F21A9-815E-496D-AAA9-BF0F52818842}" srcOrd="8" destOrd="0" presId="urn:microsoft.com/office/officeart/2005/8/layout/hierarchy3"/>
    <dgm:cxn modelId="{9DD1EEDE-4BD7-43A0-91DB-EAD539B28C47}" type="presParOf" srcId="{5FA025D9-B4A1-4B56-A535-0C941F0F4715}" destId="{BED13E57-C638-43B8-BC76-D9F09F360EEE}" srcOrd="9" destOrd="0" presId="urn:microsoft.com/office/officeart/2005/8/layout/hierarchy3"/>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1D921566-F1E3-4352-8186-CE5ABB050C0E}" type="doc">
      <dgm:prSet loTypeId="urn:microsoft.com/office/officeart/2005/8/layout/process1" loCatId="process" qsTypeId="urn:microsoft.com/office/officeart/2005/8/quickstyle/simple1" qsCatId="simple" csTypeId="urn:microsoft.com/office/officeart/2005/8/colors/accent1_2" csCatId="accent1" phldr="1"/>
      <dgm:spPr/>
    </dgm:pt>
    <dgm:pt modelId="{09524E68-AB48-4851-8B80-F2F59B809C20}">
      <dgm:prSet phldrT="[Text]"/>
      <dgm:spPr>
        <a:ln>
          <a:solidFill>
            <a:schemeClr val="tx1"/>
          </a:solidFill>
        </a:ln>
      </dgm:spPr>
      <dgm:t>
        <a:bodyPr/>
        <a:lstStyle/>
        <a:p>
          <a:r>
            <a:rPr lang="en-US" dirty="0" smtClean="0">
              <a:solidFill>
                <a:schemeClr val="tx1"/>
              </a:solidFill>
            </a:rPr>
            <a:t>GSA submits bill to customer</a:t>
          </a:r>
          <a:endParaRPr lang="en-US" dirty="0">
            <a:solidFill>
              <a:schemeClr val="tx1"/>
            </a:solidFill>
          </a:endParaRPr>
        </a:p>
      </dgm:t>
    </dgm:pt>
    <dgm:pt modelId="{0EE063E4-EC2B-4E08-BA48-993EBA40EFEC}" type="parTrans" cxnId="{519FEF29-1AD6-4C30-A3B5-F90F92E2F979}">
      <dgm:prSet/>
      <dgm:spPr/>
      <dgm:t>
        <a:bodyPr/>
        <a:lstStyle/>
        <a:p>
          <a:endParaRPr lang="en-US"/>
        </a:p>
      </dgm:t>
    </dgm:pt>
    <dgm:pt modelId="{1073C6C7-DB92-46FD-B2C9-0B98A6ADB22C}" type="sibTrans" cxnId="{519FEF29-1AD6-4C30-A3B5-F90F92E2F979}">
      <dgm:prSet/>
      <dgm:spPr>
        <a:solidFill>
          <a:schemeClr val="accent5">
            <a:lumMod val="25000"/>
          </a:schemeClr>
        </a:solidFill>
      </dgm:spPr>
      <dgm:t>
        <a:bodyPr/>
        <a:lstStyle/>
        <a:p>
          <a:endParaRPr lang="en-US"/>
        </a:p>
      </dgm:t>
    </dgm:pt>
    <dgm:pt modelId="{48EB328C-A122-47E5-B40D-CD670B6AB6F4}">
      <dgm:prSet phldrT="[Text]"/>
      <dgm:spPr>
        <a:ln>
          <a:solidFill>
            <a:schemeClr val="tx1"/>
          </a:solidFill>
        </a:ln>
      </dgm:spPr>
      <dgm:t>
        <a:bodyPr/>
        <a:lstStyle/>
        <a:p>
          <a:r>
            <a:rPr lang="en-US" dirty="0" smtClean="0">
              <a:solidFill>
                <a:schemeClr val="tx1"/>
              </a:solidFill>
            </a:rPr>
            <a:t>Customer disputes bill in VCSS (BDs only)</a:t>
          </a:r>
          <a:endParaRPr lang="en-US" dirty="0">
            <a:solidFill>
              <a:schemeClr val="tx1"/>
            </a:solidFill>
          </a:endParaRPr>
        </a:p>
      </dgm:t>
    </dgm:pt>
    <dgm:pt modelId="{8B29861B-0F64-42EB-A468-4CFD79007E86}" type="parTrans" cxnId="{210832BD-70C8-4198-9EB7-24FC7D255089}">
      <dgm:prSet/>
      <dgm:spPr/>
      <dgm:t>
        <a:bodyPr/>
        <a:lstStyle/>
        <a:p>
          <a:endParaRPr lang="en-US"/>
        </a:p>
      </dgm:t>
    </dgm:pt>
    <dgm:pt modelId="{C2D2D280-5C34-45E7-A1C4-B62C479BF98A}" type="sibTrans" cxnId="{210832BD-70C8-4198-9EB7-24FC7D255089}">
      <dgm:prSet/>
      <dgm:spPr>
        <a:solidFill>
          <a:schemeClr val="accent5">
            <a:lumMod val="25000"/>
          </a:schemeClr>
        </a:solidFill>
      </dgm:spPr>
      <dgm:t>
        <a:bodyPr/>
        <a:lstStyle/>
        <a:p>
          <a:endParaRPr lang="en-US"/>
        </a:p>
      </dgm:t>
    </dgm:pt>
    <dgm:pt modelId="{25389E60-D4D1-440B-8817-F9660C473F2D}">
      <dgm:prSet phldrT="[Text]"/>
      <dgm:spPr>
        <a:ln>
          <a:solidFill>
            <a:schemeClr val="tx1"/>
          </a:solidFill>
        </a:ln>
      </dgm:spPr>
      <dgm:t>
        <a:bodyPr/>
        <a:lstStyle/>
        <a:p>
          <a:r>
            <a:rPr lang="en-US" dirty="0" smtClean="0">
              <a:solidFill>
                <a:schemeClr val="tx1"/>
              </a:solidFill>
            </a:rPr>
            <a:t>Pegasys receives dispute notification</a:t>
          </a:r>
          <a:endParaRPr lang="en-US" dirty="0">
            <a:solidFill>
              <a:schemeClr val="tx1"/>
            </a:solidFill>
          </a:endParaRPr>
        </a:p>
      </dgm:t>
    </dgm:pt>
    <dgm:pt modelId="{0FDE8DE8-0F8A-4444-A320-B2264B029D27}" type="parTrans" cxnId="{5F3C75B9-4D84-4CC3-9EA2-66EF1282ACE8}">
      <dgm:prSet/>
      <dgm:spPr/>
      <dgm:t>
        <a:bodyPr/>
        <a:lstStyle/>
        <a:p>
          <a:endParaRPr lang="en-US"/>
        </a:p>
      </dgm:t>
    </dgm:pt>
    <dgm:pt modelId="{DEC913A9-B4B1-4A73-A246-1934CEB2F9BB}" type="sibTrans" cxnId="{5F3C75B9-4D84-4CC3-9EA2-66EF1282ACE8}">
      <dgm:prSet/>
      <dgm:spPr>
        <a:solidFill>
          <a:schemeClr val="accent5">
            <a:lumMod val="25000"/>
          </a:schemeClr>
        </a:solidFill>
      </dgm:spPr>
      <dgm:t>
        <a:bodyPr/>
        <a:lstStyle/>
        <a:p>
          <a:endParaRPr lang="en-US"/>
        </a:p>
      </dgm:t>
    </dgm:pt>
    <dgm:pt modelId="{6C59B31F-1AF6-4E1F-B779-987FACA4532B}">
      <dgm:prSet phldrT="[Text]"/>
      <dgm:spPr>
        <a:ln>
          <a:solidFill>
            <a:schemeClr val="tx1"/>
          </a:solidFill>
        </a:ln>
      </dgm:spPr>
      <dgm:t>
        <a:bodyPr/>
        <a:lstStyle/>
        <a:p>
          <a:r>
            <a:rPr lang="en-US" dirty="0" smtClean="0">
              <a:solidFill>
                <a:schemeClr val="tx1"/>
              </a:solidFill>
            </a:rPr>
            <a:t>Dispute is reviewed for action needed</a:t>
          </a:r>
          <a:endParaRPr lang="en-US" dirty="0">
            <a:solidFill>
              <a:schemeClr val="tx1"/>
            </a:solidFill>
          </a:endParaRPr>
        </a:p>
      </dgm:t>
    </dgm:pt>
    <dgm:pt modelId="{7751F9EA-37E8-4B2A-8F20-26CD626F270D}" type="parTrans" cxnId="{0CCC0FDE-A4BD-4649-B49D-4248A9F9AA8A}">
      <dgm:prSet/>
      <dgm:spPr/>
      <dgm:t>
        <a:bodyPr/>
        <a:lstStyle/>
        <a:p>
          <a:endParaRPr lang="en-US"/>
        </a:p>
      </dgm:t>
    </dgm:pt>
    <dgm:pt modelId="{47A81935-2007-4D46-87BA-BE889A51C1BE}" type="sibTrans" cxnId="{0CCC0FDE-A4BD-4649-B49D-4248A9F9AA8A}">
      <dgm:prSet/>
      <dgm:spPr>
        <a:solidFill>
          <a:schemeClr val="accent5">
            <a:lumMod val="25000"/>
          </a:schemeClr>
        </a:solidFill>
      </dgm:spPr>
      <dgm:t>
        <a:bodyPr/>
        <a:lstStyle/>
        <a:p>
          <a:endParaRPr lang="en-US"/>
        </a:p>
      </dgm:t>
    </dgm:pt>
    <dgm:pt modelId="{44D0DE31-0572-4756-91E3-496F4EF2C032}">
      <dgm:prSet phldrT="[Text]"/>
      <dgm:spPr>
        <a:ln>
          <a:solidFill>
            <a:schemeClr val="tx1"/>
          </a:solidFill>
        </a:ln>
      </dgm:spPr>
      <dgm:t>
        <a:bodyPr/>
        <a:lstStyle/>
        <a:p>
          <a:r>
            <a:rPr lang="en-US" dirty="0" smtClean="0">
              <a:solidFill>
                <a:schemeClr val="tx1"/>
              </a:solidFill>
            </a:rPr>
            <a:t>Dispute resolution</a:t>
          </a:r>
          <a:endParaRPr lang="en-US" dirty="0">
            <a:solidFill>
              <a:schemeClr val="tx1"/>
            </a:solidFill>
          </a:endParaRPr>
        </a:p>
      </dgm:t>
    </dgm:pt>
    <dgm:pt modelId="{568E7B1C-CEA4-4EBF-937D-E262115E59B6}" type="parTrans" cxnId="{8998EAA4-2092-48AF-BCBB-656910D047B4}">
      <dgm:prSet/>
      <dgm:spPr/>
      <dgm:t>
        <a:bodyPr/>
        <a:lstStyle/>
        <a:p>
          <a:endParaRPr lang="en-US"/>
        </a:p>
      </dgm:t>
    </dgm:pt>
    <dgm:pt modelId="{2E29FE41-E2FA-45E9-9791-A9051EC4C298}" type="sibTrans" cxnId="{8998EAA4-2092-48AF-BCBB-656910D047B4}">
      <dgm:prSet/>
      <dgm:spPr/>
      <dgm:t>
        <a:bodyPr/>
        <a:lstStyle/>
        <a:p>
          <a:endParaRPr lang="en-US"/>
        </a:p>
      </dgm:t>
    </dgm:pt>
    <dgm:pt modelId="{3CF1751E-49BF-43C5-95D0-D4901F2E8001}" type="pres">
      <dgm:prSet presAssocID="{1D921566-F1E3-4352-8186-CE5ABB050C0E}" presName="Name0" presStyleCnt="0">
        <dgm:presLayoutVars>
          <dgm:dir/>
          <dgm:resizeHandles val="exact"/>
        </dgm:presLayoutVars>
      </dgm:prSet>
      <dgm:spPr/>
    </dgm:pt>
    <dgm:pt modelId="{04D8782B-99BD-4037-B398-296F097D2AD7}" type="pres">
      <dgm:prSet presAssocID="{09524E68-AB48-4851-8B80-F2F59B809C20}" presName="node" presStyleLbl="node1" presStyleIdx="0" presStyleCnt="5">
        <dgm:presLayoutVars>
          <dgm:bulletEnabled val="1"/>
        </dgm:presLayoutVars>
      </dgm:prSet>
      <dgm:spPr/>
      <dgm:t>
        <a:bodyPr/>
        <a:lstStyle/>
        <a:p>
          <a:endParaRPr lang="en-US"/>
        </a:p>
      </dgm:t>
    </dgm:pt>
    <dgm:pt modelId="{49A261D0-9152-4D22-8B83-E29390314A5C}" type="pres">
      <dgm:prSet presAssocID="{1073C6C7-DB92-46FD-B2C9-0B98A6ADB22C}" presName="sibTrans" presStyleLbl="sibTrans2D1" presStyleIdx="0" presStyleCnt="4"/>
      <dgm:spPr/>
      <dgm:t>
        <a:bodyPr/>
        <a:lstStyle/>
        <a:p>
          <a:endParaRPr lang="en-US"/>
        </a:p>
      </dgm:t>
    </dgm:pt>
    <dgm:pt modelId="{B7CC0710-617B-4E76-9A1D-4EA5CDF1D9BC}" type="pres">
      <dgm:prSet presAssocID="{1073C6C7-DB92-46FD-B2C9-0B98A6ADB22C}" presName="connectorText" presStyleLbl="sibTrans2D1" presStyleIdx="0" presStyleCnt="4"/>
      <dgm:spPr/>
      <dgm:t>
        <a:bodyPr/>
        <a:lstStyle/>
        <a:p>
          <a:endParaRPr lang="en-US"/>
        </a:p>
      </dgm:t>
    </dgm:pt>
    <dgm:pt modelId="{DDC4299A-E851-4477-B58D-E4D8F38E25A1}" type="pres">
      <dgm:prSet presAssocID="{48EB328C-A122-47E5-B40D-CD670B6AB6F4}" presName="node" presStyleLbl="node1" presStyleIdx="1" presStyleCnt="5">
        <dgm:presLayoutVars>
          <dgm:bulletEnabled val="1"/>
        </dgm:presLayoutVars>
      </dgm:prSet>
      <dgm:spPr/>
      <dgm:t>
        <a:bodyPr/>
        <a:lstStyle/>
        <a:p>
          <a:endParaRPr lang="en-US"/>
        </a:p>
      </dgm:t>
    </dgm:pt>
    <dgm:pt modelId="{5894B000-2CBA-4475-9A48-53EF5BA02A32}" type="pres">
      <dgm:prSet presAssocID="{C2D2D280-5C34-45E7-A1C4-B62C479BF98A}" presName="sibTrans" presStyleLbl="sibTrans2D1" presStyleIdx="1" presStyleCnt="4"/>
      <dgm:spPr/>
      <dgm:t>
        <a:bodyPr/>
        <a:lstStyle/>
        <a:p>
          <a:endParaRPr lang="en-US"/>
        </a:p>
      </dgm:t>
    </dgm:pt>
    <dgm:pt modelId="{775E8749-2CEE-4264-B8AA-6FB4AD98C9BA}" type="pres">
      <dgm:prSet presAssocID="{C2D2D280-5C34-45E7-A1C4-B62C479BF98A}" presName="connectorText" presStyleLbl="sibTrans2D1" presStyleIdx="1" presStyleCnt="4"/>
      <dgm:spPr/>
      <dgm:t>
        <a:bodyPr/>
        <a:lstStyle/>
        <a:p>
          <a:endParaRPr lang="en-US"/>
        </a:p>
      </dgm:t>
    </dgm:pt>
    <dgm:pt modelId="{444246F4-289B-4BC7-B5A9-50169878F4D4}" type="pres">
      <dgm:prSet presAssocID="{25389E60-D4D1-440B-8817-F9660C473F2D}" presName="node" presStyleLbl="node1" presStyleIdx="2" presStyleCnt="5">
        <dgm:presLayoutVars>
          <dgm:bulletEnabled val="1"/>
        </dgm:presLayoutVars>
      </dgm:prSet>
      <dgm:spPr/>
      <dgm:t>
        <a:bodyPr/>
        <a:lstStyle/>
        <a:p>
          <a:endParaRPr lang="en-US"/>
        </a:p>
      </dgm:t>
    </dgm:pt>
    <dgm:pt modelId="{EEF28252-FB6D-4F53-9348-EB78A41BC009}" type="pres">
      <dgm:prSet presAssocID="{DEC913A9-B4B1-4A73-A246-1934CEB2F9BB}" presName="sibTrans" presStyleLbl="sibTrans2D1" presStyleIdx="2" presStyleCnt="4"/>
      <dgm:spPr/>
      <dgm:t>
        <a:bodyPr/>
        <a:lstStyle/>
        <a:p>
          <a:endParaRPr lang="en-US"/>
        </a:p>
      </dgm:t>
    </dgm:pt>
    <dgm:pt modelId="{9CDA0796-1C4F-44B9-8093-FBBAA8DEA839}" type="pres">
      <dgm:prSet presAssocID="{DEC913A9-B4B1-4A73-A246-1934CEB2F9BB}" presName="connectorText" presStyleLbl="sibTrans2D1" presStyleIdx="2" presStyleCnt="4"/>
      <dgm:spPr/>
      <dgm:t>
        <a:bodyPr/>
        <a:lstStyle/>
        <a:p>
          <a:endParaRPr lang="en-US"/>
        </a:p>
      </dgm:t>
    </dgm:pt>
    <dgm:pt modelId="{E6095485-1C0B-4A56-9A04-EA2BFB69E7B1}" type="pres">
      <dgm:prSet presAssocID="{6C59B31F-1AF6-4E1F-B779-987FACA4532B}" presName="node" presStyleLbl="node1" presStyleIdx="3" presStyleCnt="5">
        <dgm:presLayoutVars>
          <dgm:bulletEnabled val="1"/>
        </dgm:presLayoutVars>
      </dgm:prSet>
      <dgm:spPr/>
      <dgm:t>
        <a:bodyPr/>
        <a:lstStyle/>
        <a:p>
          <a:endParaRPr lang="en-US"/>
        </a:p>
      </dgm:t>
    </dgm:pt>
    <dgm:pt modelId="{1D0E683B-1AFD-4271-9158-9B14D96DC139}" type="pres">
      <dgm:prSet presAssocID="{47A81935-2007-4D46-87BA-BE889A51C1BE}" presName="sibTrans" presStyleLbl="sibTrans2D1" presStyleIdx="3" presStyleCnt="4"/>
      <dgm:spPr/>
      <dgm:t>
        <a:bodyPr/>
        <a:lstStyle/>
        <a:p>
          <a:endParaRPr lang="en-US"/>
        </a:p>
      </dgm:t>
    </dgm:pt>
    <dgm:pt modelId="{FF26FB4B-ED1F-4CC3-8599-E83F80BAFA92}" type="pres">
      <dgm:prSet presAssocID="{47A81935-2007-4D46-87BA-BE889A51C1BE}" presName="connectorText" presStyleLbl="sibTrans2D1" presStyleIdx="3" presStyleCnt="4"/>
      <dgm:spPr/>
      <dgm:t>
        <a:bodyPr/>
        <a:lstStyle/>
        <a:p>
          <a:endParaRPr lang="en-US"/>
        </a:p>
      </dgm:t>
    </dgm:pt>
    <dgm:pt modelId="{E9551B83-4D54-47D6-BB3E-153D5B6F08D7}" type="pres">
      <dgm:prSet presAssocID="{44D0DE31-0572-4756-91E3-496F4EF2C032}" presName="node" presStyleLbl="node1" presStyleIdx="4" presStyleCnt="5">
        <dgm:presLayoutVars>
          <dgm:bulletEnabled val="1"/>
        </dgm:presLayoutVars>
      </dgm:prSet>
      <dgm:spPr/>
      <dgm:t>
        <a:bodyPr/>
        <a:lstStyle/>
        <a:p>
          <a:endParaRPr lang="en-US"/>
        </a:p>
      </dgm:t>
    </dgm:pt>
  </dgm:ptLst>
  <dgm:cxnLst>
    <dgm:cxn modelId="{D6480467-E258-44E9-B85D-D48557413832}" type="presOf" srcId="{44D0DE31-0572-4756-91E3-496F4EF2C032}" destId="{E9551B83-4D54-47D6-BB3E-153D5B6F08D7}" srcOrd="0" destOrd="0" presId="urn:microsoft.com/office/officeart/2005/8/layout/process1"/>
    <dgm:cxn modelId="{E5A46ABF-584B-4BCD-B784-F0F3F7840CAD}" type="presOf" srcId="{47A81935-2007-4D46-87BA-BE889A51C1BE}" destId="{FF26FB4B-ED1F-4CC3-8599-E83F80BAFA92}" srcOrd="1" destOrd="0" presId="urn:microsoft.com/office/officeart/2005/8/layout/process1"/>
    <dgm:cxn modelId="{0CCC0FDE-A4BD-4649-B49D-4248A9F9AA8A}" srcId="{1D921566-F1E3-4352-8186-CE5ABB050C0E}" destId="{6C59B31F-1AF6-4E1F-B779-987FACA4532B}" srcOrd="3" destOrd="0" parTransId="{7751F9EA-37E8-4B2A-8F20-26CD626F270D}" sibTransId="{47A81935-2007-4D46-87BA-BE889A51C1BE}"/>
    <dgm:cxn modelId="{B9BEE46E-2E0E-46E1-A5EA-2D422CA2C904}" type="presOf" srcId="{47A81935-2007-4D46-87BA-BE889A51C1BE}" destId="{1D0E683B-1AFD-4271-9158-9B14D96DC139}" srcOrd="0" destOrd="0" presId="urn:microsoft.com/office/officeart/2005/8/layout/process1"/>
    <dgm:cxn modelId="{57253FFE-00B2-4105-822D-219EE35E72FB}" type="presOf" srcId="{DEC913A9-B4B1-4A73-A246-1934CEB2F9BB}" destId="{EEF28252-FB6D-4F53-9348-EB78A41BC009}" srcOrd="0" destOrd="0" presId="urn:microsoft.com/office/officeart/2005/8/layout/process1"/>
    <dgm:cxn modelId="{CEA47070-6909-43EF-AE34-5829561F181C}" type="presOf" srcId="{6C59B31F-1AF6-4E1F-B779-987FACA4532B}" destId="{E6095485-1C0B-4A56-9A04-EA2BFB69E7B1}" srcOrd="0" destOrd="0" presId="urn:microsoft.com/office/officeart/2005/8/layout/process1"/>
    <dgm:cxn modelId="{9D15C29F-2769-4C7D-9199-171A3840E03D}" type="presOf" srcId="{25389E60-D4D1-440B-8817-F9660C473F2D}" destId="{444246F4-289B-4BC7-B5A9-50169878F4D4}" srcOrd="0" destOrd="0" presId="urn:microsoft.com/office/officeart/2005/8/layout/process1"/>
    <dgm:cxn modelId="{0A05C933-D80E-49EC-8D45-D96E5B5B72E0}" type="presOf" srcId="{DEC913A9-B4B1-4A73-A246-1934CEB2F9BB}" destId="{9CDA0796-1C4F-44B9-8093-FBBAA8DEA839}" srcOrd="1" destOrd="0" presId="urn:microsoft.com/office/officeart/2005/8/layout/process1"/>
    <dgm:cxn modelId="{D09E829A-C3C2-49B4-91FA-DAD3734364EE}" type="presOf" srcId="{C2D2D280-5C34-45E7-A1C4-B62C479BF98A}" destId="{5894B000-2CBA-4475-9A48-53EF5BA02A32}" srcOrd="0" destOrd="0" presId="urn:microsoft.com/office/officeart/2005/8/layout/process1"/>
    <dgm:cxn modelId="{519FEF29-1AD6-4C30-A3B5-F90F92E2F979}" srcId="{1D921566-F1E3-4352-8186-CE5ABB050C0E}" destId="{09524E68-AB48-4851-8B80-F2F59B809C20}" srcOrd="0" destOrd="0" parTransId="{0EE063E4-EC2B-4E08-BA48-993EBA40EFEC}" sibTransId="{1073C6C7-DB92-46FD-B2C9-0B98A6ADB22C}"/>
    <dgm:cxn modelId="{1B386A64-7624-4D91-B9D3-E67B523FF1CE}" type="presOf" srcId="{48EB328C-A122-47E5-B40D-CD670B6AB6F4}" destId="{DDC4299A-E851-4477-B58D-E4D8F38E25A1}" srcOrd="0" destOrd="0" presId="urn:microsoft.com/office/officeart/2005/8/layout/process1"/>
    <dgm:cxn modelId="{8998EAA4-2092-48AF-BCBB-656910D047B4}" srcId="{1D921566-F1E3-4352-8186-CE5ABB050C0E}" destId="{44D0DE31-0572-4756-91E3-496F4EF2C032}" srcOrd="4" destOrd="0" parTransId="{568E7B1C-CEA4-4EBF-937D-E262115E59B6}" sibTransId="{2E29FE41-E2FA-45E9-9791-A9051EC4C298}"/>
    <dgm:cxn modelId="{59B79F6F-E61B-4FF3-B12D-D433FBAC2EBE}" type="presOf" srcId="{1D921566-F1E3-4352-8186-CE5ABB050C0E}" destId="{3CF1751E-49BF-43C5-95D0-D4901F2E8001}" srcOrd="0" destOrd="0" presId="urn:microsoft.com/office/officeart/2005/8/layout/process1"/>
    <dgm:cxn modelId="{EAAAF9D6-20A2-40DE-8F48-5B1A462A5405}" type="presOf" srcId="{C2D2D280-5C34-45E7-A1C4-B62C479BF98A}" destId="{775E8749-2CEE-4264-B8AA-6FB4AD98C9BA}" srcOrd="1" destOrd="0" presId="urn:microsoft.com/office/officeart/2005/8/layout/process1"/>
    <dgm:cxn modelId="{210832BD-70C8-4198-9EB7-24FC7D255089}" srcId="{1D921566-F1E3-4352-8186-CE5ABB050C0E}" destId="{48EB328C-A122-47E5-B40D-CD670B6AB6F4}" srcOrd="1" destOrd="0" parTransId="{8B29861B-0F64-42EB-A468-4CFD79007E86}" sibTransId="{C2D2D280-5C34-45E7-A1C4-B62C479BF98A}"/>
    <dgm:cxn modelId="{5F3C75B9-4D84-4CC3-9EA2-66EF1282ACE8}" srcId="{1D921566-F1E3-4352-8186-CE5ABB050C0E}" destId="{25389E60-D4D1-440B-8817-F9660C473F2D}" srcOrd="2" destOrd="0" parTransId="{0FDE8DE8-0F8A-4444-A320-B2264B029D27}" sibTransId="{DEC913A9-B4B1-4A73-A246-1934CEB2F9BB}"/>
    <dgm:cxn modelId="{A87F573A-FD5F-43D6-A2DC-278EDAE000A6}" type="presOf" srcId="{1073C6C7-DB92-46FD-B2C9-0B98A6ADB22C}" destId="{49A261D0-9152-4D22-8B83-E29390314A5C}" srcOrd="0" destOrd="0" presId="urn:microsoft.com/office/officeart/2005/8/layout/process1"/>
    <dgm:cxn modelId="{1F8EB34B-53D1-40BE-938B-264D8A7BF9F3}" type="presOf" srcId="{09524E68-AB48-4851-8B80-F2F59B809C20}" destId="{04D8782B-99BD-4037-B398-296F097D2AD7}" srcOrd="0" destOrd="0" presId="urn:microsoft.com/office/officeart/2005/8/layout/process1"/>
    <dgm:cxn modelId="{1A46135B-3842-4977-90E1-1C3F43137414}" type="presOf" srcId="{1073C6C7-DB92-46FD-B2C9-0B98A6ADB22C}" destId="{B7CC0710-617B-4E76-9A1D-4EA5CDF1D9BC}" srcOrd="1" destOrd="0" presId="urn:microsoft.com/office/officeart/2005/8/layout/process1"/>
    <dgm:cxn modelId="{A0A37139-D9C3-4F9C-A831-09A5D43979C1}" type="presParOf" srcId="{3CF1751E-49BF-43C5-95D0-D4901F2E8001}" destId="{04D8782B-99BD-4037-B398-296F097D2AD7}" srcOrd="0" destOrd="0" presId="urn:microsoft.com/office/officeart/2005/8/layout/process1"/>
    <dgm:cxn modelId="{E43A9783-845D-488C-874F-753C8B8E4B59}" type="presParOf" srcId="{3CF1751E-49BF-43C5-95D0-D4901F2E8001}" destId="{49A261D0-9152-4D22-8B83-E29390314A5C}" srcOrd="1" destOrd="0" presId="urn:microsoft.com/office/officeart/2005/8/layout/process1"/>
    <dgm:cxn modelId="{D40686F8-4CEC-4282-AB33-401967C1BFD6}" type="presParOf" srcId="{49A261D0-9152-4D22-8B83-E29390314A5C}" destId="{B7CC0710-617B-4E76-9A1D-4EA5CDF1D9BC}" srcOrd="0" destOrd="0" presId="urn:microsoft.com/office/officeart/2005/8/layout/process1"/>
    <dgm:cxn modelId="{7B540F17-254A-4B22-97FD-5E472CC8AF4F}" type="presParOf" srcId="{3CF1751E-49BF-43C5-95D0-D4901F2E8001}" destId="{DDC4299A-E851-4477-B58D-E4D8F38E25A1}" srcOrd="2" destOrd="0" presId="urn:microsoft.com/office/officeart/2005/8/layout/process1"/>
    <dgm:cxn modelId="{FB1429CF-81C8-485C-8664-4029D972C2CD}" type="presParOf" srcId="{3CF1751E-49BF-43C5-95D0-D4901F2E8001}" destId="{5894B000-2CBA-4475-9A48-53EF5BA02A32}" srcOrd="3" destOrd="0" presId="urn:microsoft.com/office/officeart/2005/8/layout/process1"/>
    <dgm:cxn modelId="{C55A4F14-7BB0-496B-9A85-1D495321BC92}" type="presParOf" srcId="{5894B000-2CBA-4475-9A48-53EF5BA02A32}" destId="{775E8749-2CEE-4264-B8AA-6FB4AD98C9BA}" srcOrd="0" destOrd="0" presId="urn:microsoft.com/office/officeart/2005/8/layout/process1"/>
    <dgm:cxn modelId="{6F6D432F-BBF6-4AD7-BAB1-28AA9D8B03FB}" type="presParOf" srcId="{3CF1751E-49BF-43C5-95D0-D4901F2E8001}" destId="{444246F4-289B-4BC7-B5A9-50169878F4D4}" srcOrd="4" destOrd="0" presId="urn:microsoft.com/office/officeart/2005/8/layout/process1"/>
    <dgm:cxn modelId="{E6849EDE-23E2-482B-A42A-B041CBAA7C81}" type="presParOf" srcId="{3CF1751E-49BF-43C5-95D0-D4901F2E8001}" destId="{EEF28252-FB6D-4F53-9348-EB78A41BC009}" srcOrd="5" destOrd="0" presId="urn:microsoft.com/office/officeart/2005/8/layout/process1"/>
    <dgm:cxn modelId="{5D3E084D-C96E-47C3-BB2E-EC6B5504DEA5}" type="presParOf" srcId="{EEF28252-FB6D-4F53-9348-EB78A41BC009}" destId="{9CDA0796-1C4F-44B9-8093-FBBAA8DEA839}" srcOrd="0" destOrd="0" presId="urn:microsoft.com/office/officeart/2005/8/layout/process1"/>
    <dgm:cxn modelId="{F9DF8001-CCBB-4674-8AD7-1913E3A162B9}" type="presParOf" srcId="{3CF1751E-49BF-43C5-95D0-D4901F2E8001}" destId="{E6095485-1C0B-4A56-9A04-EA2BFB69E7B1}" srcOrd="6" destOrd="0" presId="urn:microsoft.com/office/officeart/2005/8/layout/process1"/>
    <dgm:cxn modelId="{13030AF0-281C-48CE-A9F0-18FECCA13428}" type="presParOf" srcId="{3CF1751E-49BF-43C5-95D0-D4901F2E8001}" destId="{1D0E683B-1AFD-4271-9158-9B14D96DC139}" srcOrd="7" destOrd="0" presId="urn:microsoft.com/office/officeart/2005/8/layout/process1"/>
    <dgm:cxn modelId="{1C08ACB0-491C-49CB-969B-31BF133C406E}" type="presParOf" srcId="{1D0E683B-1AFD-4271-9158-9B14D96DC139}" destId="{FF26FB4B-ED1F-4CC3-8599-E83F80BAFA92}" srcOrd="0" destOrd="0" presId="urn:microsoft.com/office/officeart/2005/8/layout/process1"/>
    <dgm:cxn modelId="{8A887099-A683-4133-8D0D-2D4922C60CAE}" type="presParOf" srcId="{3CF1751E-49BF-43C5-95D0-D4901F2E8001}" destId="{E9551B83-4D54-47D6-BB3E-153D5B6F08D7}"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69653C0-FEC9-4E85-A60D-B024E9001C44}" type="doc">
      <dgm:prSet loTypeId="urn:microsoft.com/office/officeart/2005/8/layout/hList7" loCatId="picture" qsTypeId="urn:microsoft.com/office/officeart/2005/8/quickstyle/simple4" qsCatId="simple" csTypeId="urn:microsoft.com/office/officeart/2005/8/colors/accent2_3" csCatId="accent2" phldr="1"/>
      <dgm:spPr/>
    </dgm:pt>
    <dgm:pt modelId="{6058171C-EAE2-4957-A000-13A1889C1D04}">
      <dgm:prSet phldrT="[Text]"/>
      <dgm:spPr/>
      <dgm:t>
        <a:bodyPr/>
        <a:lstStyle/>
        <a:p>
          <a:r>
            <a:rPr lang="en-US" b="1" smtClean="0"/>
            <a:t>Delinquent Debt</a:t>
          </a:r>
          <a:endParaRPr lang="en-US" b="1" dirty="0"/>
        </a:p>
      </dgm:t>
    </dgm:pt>
    <dgm:pt modelId="{F60B2972-FA1B-486A-B261-0F1CB2AD3850}" type="parTrans" cxnId="{ADF7548F-85F7-4066-B986-C0F62BE6FD9F}">
      <dgm:prSet/>
      <dgm:spPr/>
      <dgm:t>
        <a:bodyPr/>
        <a:lstStyle/>
        <a:p>
          <a:endParaRPr lang="en-US"/>
        </a:p>
      </dgm:t>
    </dgm:pt>
    <dgm:pt modelId="{8D1E4D18-9365-4441-9C02-642D075BA06F}" type="sibTrans" cxnId="{ADF7548F-85F7-4066-B986-C0F62BE6FD9F}">
      <dgm:prSet/>
      <dgm:spPr/>
      <dgm:t>
        <a:bodyPr/>
        <a:lstStyle/>
        <a:p>
          <a:endParaRPr lang="en-US"/>
        </a:p>
      </dgm:t>
    </dgm:pt>
    <dgm:pt modelId="{748A933A-0E8E-477B-9A4B-C72A11C94841}">
      <dgm:prSet phldrT="[Text]"/>
      <dgm:spPr/>
      <dgm:t>
        <a:bodyPr/>
        <a:lstStyle/>
        <a:p>
          <a:r>
            <a:rPr lang="en-US" b="1" smtClean="0"/>
            <a:t>Transmit to FedDebt/TOP</a:t>
          </a:r>
          <a:endParaRPr lang="en-US" b="1" dirty="0"/>
        </a:p>
      </dgm:t>
    </dgm:pt>
    <dgm:pt modelId="{C506E036-2F36-41C0-8089-61F7DCA263F4}" type="parTrans" cxnId="{6B4C09E7-30E8-4D06-A1AD-C7B20A8F2721}">
      <dgm:prSet/>
      <dgm:spPr/>
      <dgm:t>
        <a:bodyPr/>
        <a:lstStyle/>
        <a:p>
          <a:endParaRPr lang="en-US"/>
        </a:p>
      </dgm:t>
    </dgm:pt>
    <dgm:pt modelId="{06C75749-76DB-452A-8624-82FBD7DB3072}" type="sibTrans" cxnId="{6B4C09E7-30E8-4D06-A1AD-C7B20A8F2721}">
      <dgm:prSet/>
      <dgm:spPr/>
      <dgm:t>
        <a:bodyPr/>
        <a:lstStyle/>
        <a:p>
          <a:endParaRPr lang="en-US"/>
        </a:p>
      </dgm:t>
    </dgm:pt>
    <dgm:pt modelId="{BF1A2163-DBCB-45EA-AFD4-7912B76117BD}">
      <dgm:prSet phldrT="[Text]"/>
      <dgm:spPr/>
      <dgm:t>
        <a:bodyPr/>
        <a:lstStyle/>
        <a:p>
          <a:r>
            <a:rPr lang="en-US" b="1" smtClean="0"/>
            <a:t>Treasury successfully collects</a:t>
          </a:r>
          <a:endParaRPr lang="en-US" b="1" dirty="0" smtClean="0"/>
        </a:p>
      </dgm:t>
    </dgm:pt>
    <dgm:pt modelId="{BF1655C8-8A02-4D69-9303-BBD45E6419C9}" type="parTrans" cxnId="{E9027B00-C718-4A57-BE92-C99D0C22E8D0}">
      <dgm:prSet/>
      <dgm:spPr/>
      <dgm:t>
        <a:bodyPr/>
        <a:lstStyle/>
        <a:p>
          <a:endParaRPr lang="en-US"/>
        </a:p>
      </dgm:t>
    </dgm:pt>
    <dgm:pt modelId="{EEDDF98E-D78B-4B1C-B701-100DEF9CCD87}" type="sibTrans" cxnId="{E9027B00-C718-4A57-BE92-C99D0C22E8D0}">
      <dgm:prSet/>
      <dgm:spPr/>
      <dgm:t>
        <a:bodyPr/>
        <a:lstStyle/>
        <a:p>
          <a:endParaRPr lang="en-US"/>
        </a:p>
      </dgm:t>
    </dgm:pt>
    <dgm:pt modelId="{116FB86D-1943-4DE9-854D-F40EAEBB9041}">
      <dgm:prSet phldrT="[Text]"/>
      <dgm:spPr/>
      <dgm:t>
        <a:bodyPr/>
        <a:lstStyle/>
        <a:p>
          <a:r>
            <a:rPr lang="en-US" b="1" smtClean="0"/>
            <a:t> Treasury IPACs money back to Agency &amp; records on the weekly Collections file</a:t>
          </a:r>
          <a:endParaRPr lang="en-US" b="1" dirty="0" smtClean="0"/>
        </a:p>
      </dgm:t>
    </dgm:pt>
    <dgm:pt modelId="{BD533A43-FF2B-4EBC-987C-795B7B9FC1DE}" type="parTrans" cxnId="{D440D088-B298-4521-A653-0B60806A3106}">
      <dgm:prSet/>
      <dgm:spPr/>
      <dgm:t>
        <a:bodyPr/>
        <a:lstStyle/>
        <a:p>
          <a:endParaRPr lang="en-US"/>
        </a:p>
      </dgm:t>
    </dgm:pt>
    <dgm:pt modelId="{2289E5BF-84F3-46AE-8F11-7F8CFE028512}" type="sibTrans" cxnId="{D440D088-B298-4521-A653-0B60806A3106}">
      <dgm:prSet/>
      <dgm:spPr/>
      <dgm:t>
        <a:bodyPr/>
        <a:lstStyle/>
        <a:p>
          <a:endParaRPr lang="en-US"/>
        </a:p>
      </dgm:t>
    </dgm:pt>
    <dgm:pt modelId="{E54DF75A-C6E6-4C1A-BC38-77C32EB2211B}">
      <dgm:prSet phldrT="[Text]"/>
      <dgm:spPr/>
      <dgm:t>
        <a:bodyPr/>
        <a:lstStyle/>
        <a:p>
          <a:r>
            <a:rPr lang="en-US" b="1" smtClean="0"/>
            <a:t>Agency records collections in their system against the debt</a:t>
          </a:r>
          <a:endParaRPr lang="en-US" b="1" dirty="0" smtClean="0"/>
        </a:p>
      </dgm:t>
    </dgm:pt>
    <dgm:pt modelId="{2452D698-930D-48FF-9474-0F8DBC289703}" type="parTrans" cxnId="{7060655B-BE42-4D49-B118-36921D5E0B8B}">
      <dgm:prSet/>
      <dgm:spPr/>
      <dgm:t>
        <a:bodyPr/>
        <a:lstStyle/>
        <a:p>
          <a:endParaRPr lang="en-US"/>
        </a:p>
      </dgm:t>
    </dgm:pt>
    <dgm:pt modelId="{C697B4C2-98F4-462E-AE39-76054F71C5E6}" type="sibTrans" cxnId="{7060655B-BE42-4D49-B118-36921D5E0B8B}">
      <dgm:prSet/>
      <dgm:spPr/>
      <dgm:t>
        <a:bodyPr/>
        <a:lstStyle/>
        <a:p>
          <a:endParaRPr lang="en-US"/>
        </a:p>
      </dgm:t>
    </dgm:pt>
    <dgm:pt modelId="{D5B13F2F-7A00-442F-96F3-2E0C930292E7}" type="pres">
      <dgm:prSet presAssocID="{B69653C0-FEC9-4E85-A60D-B024E9001C44}" presName="Name0" presStyleCnt="0">
        <dgm:presLayoutVars>
          <dgm:dir/>
          <dgm:resizeHandles val="exact"/>
        </dgm:presLayoutVars>
      </dgm:prSet>
      <dgm:spPr/>
    </dgm:pt>
    <dgm:pt modelId="{A674FC10-6B82-40FA-AC78-BCA525F0188C}" type="pres">
      <dgm:prSet presAssocID="{B69653C0-FEC9-4E85-A60D-B024E9001C44}" presName="fgShape" presStyleLbl="fgShp" presStyleIdx="0" presStyleCnt="1"/>
      <dgm:spPr>
        <a:prstGeom prst="rightArrow">
          <a:avLst/>
        </a:prstGeom>
      </dgm:spPr>
    </dgm:pt>
    <dgm:pt modelId="{623DC0A7-A2DD-4729-B00E-A23342D709E9}" type="pres">
      <dgm:prSet presAssocID="{B69653C0-FEC9-4E85-A60D-B024E9001C44}" presName="linComp" presStyleCnt="0"/>
      <dgm:spPr/>
    </dgm:pt>
    <dgm:pt modelId="{BFDD20C5-6723-4EEE-B471-5FB8488E9FC7}" type="pres">
      <dgm:prSet presAssocID="{6058171C-EAE2-4957-A000-13A1889C1D04}" presName="compNode" presStyleCnt="0"/>
      <dgm:spPr/>
    </dgm:pt>
    <dgm:pt modelId="{2A44C4CB-676E-468B-AB8E-11D5999C1B26}" type="pres">
      <dgm:prSet presAssocID="{6058171C-EAE2-4957-A000-13A1889C1D04}" presName="bkgdShape" presStyleLbl="node1" presStyleIdx="0" presStyleCnt="5"/>
      <dgm:spPr/>
      <dgm:t>
        <a:bodyPr/>
        <a:lstStyle/>
        <a:p>
          <a:endParaRPr lang="en-US"/>
        </a:p>
      </dgm:t>
    </dgm:pt>
    <dgm:pt modelId="{C9BB94BF-5E0D-45D7-9736-D9F9956C29A7}" type="pres">
      <dgm:prSet presAssocID="{6058171C-EAE2-4957-A000-13A1889C1D04}" presName="nodeTx" presStyleLbl="node1" presStyleIdx="0" presStyleCnt="5">
        <dgm:presLayoutVars>
          <dgm:bulletEnabled val="1"/>
        </dgm:presLayoutVars>
      </dgm:prSet>
      <dgm:spPr/>
      <dgm:t>
        <a:bodyPr/>
        <a:lstStyle/>
        <a:p>
          <a:endParaRPr lang="en-US"/>
        </a:p>
      </dgm:t>
    </dgm:pt>
    <dgm:pt modelId="{1D06F07B-9D1B-47CF-86A1-E7ABBB817493}" type="pres">
      <dgm:prSet presAssocID="{6058171C-EAE2-4957-A000-13A1889C1D04}" presName="invisiNode" presStyleLbl="node1" presStyleIdx="0" presStyleCnt="5"/>
      <dgm:spPr/>
    </dgm:pt>
    <dgm:pt modelId="{7EFE052E-A0F2-4945-ADBD-A7A887F47575}" type="pres">
      <dgm:prSet presAssocID="{6058171C-EAE2-4957-A000-13A1889C1D04}" presName="imagNode" presStyleLbl="fgImgPlace1" presStyleIdx="0" presStyleCnt="5"/>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1000" r="-11000"/>
          </a:stretch>
        </a:blipFill>
      </dgm:spPr>
    </dgm:pt>
    <dgm:pt modelId="{314FFBEC-88AD-4341-A9A3-CD7581FF8EF0}" type="pres">
      <dgm:prSet presAssocID="{8D1E4D18-9365-4441-9C02-642D075BA06F}" presName="sibTrans" presStyleLbl="sibTrans2D1" presStyleIdx="0" presStyleCnt="0"/>
      <dgm:spPr/>
      <dgm:t>
        <a:bodyPr/>
        <a:lstStyle/>
        <a:p>
          <a:endParaRPr lang="en-US"/>
        </a:p>
      </dgm:t>
    </dgm:pt>
    <dgm:pt modelId="{11FC1E65-8D45-4CF3-91D9-9E489D19553C}" type="pres">
      <dgm:prSet presAssocID="{748A933A-0E8E-477B-9A4B-C72A11C94841}" presName="compNode" presStyleCnt="0"/>
      <dgm:spPr/>
    </dgm:pt>
    <dgm:pt modelId="{91199FE8-03B3-4F7E-A7FD-5A6217FF855E}" type="pres">
      <dgm:prSet presAssocID="{748A933A-0E8E-477B-9A4B-C72A11C94841}" presName="bkgdShape" presStyleLbl="node1" presStyleIdx="1" presStyleCnt="5"/>
      <dgm:spPr/>
      <dgm:t>
        <a:bodyPr/>
        <a:lstStyle/>
        <a:p>
          <a:endParaRPr lang="en-US"/>
        </a:p>
      </dgm:t>
    </dgm:pt>
    <dgm:pt modelId="{05E49B56-4C4F-4C97-9BCF-F06740837821}" type="pres">
      <dgm:prSet presAssocID="{748A933A-0E8E-477B-9A4B-C72A11C94841}" presName="nodeTx" presStyleLbl="node1" presStyleIdx="1" presStyleCnt="5">
        <dgm:presLayoutVars>
          <dgm:bulletEnabled val="1"/>
        </dgm:presLayoutVars>
      </dgm:prSet>
      <dgm:spPr/>
      <dgm:t>
        <a:bodyPr/>
        <a:lstStyle/>
        <a:p>
          <a:endParaRPr lang="en-US"/>
        </a:p>
      </dgm:t>
    </dgm:pt>
    <dgm:pt modelId="{3FC50049-A231-4741-AC34-A0A4D981D172}" type="pres">
      <dgm:prSet presAssocID="{748A933A-0E8E-477B-9A4B-C72A11C94841}" presName="invisiNode" presStyleLbl="node1" presStyleIdx="1" presStyleCnt="5"/>
      <dgm:spPr/>
    </dgm:pt>
    <dgm:pt modelId="{8899809F-485C-4514-9281-D76FE510CDCF}" type="pres">
      <dgm:prSet presAssocID="{748A933A-0E8E-477B-9A4B-C72A11C94841}" presName="imagNode" presStyleLbl="fgImgPlac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l="-38000" r="-38000"/>
          </a:stretch>
        </a:blipFill>
      </dgm:spPr>
    </dgm:pt>
    <dgm:pt modelId="{64704DAA-A59D-4C04-B2FE-4F2EC464C6F9}" type="pres">
      <dgm:prSet presAssocID="{06C75749-76DB-452A-8624-82FBD7DB3072}" presName="sibTrans" presStyleLbl="sibTrans2D1" presStyleIdx="0" presStyleCnt="0"/>
      <dgm:spPr/>
      <dgm:t>
        <a:bodyPr/>
        <a:lstStyle/>
        <a:p>
          <a:endParaRPr lang="en-US"/>
        </a:p>
      </dgm:t>
    </dgm:pt>
    <dgm:pt modelId="{F4DD9895-2F35-4AC4-85A9-B0BC2CC85EB0}" type="pres">
      <dgm:prSet presAssocID="{BF1A2163-DBCB-45EA-AFD4-7912B76117BD}" presName="compNode" presStyleCnt="0"/>
      <dgm:spPr/>
    </dgm:pt>
    <dgm:pt modelId="{78312EDD-A2E1-4A87-B83E-31870DB9B659}" type="pres">
      <dgm:prSet presAssocID="{BF1A2163-DBCB-45EA-AFD4-7912B76117BD}" presName="bkgdShape" presStyleLbl="node1" presStyleIdx="2" presStyleCnt="5"/>
      <dgm:spPr/>
      <dgm:t>
        <a:bodyPr/>
        <a:lstStyle/>
        <a:p>
          <a:endParaRPr lang="en-US"/>
        </a:p>
      </dgm:t>
    </dgm:pt>
    <dgm:pt modelId="{77A160D5-BE6A-45F2-8EFF-1830A681A71C}" type="pres">
      <dgm:prSet presAssocID="{BF1A2163-DBCB-45EA-AFD4-7912B76117BD}" presName="nodeTx" presStyleLbl="node1" presStyleIdx="2" presStyleCnt="5">
        <dgm:presLayoutVars>
          <dgm:bulletEnabled val="1"/>
        </dgm:presLayoutVars>
      </dgm:prSet>
      <dgm:spPr/>
      <dgm:t>
        <a:bodyPr/>
        <a:lstStyle/>
        <a:p>
          <a:endParaRPr lang="en-US"/>
        </a:p>
      </dgm:t>
    </dgm:pt>
    <dgm:pt modelId="{E09847E3-EA5A-49A3-812A-0665D13E7535}" type="pres">
      <dgm:prSet presAssocID="{BF1A2163-DBCB-45EA-AFD4-7912B76117BD}" presName="invisiNode" presStyleLbl="node1" presStyleIdx="2" presStyleCnt="5"/>
      <dgm:spPr/>
    </dgm:pt>
    <dgm:pt modelId="{1E41C4BB-DD57-45FE-814B-463A82DD84FA}" type="pres">
      <dgm:prSet presAssocID="{BF1A2163-DBCB-45EA-AFD4-7912B76117BD}" presName="imagNode" presStyleLbl="fgImgPlace1" presStyleIdx="2" presStyleCnt="5"/>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t="-2000" b="-2000"/>
          </a:stretch>
        </a:blipFill>
      </dgm:spPr>
    </dgm:pt>
    <dgm:pt modelId="{B7224C15-24A2-4D2C-994D-E18645B9B869}" type="pres">
      <dgm:prSet presAssocID="{EEDDF98E-D78B-4B1C-B701-100DEF9CCD87}" presName="sibTrans" presStyleLbl="sibTrans2D1" presStyleIdx="0" presStyleCnt="0"/>
      <dgm:spPr/>
      <dgm:t>
        <a:bodyPr/>
        <a:lstStyle/>
        <a:p>
          <a:endParaRPr lang="en-US"/>
        </a:p>
      </dgm:t>
    </dgm:pt>
    <dgm:pt modelId="{75AA54D1-38D7-432A-8238-91AEB2465B8E}" type="pres">
      <dgm:prSet presAssocID="{116FB86D-1943-4DE9-854D-F40EAEBB9041}" presName="compNode" presStyleCnt="0"/>
      <dgm:spPr/>
    </dgm:pt>
    <dgm:pt modelId="{EBB9F032-E9B7-44A6-9E27-C4D54B68CD62}" type="pres">
      <dgm:prSet presAssocID="{116FB86D-1943-4DE9-854D-F40EAEBB9041}" presName="bkgdShape" presStyleLbl="node1" presStyleIdx="3" presStyleCnt="5"/>
      <dgm:spPr/>
      <dgm:t>
        <a:bodyPr/>
        <a:lstStyle/>
        <a:p>
          <a:endParaRPr lang="en-US"/>
        </a:p>
      </dgm:t>
    </dgm:pt>
    <dgm:pt modelId="{6D5C0DFA-ED09-4A1A-A93C-AA2EBB05AE73}" type="pres">
      <dgm:prSet presAssocID="{116FB86D-1943-4DE9-854D-F40EAEBB9041}" presName="nodeTx" presStyleLbl="node1" presStyleIdx="3" presStyleCnt="5">
        <dgm:presLayoutVars>
          <dgm:bulletEnabled val="1"/>
        </dgm:presLayoutVars>
      </dgm:prSet>
      <dgm:spPr/>
      <dgm:t>
        <a:bodyPr/>
        <a:lstStyle/>
        <a:p>
          <a:endParaRPr lang="en-US"/>
        </a:p>
      </dgm:t>
    </dgm:pt>
    <dgm:pt modelId="{535001B6-9E06-44C1-BF70-6B6907242598}" type="pres">
      <dgm:prSet presAssocID="{116FB86D-1943-4DE9-854D-F40EAEBB9041}" presName="invisiNode" presStyleLbl="node1" presStyleIdx="3" presStyleCnt="5"/>
      <dgm:spPr/>
    </dgm:pt>
    <dgm:pt modelId="{C00D4E63-8339-46F9-A639-50C2A357E3E1}" type="pres">
      <dgm:prSet presAssocID="{116FB86D-1943-4DE9-854D-F40EAEBB9041}" presName="imagNode" presStyleLbl="fgImgPlac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t="-1000" b="-1000"/>
          </a:stretch>
        </a:blipFill>
      </dgm:spPr>
    </dgm:pt>
    <dgm:pt modelId="{16E84F31-327A-4279-A6C1-9CAF8A9C866F}" type="pres">
      <dgm:prSet presAssocID="{2289E5BF-84F3-46AE-8F11-7F8CFE028512}" presName="sibTrans" presStyleLbl="sibTrans2D1" presStyleIdx="0" presStyleCnt="0"/>
      <dgm:spPr/>
      <dgm:t>
        <a:bodyPr/>
        <a:lstStyle/>
        <a:p>
          <a:endParaRPr lang="en-US"/>
        </a:p>
      </dgm:t>
    </dgm:pt>
    <dgm:pt modelId="{ED1F7AB4-F17C-4F74-8635-D46FBECE2F4D}" type="pres">
      <dgm:prSet presAssocID="{E54DF75A-C6E6-4C1A-BC38-77C32EB2211B}" presName="compNode" presStyleCnt="0"/>
      <dgm:spPr/>
    </dgm:pt>
    <dgm:pt modelId="{FC7BF892-887D-43F7-BE3A-F0AD41CC03FA}" type="pres">
      <dgm:prSet presAssocID="{E54DF75A-C6E6-4C1A-BC38-77C32EB2211B}" presName="bkgdShape" presStyleLbl="node1" presStyleIdx="4" presStyleCnt="5"/>
      <dgm:spPr/>
      <dgm:t>
        <a:bodyPr/>
        <a:lstStyle/>
        <a:p>
          <a:endParaRPr lang="en-US"/>
        </a:p>
      </dgm:t>
    </dgm:pt>
    <dgm:pt modelId="{A1531A72-2FAE-49E6-B6CE-14753E0635CD}" type="pres">
      <dgm:prSet presAssocID="{E54DF75A-C6E6-4C1A-BC38-77C32EB2211B}" presName="nodeTx" presStyleLbl="node1" presStyleIdx="4" presStyleCnt="5">
        <dgm:presLayoutVars>
          <dgm:bulletEnabled val="1"/>
        </dgm:presLayoutVars>
      </dgm:prSet>
      <dgm:spPr/>
      <dgm:t>
        <a:bodyPr/>
        <a:lstStyle/>
        <a:p>
          <a:endParaRPr lang="en-US"/>
        </a:p>
      </dgm:t>
    </dgm:pt>
    <dgm:pt modelId="{1F1D553C-4B30-492B-A99B-E0D1C15052C9}" type="pres">
      <dgm:prSet presAssocID="{E54DF75A-C6E6-4C1A-BC38-77C32EB2211B}" presName="invisiNode" presStyleLbl="node1" presStyleIdx="4" presStyleCnt="5"/>
      <dgm:spPr/>
    </dgm:pt>
    <dgm:pt modelId="{30820F8B-F209-47CF-8B5E-95DE8BDA2282}" type="pres">
      <dgm:prSet presAssocID="{E54DF75A-C6E6-4C1A-BC38-77C32EB2211B}" presName="imagNode" presStyleLbl="fgImgPlac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l="-7000" r="-7000"/>
          </a:stretch>
        </a:blipFill>
      </dgm:spPr>
    </dgm:pt>
  </dgm:ptLst>
  <dgm:cxnLst>
    <dgm:cxn modelId="{ADF7548F-85F7-4066-B986-C0F62BE6FD9F}" srcId="{B69653C0-FEC9-4E85-A60D-B024E9001C44}" destId="{6058171C-EAE2-4957-A000-13A1889C1D04}" srcOrd="0" destOrd="0" parTransId="{F60B2972-FA1B-486A-B261-0F1CB2AD3850}" sibTransId="{8D1E4D18-9365-4441-9C02-642D075BA06F}"/>
    <dgm:cxn modelId="{1273381E-233D-4468-A196-DE18B260A9CE}" type="presOf" srcId="{8D1E4D18-9365-4441-9C02-642D075BA06F}" destId="{314FFBEC-88AD-4341-A9A3-CD7581FF8EF0}" srcOrd="0" destOrd="0" presId="urn:microsoft.com/office/officeart/2005/8/layout/hList7"/>
    <dgm:cxn modelId="{7BB96D1D-CE62-4730-A276-541A32B62FB5}" type="presOf" srcId="{748A933A-0E8E-477B-9A4B-C72A11C94841}" destId="{91199FE8-03B3-4F7E-A7FD-5A6217FF855E}" srcOrd="0" destOrd="0" presId="urn:microsoft.com/office/officeart/2005/8/layout/hList7"/>
    <dgm:cxn modelId="{51DFE9C6-0105-4375-8633-1E37E40C46AE}" type="presOf" srcId="{116FB86D-1943-4DE9-854D-F40EAEBB9041}" destId="{EBB9F032-E9B7-44A6-9E27-C4D54B68CD62}" srcOrd="0" destOrd="0" presId="urn:microsoft.com/office/officeart/2005/8/layout/hList7"/>
    <dgm:cxn modelId="{7060655B-BE42-4D49-B118-36921D5E0B8B}" srcId="{B69653C0-FEC9-4E85-A60D-B024E9001C44}" destId="{E54DF75A-C6E6-4C1A-BC38-77C32EB2211B}" srcOrd="4" destOrd="0" parTransId="{2452D698-930D-48FF-9474-0F8DBC289703}" sibTransId="{C697B4C2-98F4-462E-AE39-76054F71C5E6}"/>
    <dgm:cxn modelId="{A8127272-34FE-4D36-98A5-AD8202272D5A}" type="presOf" srcId="{6058171C-EAE2-4957-A000-13A1889C1D04}" destId="{C9BB94BF-5E0D-45D7-9736-D9F9956C29A7}" srcOrd="1" destOrd="0" presId="urn:microsoft.com/office/officeart/2005/8/layout/hList7"/>
    <dgm:cxn modelId="{C7D9ED53-B518-4934-BE1A-C5C17CBC1195}" type="presOf" srcId="{EEDDF98E-D78B-4B1C-B701-100DEF9CCD87}" destId="{B7224C15-24A2-4D2C-994D-E18645B9B869}" srcOrd="0" destOrd="0" presId="urn:microsoft.com/office/officeart/2005/8/layout/hList7"/>
    <dgm:cxn modelId="{6B4C09E7-30E8-4D06-A1AD-C7B20A8F2721}" srcId="{B69653C0-FEC9-4E85-A60D-B024E9001C44}" destId="{748A933A-0E8E-477B-9A4B-C72A11C94841}" srcOrd="1" destOrd="0" parTransId="{C506E036-2F36-41C0-8089-61F7DCA263F4}" sibTransId="{06C75749-76DB-452A-8624-82FBD7DB3072}"/>
    <dgm:cxn modelId="{E9027B00-C718-4A57-BE92-C99D0C22E8D0}" srcId="{B69653C0-FEC9-4E85-A60D-B024E9001C44}" destId="{BF1A2163-DBCB-45EA-AFD4-7912B76117BD}" srcOrd="2" destOrd="0" parTransId="{BF1655C8-8A02-4D69-9303-BBD45E6419C9}" sibTransId="{EEDDF98E-D78B-4B1C-B701-100DEF9CCD87}"/>
    <dgm:cxn modelId="{F1852DD1-D6A2-4645-8BE8-27AD90EDE868}" type="presOf" srcId="{6058171C-EAE2-4957-A000-13A1889C1D04}" destId="{2A44C4CB-676E-468B-AB8E-11D5999C1B26}" srcOrd="0" destOrd="0" presId="urn:microsoft.com/office/officeart/2005/8/layout/hList7"/>
    <dgm:cxn modelId="{8D9A8C0F-7240-454C-8737-6B8EE3642156}" type="presOf" srcId="{748A933A-0E8E-477B-9A4B-C72A11C94841}" destId="{05E49B56-4C4F-4C97-9BCF-F06740837821}" srcOrd="1" destOrd="0" presId="urn:microsoft.com/office/officeart/2005/8/layout/hList7"/>
    <dgm:cxn modelId="{D440D088-B298-4521-A653-0B60806A3106}" srcId="{B69653C0-FEC9-4E85-A60D-B024E9001C44}" destId="{116FB86D-1943-4DE9-854D-F40EAEBB9041}" srcOrd="3" destOrd="0" parTransId="{BD533A43-FF2B-4EBC-987C-795B7B9FC1DE}" sibTransId="{2289E5BF-84F3-46AE-8F11-7F8CFE028512}"/>
    <dgm:cxn modelId="{F6205D82-78CA-4713-9313-0C497BDACB00}" type="presOf" srcId="{BF1A2163-DBCB-45EA-AFD4-7912B76117BD}" destId="{77A160D5-BE6A-45F2-8EFF-1830A681A71C}" srcOrd="1" destOrd="0" presId="urn:microsoft.com/office/officeart/2005/8/layout/hList7"/>
    <dgm:cxn modelId="{77D30DC0-D2EE-4838-A456-B80B4703B480}" type="presOf" srcId="{2289E5BF-84F3-46AE-8F11-7F8CFE028512}" destId="{16E84F31-327A-4279-A6C1-9CAF8A9C866F}" srcOrd="0" destOrd="0" presId="urn:microsoft.com/office/officeart/2005/8/layout/hList7"/>
    <dgm:cxn modelId="{ADD89847-35E9-4056-905F-76024FA00F9A}" type="presOf" srcId="{116FB86D-1943-4DE9-854D-F40EAEBB9041}" destId="{6D5C0DFA-ED09-4A1A-A93C-AA2EBB05AE73}" srcOrd="1" destOrd="0" presId="urn:microsoft.com/office/officeart/2005/8/layout/hList7"/>
    <dgm:cxn modelId="{265B822B-027B-4C4D-87D1-ABC643FCBF34}" type="presOf" srcId="{B69653C0-FEC9-4E85-A60D-B024E9001C44}" destId="{D5B13F2F-7A00-442F-96F3-2E0C930292E7}" srcOrd="0" destOrd="0" presId="urn:microsoft.com/office/officeart/2005/8/layout/hList7"/>
    <dgm:cxn modelId="{9958A388-AC2D-415E-B02B-BE87D63FD4BC}" type="presOf" srcId="{BF1A2163-DBCB-45EA-AFD4-7912B76117BD}" destId="{78312EDD-A2E1-4A87-B83E-31870DB9B659}" srcOrd="0" destOrd="0" presId="urn:microsoft.com/office/officeart/2005/8/layout/hList7"/>
    <dgm:cxn modelId="{5EFA5F1C-688D-47B9-988D-916EBCE0425C}" type="presOf" srcId="{E54DF75A-C6E6-4C1A-BC38-77C32EB2211B}" destId="{A1531A72-2FAE-49E6-B6CE-14753E0635CD}" srcOrd="1" destOrd="0" presId="urn:microsoft.com/office/officeart/2005/8/layout/hList7"/>
    <dgm:cxn modelId="{5278123F-076A-4314-8A4F-4E6155CE5336}" type="presOf" srcId="{06C75749-76DB-452A-8624-82FBD7DB3072}" destId="{64704DAA-A59D-4C04-B2FE-4F2EC464C6F9}" srcOrd="0" destOrd="0" presId="urn:microsoft.com/office/officeart/2005/8/layout/hList7"/>
    <dgm:cxn modelId="{51BBC7E9-B258-4551-BB28-C23ED2F561FF}" type="presOf" srcId="{E54DF75A-C6E6-4C1A-BC38-77C32EB2211B}" destId="{FC7BF892-887D-43F7-BE3A-F0AD41CC03FA}" srcOrd="0" destOrd="0" presId="urn:microsoft.com/office/officeart/2005/8/layout/hList7"/>
    <dgm:cxn modelId="{5680AC1A-E573-4C09-A153-05ED822DA544}" type="presParOf" srcId="{D5B13F2F-7A00-442F-96F3-2E0C930292E7}" destId="{A674FC10-6B82-40FA-AC78-BCA525F0188C}" srcOrd="0" destOrd="0" presId="urn:microsoft.com/office/officeart/2005/8/layout/hList7"/>
    <dgm:cxn modelId="{BF231C93-C52A-486E-BF16-6301B23A760C}" type="presParOf" srcId="{D5B13F2F-7A00-442F-96F3-2E0C930292E7}" destId="{623DC0A7-A2DD-4729-B00E-A23342D709E9}" srcOrd="1" destOrd="0" presId="urn:microsoft.com/office/officeart/2005/8/layout/hList7"/>
    <dgm:cxn modelId="{5E0FB1D2-8F48-44A2-9CCD-31E553F14DD0}" type="presParOf" srcId="{623DC0A7-A2DD-4729-B00E-A23342D709E9}" destId="{BFDD20C5-6723-4EEE-B471-5FB8488E9FC7}" srcOrd="0" destOrd="0" presId="urn:microsoft.com/office/officeart/2005/8/layout/hList7"/>
    <dgm:cxn modelId="{E951386F-57B1-4120-AB78-FC893AEFAF6A}" type="presParOf" srcId="{BFDD20C5-6723-4EEE-B471-5FB8488E9FC7}" destId="{2A44C4CB-676E-468B-AB8E-11D5999C1B26}" srcOrd="0" destOrd="0" presId="urn:microsoft.com/office/officeart/2005/8/layout/hList7"/>
    <dgm:cxn modelId="{CE9FC448-F8D5-4BA7-991D-C3D28D9FFBD3}" type="presParOf" srcId="{BFDD20C5-6723-4EEE-B471-5FB8488E9FC7}" destId="{C9BB94BF-5E0D-45D7-9736-D9F9956C29A7}" srcOrd="1" destOrd="0" presId="urn:microsoft.com/office/officeart/2005/8/layout/hList7"/>
    <dgm:cxn modelId="{9B4CD6D6-8F72-4EF1-8BBF-A29ED9473FD7}" type="presParOf" srcId="{BFDD20C5-6723-4EEE-B471-5FB8488E9FC7}" destId="{1D06F07B-9D1B-47CF-86A1-E7ABBB817493}" srcOrd="2" destOrd="0" presId="urn:microsoft.com/office/officeart/2005/8/layout/hList7"/>
    <dgm:cxn modelId="{98030212-34EF-4E9D-BC0E-23940479FEC5}" type="presParOf" srcId="{BFDD20C5-6723-4EEE-B471-5FB8488E9FC7}" destId="{7EFE052E-A0F2-4945-ADBD-A7A887F47575}" srcOrd="3" destOrd="0" presId="urn:microsoft.com/office/officeart/2005/8/layout/hList7"/>
    <dgm:cxn modelId="{6508838F-FC75-4174-904D-4EDA8397877D}" type="presParOf" srcId="{623DC0A7-A2DD-4729-B00E-A23342D709E9}" destId="{314FFBEC-88AD-4341-A9A3-CD7581FF8EF0}" srcOrd="1" destOrd="0" presId="urn:microsoft.com/office/officeart/2005/8/layout/hList7"/>
    <dgm:cxn modelId="{5CCE1319-CC89-48CE-BE8E-E602E711E05F}" type="presParOf" srcId="{623DC0A7-A2DD-4729-B00E-A23342D709E9}" destId="{11FC1E65-8D45-4CF3-91D9-9E489D19553C}" srcOrd="2" destOrd="0" presId="urn:microsoft.com/office/officeart/2005/8/layout/hList7"/>
    <dgm:cxn modelId="{AE67AD00-743B-4415-A812-26FF062BE454}" type="presParOf" srcId="{11FC1E65-8D45-4CF3-91D9-9E489D19553C}" destId="{91199FE8-03B3-4F7E-A7FD-5A6217FF855E}" srcOrd="0" destOrd="0" presId="urn:microsoft.com/office/officeart/2005/8/layout/hList7"/>
    <dgm:cxn modelId="{EDC04CBC-6339-4C90-B2B9-C61C209E34B7}" type="presParOf" srcId="{11FC1E65-8D45-4CF3-91D9-9E489D19553C}" destId="{05E49B56-4C4F-4C97-9BCF-F06740837821}" srcOrd="1" destOrd="0" presId="urn:microsoft.com/office/officeart/2005/8/layout/hList7"/>
    <dgm:cxn modelId="{C61D8485-91FF-4F78-9D5C-4CE3CAF97EDC}" type="presParOf" srcId="{11FC1E65-8D45-4CF3-91D9-9E489D19553C}" destId="{3FC50049-A231-4741-AC34-A0A4D981D172}" srcOrd="2" destOrd="0" presId="urn:microsoft.com/office/officeart/2005/8/layout/hList7"/>
    <dgm:cxn modelId="{C804D068-9B6D-4D4C-976A-607A60955E91}" type="presParOf" srcId="{11FC1E65-8D45-4CF3-91D9-9E489D19553C}" destId="{8899809F-485C-4514-9281-D76FE510CDCF}" srcOrd="3" destOrd="0" presId="urn:microsoft.com/office/officeart/2005/8/layout/hList7"/>
    <dgm:cxn modelId="{0EBEC750-54A8-4820-B240-5548DAF904AE}" type="presParOf" srcId="{623DC0A7-A2DD-4729-B00E-A23342D709E9}" destId="{64704DAA-A59D-4C04-B2FE-4F2EC464C6F9}" srcOrd="3" destOrd="0" presId="urn:microsoft.com/office/officeart/2005/8/layout/hList7"/>
    <dgm:cxn modelId="{3C414231-23AE-4962-B1C8-C4BFD651F264}" type="presParOf" srcId="{623DC0A7-A2DD-4729-B00E-A23342D709E9}" destId="{F4DD9895-2F35-4AC4-85A9-B0BC2CC85EB0}" srcOrd="4" destOrd="0" presId="urn:microsoft.com/office/officeart/2005/8/layout/hList7"/>
    <dgm:cxn modelId="{AD333ABF-E395-46FB-B4DF-C172AFB6E2C1}" type="presParOf" srcId="{F4DD9895-2F35-4AC4-85A9-B0BC2CC85EB0}" destId="{78312EDD-A2E1-4A87-B83E-31870DB9B659}" srcOrd="0" destOrd="0" presId="urn:microsoft.com/office/officeart/2005/8/layout/hList7"/>
    <dgm:cxn modelId="{30D480AA-99E7-4ACA-AD19-6538D1258CB3}" type="presParOf" srcId="{F4DD9895-2F35-4AC4-85A9-B0BC2CC85EB0}" destId="{77A160D5-BE6A-45F2-8EFF-1830A681A71C}" srcOrd="1" destOrd="0" presId="urn:microsoft.com/office/officeart/2005/8/layout/hList7"/>
    <dgm:cxn modelId="{CBE36171-DF36-41EF-9FD1-7E6F279CEB30}" type="presParOf" srcId="{F4DD9895-2F35-4AC4-85A9-B0BC2CC85EB0}" destId="{E09847E3-EA5A-49A3-812A-0665D13E7535}" srcOrd="2" destOrd="0" presId="urn:microsoft.com/office/officeart/2005/8/layout/hList7"/>
    <dgm:cxn modelId="{CCF78162-8549-43FB-A445-812A57BCB328}" type="presParOf" srcId="{F4DD9895-2F35-4AC4-85A9-B0BC2CC85EB0}" destId="{1E41C4BB-DD57-45FE-814B-463A82DD84FA}" srcOrd="3" destOrd="0" presId="urn:microsoft.com/office/officeart/2005/8/layout/hList7"/>
    <dgm:cxn modelId="{E38BAEDC-7E83-4E9A-81A8-5DB8D4BC49D9}" type="presParOf" srcId="{623DC0A7-A2DD-4729-B00E-A23342D709E9}" destId="{B7224C15-24A2-4D2C-994D-E18645B9B869}" srcOrd="5" destOrd="0" presId="urn:microsoft.com/office/officeart/2005/8/layout/hList7"/>
    <dgm:cxn modelId="{B46CC138-8ED1-4C96-B215-53219001FAD2}" type="presParOf" srcId="{623DC0A7-A2DD-4729-B00E-A23342D709E9}" destId="{75AA54D1-38D7-432A-8238-91AEB2465B8E}" srcOrd="6" destOrd="0" presId="urn:microsoft.com/office/officeart/2005/8/layout/hList7"/>
    <dgm:cxn modelId="{3B04F7B0-5973-4BC5-886B-94477C135C0A}" type="presParOf" srcId="{75AA54D1-38D7-432A-8238-91AEB2465B8E}" destId="{EBB9F032-E9B7-44A6-9E27-C4D54B68CD62}" srcOrd="0" destOrd="0" presId="urn:microsoft.com/office/officeart/2005/8/layout/hList7"/>
    <dgm:cxn modelId="{9F0865B2-76BF-4774-B6EC-2CA53DFCD740}" type="presParOf" srcId="{75AA54D1-38D7-432A-8238-91AEB2465B8E}" destId="{6D5C0DFA-ED09-4A1A-A93C-AA2EBB05AE73}" srcOrd="1" destOrd="0" presId="urn:microsoft.com/office/officeart/2005/8/layout/hList7"/>
    <dgm:cxn modelId="{1A41894A-CCCB-4370-ACE9-B6041E627630}" type="presParOf" srcId="{75AA54D1-38D7-432A-8238-91AEB2465B8E}" destId="{535001B6-9E06-44C1-BF70-6B6907242598}" srcOrd="2" destOrd="0" presId="urn:microsoft.com/office/officeart/2005/8/layout/hList7"/>
    <dgm:cxn modelId="{93CEB404-65F9-43AF-A1FC-526594029D28}" type="presParOf" srcId="{75AA54D1-38D7-432A-8238-91AEB2465B8E}" destId="{C00D4E63-8339-46F9-A639-50C2A357E3E1}" srcOrd="3" destOrd="0" presId="urn:microsoft.com/office/officeart/2005/8/layout/hList7"/>
    <dgm:cxn modelId="{A43BED88-00C8-49F0-A616-868523CD103F}" type="presParOf" srcId="{623DC0A7-A2DD-4729-B00E-A23342D709E9}" destId="{16E84F31-327A-4279-A6C1-9CAF8A9C866F}" srcOrd="7" destOrd="0" presId="urn:microsoft.com/office/officeart/2005/8/layout/hList7"/>
    <dgm:cxn modelId="{801C30CF-D75F-48CB-88AD-9CD11576FE70}" type="presParOf" srcId="{623DC0A7-A2DD-4729-B00E-A23342D709E9}" destId="{ED1F7AB4-F17C-4F74-8635-D46FBECE2F4D}" srcOrd="8" destOrd="0" presId="urn:microsoft.com/office/officeart/2005/8/layout/hList7"/>
    <dgm:cxn modelId="{9409F969-2EEE-4F28-BEE1-03A039590A21}" type="presParOf" srcId="{ED1F7AB4-F17C-4F74-8635-D46FBECE2F4D}" destId="{FC7BF892-887D-43F7-BE3A-F0AD41CC03FA}" srcOrd="0" destOrd="0" presId="urn:microsoft.com/office/officeart/2005/8/layout/hList7"/>
    <dgm:cxn modelId="{A2F48F7B-4AFA-471F-8AAB-E2FB51CC0623}" type="presParOf" srcId="{ED1F7AB4-F17C-4F74-8635-D46FBECE2F4D}" destId="{A1531A72-2FAE-49E6-B6CE-14753E0635CD}" srcOrd="1" destOrd="0" presId="urn:microsoft.com/office/officeart/2005/8/layout/hList7"/>
    <dgm:cxn modelId="{8EF6E050-7370-4E18-ABB4-0931FDEE2384}" type="presParOf" srcId="{ED1F7AB4-F17C-4F74-8635-D46FBECE2F4D}" destId="{1F1D553C-4B30-492B-A99B-E0D1C15052C9}" srcOrd="2" destOrd="0" presId="urn:microsoft.com/office/officeart/2005/8/layout/hList7"/>
    <dgm:cxn modelId="{997D7536-646A-42DE-B579-0C48D0DD71A3}" type="presParOf" srcId="{ED1F7AB4-F17C-4F74-8635-D46FBECE2F4D}" destId="{30820F8B-F209-47CF-8B5E-95DE8BDA2282}"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69653C0-FEC9-4E85-A60D-B024E9001C44}" type="doc">
      <dgm:prSet loTypeId="urn:microsoft.com/office/officeart/2005/8/layout/hList7" loCatId="picture" qsTypeId="urn:microsoft.com/office/officeart/2005/8/quickstyle/simple4" qsCatId="simple" csTypeId="urn:microsoft.com/office/officeart/2005/8/colors/accent2_3" csCatId="accent2" phldr="1"/>
      <dgm:spPr/>
    </dgm:pt>
    <dgm:pt modelId="{6058171C-EAE2-4957-A000-13A1889C1D04}">
      <dgm:prSet phldrT="[Text]"/>
      <dgm:spPr/>
      <dgm:t>
        <a:bodyPr/>
        <a:lstStyle/>
        <a:p>
          <a:r>
            <a:rPr lang="en-US" smtClean="0"/>
            <a:t>Referral Selection (1)</a:t>
          </a:r>
          <a:endParaRPr lang="en-US" dirty="0"/>
        </a:p>
      </dgm:t>
    </dgm:pt>
    <dgm:pt modelId="{F60B2972-FA1B-486A-B261-0F1CB2AD3850}" type="parTrans" cxnId="{ADF7548F-85F7-4066-B986-C0F62BE6FD9F}">
      <dgm:prSet/>
      <dgm:spPr/>
      <dgm:t>
        <a:bodyPr/>
        <a:lstStyle/>
        <a:p>
          <a:endParaRPr lang="en-US"/>
        </a:p>
      </dgm:t>
    </dgm:pt>
    <dgm:pt modelId="{8D1E4D18-9365-4441-9C02-642D075BA06F}" type="sibTrans" cxnId="{ADF7548F-85F7-4066-B986-C0F62BE6FD9F}">
      <dgm:prSet/>
      <dgm:spPr/>
      <dgm:t>
        <a:bodyPr/>
        <a:lstStyle/>
        <a:p>
          <a:endParaRPr lang="en-US"/>
        </a:p>
      </dgm:t>
    </dgm:pt>
    <dgm:pt modelId="{748A933A-0E8E-477B-9A4B-C72A11C94841}">
      <dgm:prSet phldrT="[Text]"/>
      <dgm:spPr/>
      <dgm:t>
        <a:bodyPr/>
        <a:lstStyle/>
        <a:p>
          <a:r>
            <a:rPr lang="en-US" smtClean="0"/>
            <a:t>Review and Approve (2)</a:t>
          </a:r>
          <a:endParaRPr lang="en-US" dirty="0"/>
        </a:p>
      </dgm:t>
    </dgm:pt>
    <dgm:pt modelId="{C506E036-2F36-41C0-8089-61F7DCA263F4}" type="parTrans" cxnId="{6B4C09E7-30E8-4D06-A1AD-C7B20A8F2721}">
      <dgm:prSet/>
      <dgm:spPr/>
      <dgm:t>
        <a:bodyPr/>
        <a:lstStyle/>
        <a:p>
          <a:endParaRPr lang="en-US"/>
        </a:p>
      </dgm:t>
    </dgm:pt>
    <dgm:pt modelId="{06C75749-76DB-452A-8624-82FBD7DB3072}" type="sibTrans" cxnId="{6B4C09E7-30E8-4D06-A1AD-C7B20A8F2721}">
      <dgm:prSet/>
      <dgm:spPr/>
      <dgm:t>
        <a:bodyPr/>
        <a:lstStyle/>
        <a:p>
          <a:endParaRPr lang="en-US"/>
        </a:p>
      </dgm:t>
    </dgm:pt>
    <dgm:pt modelId="{BF1A2163-DBCB-45EA-AFD4-7912B76117BD}">
      <dgm:prSet phldrT="[Text]"/>
      <dgm:spPr/>
      <dgm:t>
        <a:bodyPr/>
        <a:lstStyle/>
        <a:p>
          <a:r>
            <a:rPr lang="en-US" smtClean="0"/>
            <a:t>Referral Generation (3)</a:t>
          </a:r>
          <a:endParaRPr lang="en-US" dirty="0" smtClean="0"/>
        </a:p>
      </dgm:t>
    </dgm:pt>
    <dgm:pt modelId="{BF1655C8-8A02-4D69-9303-BBD45E6419C9}" type="parTrans" cxnId="{E9027B00-C718-4A57-BE92-C99D0C22E8D0}">
      <dgm:prSet/>
      <dgm:spPr/>
      <dgm:t>
        <a:bodyPr/>
        <a:lstStyle/>
        <a:p>
          <a:endParaRPr lang="en-US"/>
        </a:p>
      </dgm:t>
    </dgm:pt>
    <dgm:pt modelId="{EEDDF98E-D78B-4B1C-B701-100DEF9CCD87}" type="sibTrans" cxnId="{E9027B00-C718-4A57-BE92-C99D0C22E8D0}">
      <dgm:prSet/>
      <dgm:spPr/>
      <dgm:t>
        <a:bodyPr/>
        <a:lstStyle/>
        <a:p>
          <a:endParaRPr lang="en-US"/>
        </a:p>
      </dgm:t>
    </dgm:pt>
    <dgm:pt modelId="{116FB86D-1943-4DE9-854D-F40EAEBB9041}">
      <dgm:prSet phldrT="[Text]"/>
      <dgm:spPr/>
      <dgm:t>
        <a:bodyPr/>
        <a:lstStyle/>
        <a:p>
          <a:r>
            <a:rPr lang="en-US" smtClean="0"/>
            <a:t> Referral File (4)</a:t>
          </a:r>
          <a:endParaRPr lang="en-US" dirty="0" smtClean="0"/>
        </a:p>
      </dgm:t>
    </dgm:pt>
    <dgm:pt modelId="{BD533A43-FF2B-4EBC-987C-795B7B9FC1DE}" type="parTrans" cxnId="{D440D088-B298-4521-A653-0B60806A3106}">
      <dgm:prSet/>
      <dgm:spPr/>
      <dgm:t>
        <a:bodyPr/>
        <a:lstStyle/>
        <a:p>
          <a:endParaRPr lang="en-US"/>
        </a:p>
      </dgm:t>
    </dgm:pt>
    <dgm:pt modelId="{2289E5BF-84F3-46AE-8F11-7F8CFE028512}" type="sibTrans" cxnId="{D440D088-B298-4521-A653-0B60806A3106}">
      <dgm:prSet/>
      <dgm:spPr/>
      <dgm:t>
        <a:bodyPr/>
        <a:lstStyle/>
        <a:p>
          <a:endParaRPr lang="en-US"/>
        </a:p>
      </dgm:t>
    </dgm:pt>
    <dgm:pt modelId="{D5B13F2F-7A00-442F-96F3-2E0C930292E7}" type="pres">
      <dgm:prSet presAssocID="{B69653C0-FEC9-4E85-A60D-B024E9001C44}" presName="Name0" presStyleCnt="0">
        <dgm:presLayoutVars>
          <dgm:dir/>
          <dgm:resizeHandles val="exact"/>
        </dgm:presLayoutVars>
      </dgm:prSet>
      <dgm:spPr/>
    </dgm:pt>
    <dgm:pt modelId="{A674FC10-6B82-40FA-AC78-BCA525F0188C}" type="pres">
      <dgm:prSet presAssocID="{B69653C0-FEC9-4E85-A60D-B024E9001C44}" presName="fgShape" presStyleLbl="fgShp" presStyleIdx="0" presStyleCnt="1"/>
      <dgm:spPr>
        <a:prstGeom prst="rightArrow">
          <a:avLst/>
        </a:prstGeom>
      </dgm:spPr>
    </dgm:pt>
    <dgm:pt modelId="{623DC0A7-A2DD-4729-B00E-A23342D709E9}" type="pres">
      <dgm:prSet presAssocID="{B69653C0-FEC9-4E85-A60D-B024E9001C44}" presName="linComp" presStyleCnt="0"/>
      <dgm:spPr/>
    </dgm:pt>
    <dgm:pt modelId="{BFDD20C5-6723-4EEE-B471-5FB8488E9FC7}" type="pres">
      <dgm:prSet presAssocID="{6058171C-EAE2-4957-A000-13A1889C1D04}" presName="compNode" presStyleCnt="0"/>
      <dgm:spPr/>
    </dgm:pt>
    <dgm:pt modelId="{2A44C4CB-676E-468B-AB8E-11D5999C1B26}" type="pres">
      <dgm:prSet presAssocID="{6058171C-EAE2-4957-A000-13A1889C1D04}" presName="bkgdShape" presStyleLbl="node1" presStyleIdx="0" presStyleCnt="4"/>
      <dgm:spPr/>
      <dgm:t>
        <a:bodyPr/>
        <a:lstStyle/>
        <a:p>
          <a:endParaRPr lang="en-US"/>
        </a:p>
      </dgm:t>
    </dgm:pt>
    <dgm:pt modelId="{C9BB94BF-5E0D-45D7-9736-D9F9956C29A7}" type="pres">
      <dgm:prSet presAssocID="{6058171C-EAE2-4957-A000-13A1889C1D04}" presName="nodeTx" presStyleLbl="node1" presStyleIdx="0" presStyleCnt="4">
        <dgm:presLayoutVars>
          <dgm:bulletEnabled val="1"/>
        </dgm:presLayoutVars>
      </dgm:prSet>
      <dgm:spPr/>
      <dgm:t>
        <a:bodyPr/>
        <a:lstStyle/>
        <a:p>
          <a:endParaRPr lang="en-US"/>
        </a:p>
      </dgm:t>
    </dgm:pt>
    <dgm:pt modelId="{1D06F07B-9D1B-47CF-86A1-E7ABBB817493}" type="pres">
      <dgm:prSet presAssocID="{6058171C-EAE2-4957-A000-13A1889C1D04}" presName="invisiNode" presStyleLbl="node1" presStyleIdx="0" presStyleCnt="4"/>
      <dgm:spPr/>
    </dgm:pt>
    <dgm:pt modelId="{7EFE052E-A0F2-4945-ADBD-A7A887F47575}" type="pres">
      <dgm:prSet presAssocID="{6058171C-EAE2-4957-A000-13A1889C1D04}" presName="imagNode"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1000" r="-11000"/>
          </a:stretch>
        </a:blipFill>
      </dgm:spPr>
    </dgm:pt>
    <dgm:pt modelId="{314FFBEC-88AD-4341-A9A3-CD7581FF8EF0}" type="pres">
      <dgm:prSet presAssocID="{8D1E4D18-9365-4441-9C02-642D075BA06F}" presName="sibTrans" presStyleLbl="sibTrans2D1" presStyleIdx="0" presStyleCnt="0"/>
      <dgm:spPr/>
      <dgm:t>
        <a:bodyPr/>
        <a:lstStyle/>
        <a:p>
          <a:endParaRPr lang="en-US"/>
        </a:p>
      </dgm:t>
    </dgm:pt>
    <dgm:pt modelId="{11FC1E65-8D45-4CF3-91D9-9E489D19553C}" type="pres">
      <dgm:prSet presAssocID="{748A933A-0E8E-477B-9A4B-C72A11C94841}" presName="compNode" presStyleCnt="0"/>
      <dgm:spPr/>
    </dgm:pt>
    <dgm:pt modelId="{91199FE8-03B3-4F7E-A7FD-5A6217FF855E}" type="pres">
      <dgm:prSet presAssocID="{748A933A-0E8E-477B-9A4B-C72A11C94841}" presName="bkgdShape" presStyleLbl="node1" presStyleIdx="1" presStyleCnt="4" custLinFactNeighborX="450"/>
      <dgm:spPr/>
      <dgm:t>
        <a:bodyPr/>
        <a:lstStyle/>
        <a:p>
          <a:endParaRPr lang="en-US"/>
        </a:p>
      </dgm:t>
    </dgm:pt>
    <dgm:pt modelId="{05E49B56-4C4F-4C97-9BCF-F06740837821}" type="pres">
      <dgm:prSet presAssocID="{748A933A-0E8E-477B-9A4B-C72A11C94841}" presName="nodeTx" presStyleLbl="node1" presStyleIdx="1" presStyleCnt="4">
        <dgm:presLayoutVars>
          <dgm:bulletEnabled val="1"/>
        </dgm:presLayoutVars>
      </dgm:prSet>
      <dgm:spPr/>
      <dgm:t>
        <a:bodyPr/>
        <a:lstStyle/>
        <a:p>
          <a:endParaRPr lang="en-US"/>
        </a:p>
      </dgm:t>
    </dgm:pt>
    <dgm:pt modelId="{3FC50049-A231-4741-AC34-A0A4D981D172}" type="pres">
      <dgm:prSet presAssocID="{748A933A-0E8E-477B-9A4B-C72A11C94841}" presName="invisiNode" presStyleLbl="node1" presStyleIdx="1" presStyleCnt="4"/>
      <dgm:spPr/>
    </dgm:pt>
    <dgm:pt modelId="{8899809F-485C-4514-9281-D76FE510CDCF}" type="pres">
      <dgm:prSet presAssocID="{748A933A-0E8E-477B-9A4B-C72A11C94841}" presName="imagNode"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64704DAA-A59D-4C04-B2FE-4F2EC464C6F9}" type="pres">
      <dgm:prSet presAssocID="{06C75749-76DB-452A-8624-82FBD7DB3072}" presName="sibTrans" presStyleLbl="sibTrans2D1" presStyleIdx="0" presStyleCnt="0"/>
      <dgm:spPr/>
      <dgm:t>
        <a:bodyPr/>
        <a:lstStyle/>
        <a:p>
          <a:endParaRPr lang="en-US"/>
        </a:p>
      </dgm:t>
    </dgm:pt>
    <dgm:pt modelId="{F4DD9895-2F35-4AC4-85A9-B0BC2CC85EB0}" type="pres">
      <dgm:prSet presAssocID="{BF1A2163-DBCB-45EA-AFD4-7912B76117BD}" presName="compNode" presStyleCnt="0"/>
      <dgm:spPr/>
    </dgm:pt>
    <dgm:pt modelId="{78312EDD-A2E1-4A87-B83E-31870DB9B659}" type="pres">
      <dgm:prSet presAssocID="{BF1A2163-DBCB-45EA-AFD4-7912B76117BD}" presName="bkgdShape" presStyleLbl="node1" presStyleIdx="2" presStyleCnt="4"/>
      <dgm:spPr/>
      <dgm:t>
        <a:bodyPr/>
        <a:lstStyle/>
        <a:p>
          <a:endParaRPr lang="en-US"/>
        </a:p>
      </dgm:t>
    </dgm:pt>
    <dgm:pt modelId="{77A160D5-BE6A-45F2-8EFF-1830A681A71C}" type="pres">
      <dgm:prSet presAssocID="{BF1A2163-DBCB-45EA-AFD4-7912B76117BD}" presName="nodeTx" presStyleLbl="node1" presStyleIdx="2" presStyleCnt="4">
        <dgm:presLayoutVars>
          <dgm:bulletEnabled val="1"/>
        </dgm:presLayoutVars>
      </dgm:prSet>
      <dgm:spPr/>
      <dgm:t>
        <a:bodyPr/>
        <a:lstStyle/>
        <a:p>
          <a:endParaRPr lang="en-US"/>
        </a:p>
      </dgm:t>
    </dgm:pt>
    <dgm:pt modelId="{E09847E3-EA5A-49A3-812A-0665D13E7535}" type="pres">
      <dgm:prSet presAssocID="{BF1A2163-DBCB-45EA-AFD4-7912B76117BD}" presName="invisiNode" presStyleLbl="node1" presStyleIdx="2" presStyleCnt="4"/>
      <dgm:spPr/>
    </dgm:pt>
    <dgm:pt modelId="{1E41C4BB-DD57-45FE-814B-463A82DD84FA}" type="pres">
      <dgm:prSet presAssocID="{BF1A2163-DBCB-45EA-AFD4-7912B76117BD}" presName="imagNode" presStyleLbl="fgImgPlace1" presStyleIdx="2" presStyleCnt="4"/>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t="-2000" b="-2000"/>
          </a:stretch>
        </a:blipFill>
      </dgm:spPr>
    </dgm:pt>
    <dgm:pt modelId="{B7224C15-24A2-4D2C-994D-E18645B9B869}" type="pres">
      <dgm:prSet presAssocID="{EEDDF98E-D78B-4B1C-B701-100DEF9CCD87}" presName="sibTrans" presStyleLbl="sibTrans2D1" presStyleIdx="0" presStyleCnt="0"/>
      <dgm:spPr/>
      <dgm:t>
        <a:bodyPr/>
        <a:lstStyle/>
        <a:p>
          <a:endParaRPr lang="en-US"/>
        </a:p>
      </dgm:t>
    </dgm:pt>
    <dgm:pt modelId="{75AA54D1-38D7-432A-8238-91AEB2465B8E}" type="pres">
      <dgm:prSet presAssocID="{116FB86D-1943-4DE9-854D-F40EAEBB9041}" presName="compNode" presStyleCnt="0"/>
      <dgm:spPr/>
    </dgm:pt>
    <dgm:pt modelId="{EBB9F032-E9B7-44A6-9E27-C4D54B68CD62}" type="pres">
      <dgm:prSet presAssocID="{116FB86D-1943-4DE9-854D-F40EAEBB9041}" presName="bkgdShape" presStyleLbl="node1" presStyleIdx="3" presStyleCnt="4"/>
      <dgm:spPr/>
      <dgm:t>
        <a:bodyPr/>
        <a:lstStyle/>
        <a:p>
          <a:endParaRPr lang="en-US"/>
        </a:p>
      </dgm:t>
    </dgm:pt>
    <dgm:pt modelId="{6D5C0DFA-ED09-4A1A-A93C-AA2EBB05AE73}" type="pres">
      <dgm:prSet presAssocID="{116FB86D-1943-4DE9-854D-F40EAEBB9041}" presName="nodeTx" presStyleLbl="node1" presStyleIdx="3" presStyleCnt="4">
        <dgm:presLayoutVars>
          <dgm:bulletEnabled val="1"/>
        </dgm:presLayoutVars>
      </dgm:prSet>
      <dgm:spPr/>
      <dgm:t>
        <a:bodyPr/>
        <a:lstStyle/>
        <a:p>
          <a:endParaRPr lang="en-US"/>
        </a:p>
      </dgm:t>
    </dgm:pt>
    <dgm:pt modelId="{535001B6-9E06-44C1-BF70-6B6907242598}" type="pres">
      <dgm:prSet presAssocID="{116FB86D-1943-4DE9-854D-F40EAEBB9041}" presName="invisiNode" presStyleLbl="node1" presStyleIdx="3" presStyleCnt="4"/>
      <dgm:spPr/>
    </dgm:pt>
    <dgm:pt modelId="{C00D4E63-8339-46F9-A639-50C2A357E3E1}" type="pres">
      <dgm:prSet presAssocID="{116FB86D-1943-4DE9-854D-F40EAEBB9041}" presName="imagNode"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t="-1000" b="-1000"/>
          </a:stretch>
        </a:blipFill>
      </dgm:spPr>
    </dgm:pt>
  </dgm:ptLst>
  <dgm:cxnLst>
    <dgm:cxn modelId="{90E22B48-2855-4F00-8A88-C933BE840410}" type="presOf" srcId="{116FB86D-1943-4DE9-854D-F40EAEBB9041}" destId="{6D5C0DFA-ED09-4A1A-A93C-AA2EBB05AE73}" srcOrd="1" destOrd="0" presId="urn:microsoft.com/office/officeart/2005/8/layout/hList7"/>
    <dgm:cxn modelId="{6B4C09E7-30E8-4D06-A1AD-C7B20A8F2721}" srcId="{B69653C0-FEC9-4E85-A60D-B024E9001C44}" destId="{748A933A-0E8E-477B-9A4B-C72A11C94841}" srcOrd="1" destOrd="0" parTransId="{C506E036-2F36-41C0-8089-61F7DCA263F4}" sibTransId="{06C75749-76DB-452A-8624-82FBD7DB3072}"/>
    <dgm:cxn modelId="{B44319A5-15AD-442C-8878-E0496D18B8E4}" type="presOf" srcId="{BF1A2163-DBCB-45EA-AFD4-7912B76117BD}" destId="{78312EDD-A2E1-4A87-B83E-31870DB9B659}" srcOrd="0" destOrd="0" presId="urn:microsoft.com/office/officeart/2005/8/layout/hList7"/>
    <dgm:cxn modelId="{12B1C1EA-1F2C-415B-A088-9F3DDD1952A3}" type="presOf" srcId="{BF1A2163-DBCB-45EA-AFD4-7912B76117BD}" destId="{77A160D5-BE6A-45F2-8EFF-1830A681A71C}" srcOrd="1" destOrd="0" presId="urn:microsoft.com/office/officeart/2005/8/layout/hList7"/>
    <dgm:cxn modelId="{7331BC2D-1816-4C20-914F-CCB017EE1036}" type="presOf" srcId="{06C75749-76DB-452A-8624-82FBD7DB3072}" destId="{64704DAA-A59D-4C04-B2FE-4F2EC464C6F9}" srcOrd="0" destOrd="0" presId="urn:microsoft.com/office/officeart/2005/8/layout/hList7"/>
    <dgm:cxn modelId="{33762717-6DB4-45F9-9B34-3EE46AA81B76}" type="presOf" srcId="{B69653C0-FEC9-4E85-A60D-B024E9001C44}" destId="{D5B13F2F-7A00-442F-96F3-2E0C930292E7}" srcOrd="0" destOrd="0" presId="urn:microsoft.com/office/officeart/2005/8/layout/hList7"/>
    <dgm:cxn modelId="{F1E7A858-8F7E-448B-9658-6B2FBAFFD309}" type="presOf" srcId="{EEDDF98E-D78B-4B1C-B701-100DEF9CCD87}" destId="{B7224C15-24A2-4D2C-994D-E18645B9B869}" srcOrd="0" destOrd="0" presId="urn:microsoft.com/office/officeart/2005/8/layout/hList7"/>
    <dgm:cxn modelId="{ADF7548F-85F7-4066-B986-C0F62BE6FD9F}" srcId="{B69653C0-FEC9-4E85-A60D-B024E9001C44}" destId="{6058171C-EAE2-4957-A000-13A1889C1D04}" srcOrd="0" destOrd="0" parTransId="{F60B2972-FA1B-486A-B261-0F1CB2AD3850}" sibTransId="{8D1E4D18-9365-4441-9C02-642D075BA06F}"/>
    <dgm:cxn modelId="{142E11E2-4B63-4F7D-B61B-55D0B50E202C}" type="presOf" srcId="{116FB86D-1943-4DE9-854D-F40EAEBB9041}" destId="{EBB9F032-E9B7-44A6-9E27-C4D54B68CD62}" srcOrd="0" destOrd="0" presId="urn:microsoft.com/office/officeart/2005/8/layout/hList7"/>
    <dgm:cxn modelId="{D440D088-B298-4521-A653-0B60806A3106}" srcId="{B69653C0-FEC9-4E85-A60D-B024E9001C44}" destId="{116FB86D-1943-4DE9-854D-F40EAEBB9041}" srcOrd="3" destOrd="0" parTransId="{BD533A43-FF2B-4EBC-987C-795B7B9FC1DE}" sibTransId="{2289E5BF-84F3-46AE-8F11-7F8CFE028512}"/>
    <dgm:cxn modelId="{E9E54163-9EB0-473C-872F-4448D443053B}" type="presOf" srcId="{748A933A-0E8E-477B-9A4B-C72A11C94841}" destId="{91199FE8-03B3-4F7E-A7FD-5A6217FF855E}" srcOrd="0" destOrd="0" presId="urn:microsoft.com/office/officeart/2005/8/layout/hList7"/>
    <dgm:cxn modelId="{E72D56DC-E972-4A2A-A12E-42D04080E10B}" type="presOf" srcId="{8D1E4D18-9365-4441-9C02-642D075BA06F}" destId="{314FFBEC-88AD-4341-A9A3-CD7581FF8EF0}" srcOrd="0" destOrd="0" presId="urn:microsoft.com/office/officeart/2005/8/layout/hList7"/>
    <dgm:cxn modelId="{87434B13-EE1D-4D1E-A6F1-CBE4EB2BA08E}" type="presOf" srcId="{6058171C-EAE2-4957-A000-13A1889C1D04}" destId="{2A44C4CB-676E-468B-AB8E-11D5999C1B26}" srcOrd="0" destOrd="0" presId="urn:microsoft.com/office/officeart/2005/8/layout/hList7"/>
    <dgm:cxn modelId="{90D88334-EB56-43A7-830B-16537E3CDD95}" type="presOf" srcId="{6058171C-EAE2-4957-A000-13A1889C1D04}" destId="{C9BB94BF-5E0D-45D7-9736-D9F9956C29A7}" srcOrd="1" destOrd="0" presId="urn:microsoft.com/office/officeart/2005/8/layout/hList7"/>
    <dgm:cxn modelId="{A9073376-D0DD-4B55-91FD-15F411CFA668}" type="presOf" srcId="{748A933A-0E8E-477B-9A4B-C72A11C94841}" destId="{05E49B56-4C4F-4C97-9BCF-F06740837821}" srcOrd="1" destOrd="0" presId="urn:microsoft.com/office/officeart/2005/8/layout/hList7"/>
    <dgm:cxn modelId="{E9027B00-C718-4A57-BE92-C99D0C22E8D0}" srcId="{B69653C0-FEC9-4E85-A60D-B024E9001C44}" destId="{BF1A2163-DBCB-45EA-AFD4-7912B76117BD}" srcOrd="2" destOrd="0" parTransId="{BF1655C8-8A02-4D69-9303-BBD45E6419C9}" sibTransId="{EEDDF98E-D78B-4B1C-B701-100DEF9CCD87}"/>
    <dgm:cxn modelId="{5B2882AA-2CEF-49C9-9574-6847BA716A07}" type="presParOf" srcId="{D5B13F2F-7A00-442F-96F3-2E0C930292E7}" destId="{A674FC10-6B82-40FA-AC78-BCA525F0188C}" srcOrd="0" destOrd="0" presId="urn:microsoft.com/office/officeart/2005/8/layout/hList7"/>
    <dgm:cxn modelId="{C8507B07-374D-46B6-8F23-9B29AE9FDED0}" type="presParOf" srcId="{D5B13F2F-7A00-442F-96F3-2E0C930292E7}" destId="{623DC0A7-A2DD-4729-B00E-A23342D709E9}" srcOrd="1" destOrd="0" presId="urn:microsoft.com/office/officeart/2005/8/layout/hList7"/>
    <dgm:cxn modelId="{E9D3E160-1C74-4674-AFC7-86939B1DB342}" type="presParOf" srcId="{623DC0A7-A2DD-4729-B00E-A23342D709E9}" destId="{BFDD20C5-6723-4EEE-B471-5FB8488E9FC7}" srcOrd="0" destOrd="0" presId="urn:microsoft.com/office/officeart/2005/8/layout/hList7"/>
    <dgm:cxn modelId="{31A2AE40-8841-4193-B78C-91F8AA10DF29}" type="presParOf" srcId="{BFDD20C5-6723-4EEE-B471-5FB8488E9FC7}" destId="{2A44C4CB-676E-468B-AB8E-11D5999C1B26}" srcOrd="0" destOrd="0" presId="urn:microsoft.com/office/officeart/2005/8/layout/hList7"/>
    <dgm:cxn modelId="{E8067A8E-CFC8-4A3C-B913-F430D8E9AC7E}" type="presParOf" srcId="{BFDD20C5-6723-4EEE-B471-5FB8488E9FC7}" destId="{C9BB94BF-5E0D-45D7-9736-D9F9956C29A7}" srcOrd="1" destOrd="0" presId="urn:microsoft.com/office/officeart/2005/8/layout/hList7"/>
    <dgm:cxn modelId="{D4039C53-705D-4F14-8164-C90B4C3DD1E3}" type="presParOf" srcId="{BFDD20C5-6723-4EEE-B471-5FB8488E9FC7}" destId="{1D06F07B-9D1B-47CF-86A1-E7ABBB817493}" srcOrd="2" destOrd="0" presId="urn:microsoft.com/office/officeart/2005/8/layout/hList7"/>
    <dgm:cxn modelId="{04DBADD2-FF46-40A6-8E5E-6CBFD17E5B43}" type="presParOf" srcId="{BFDD20C5-6723-4EEE-B471-5FB8488E9FC7}" destId="{7EFE052E-A0F2-4945-ADBD-A7A887F47575}" srcOrd="3" destOrd="0" presId="urn:microsoft.com/office/officeart/2005/8/layout/hList7"/>
    <dgm:cxn modelId="{8AD4E196-1AE2-45D9-9DA0-CC5E9348C10A}" type="presParOf" srcId="{623DC0A7-A2DD-4729-B00E-A23342D709E9}" destId="{314FFBEC-88AD-4341-A9A3-CD7581FF8EF0}" srcOrd="1" destOrd="0" presId="urn:microsoft.com/office/officeart/2005/8/layout/hList7"/>
    <dgm:cxn modelId="{55337542-286C-4E4E-96B5-48C8C6888E40}" type="presParOf" srcId="{623DC0A7-A2DD-4729-B00E-A23342D709E9}" destId="{11FC1E65-8D45-4CF3-91D9-9E489D19553C}" srcOrd="2" destOrd="0" presId="urn:microsoft.com/office/officeart/2005/8/layout/hList7"/>
    <dgm:cxn modelId="{5E78A073-8162-4E8F-9F36-43CB8834E386}" type="presParOf" srcId="{11FC1E65-8D45-4CF3-91D9-9E489D19553C}" destId="{91199FE8-03B3-4F7E-A7FD-5A6217FF855E}" srcOrd="0" destOrd="0" presId="urn:microsoft.com/office/officeart/2005/8/layout/hList7"/>
    <dgm:cxn modelId="{24BB3E5C-9002-4719-AE91-6FB4E49C2D1C}" type="presParOf" srcId="{11FC1E65-8D45-4CF3-91D9-9E489D19553C}" destId="{05E49B56-4C4F-4C97-9BCF-F06740837821}" srcOrd="1" destOrd="0" presId="urn:microsoft.com/office/officeart/2005/8/layout/hList7"/>
    <dgm:cxn modelId="{2749E9B1-33DA-47AD-9B5C-06AA406252D3}" type="presParOf" srcId="{11FC1E65-8D45-4CF3-91D9-9E489D19553C}" destId="{3FC50049-A231-4741-AC34-A0A4D981D172}" srcOrd="2" destOrd="0" presId="urn:microsoft.com/office/officeart/2005/8/layout/hList7"/>
    <dgm:cxn modelId="{2A44C522-D8D9-40BC-AC8E-45B4CF1998BD}" type="presParOf" srcId="{11FC1E65-8D45-4CF3-91D9-9E489D19553C}" destId="{8899809F-485C-4514-9281-D76FE510CDCF}" srcOrd="3" destOrd="0" presId="urn:microsoft.com/office/officeart/2005/8/layout/hList7"/>
    <dgm:cxn modelId="{25D3070B-23F9-4FE7-9CE6-75C40A55FFB7}" type="presParOf" srcId="{623DC0A7-A2DD-4729-B00E-A23342D709E9}" destId="{64704DAA-A59D-4C04-B2FE-4F2EC464C6F9}" srcOrd="3" destOrd="0" presId="urn:microsoft.com/office/officeart/2005/8/layout/hList7"/>
    <dgm:cxn modelId="{968B1DAD-C8A0-42BA-900E-D9E26E3D5A2B}" type="presParOf" srcId="{623DC0A7-A2DD-4729-B00E-A23342D709E9}" destId="{F4DD9895-2F35-4AC4-85A9-B0BC2CC85EB0}" srcOrd="4" destOrd="0" presId="urn:microsoft.com/office/officeart/2005/8/layout/hList7"/>
    <dgm:cxn modelId="{20D08552-1D35-464A-94E2-F277BCCDD2A3}" type="presParOf" srcId="{F4DD9895-2F35-4AC4-85A9-B0BC2CC85EB0}" destId="{78312EDD-A2E1-4A87-B83E-31870DB9B659}" srcOrd="0" destOrd="0" presId="urn:microsoft.com/office/officeart/2005/8/layout/hList7"/>
    <dgm:cxn modelId="{E2BDD2A0-F874-4445-AC6F-13F5BD955F16}" type="presParOf" srcId="{F4DD9895-2F35-4AC4-85A9-B0BC2CC85EB0}" destId="{77A160D5-BE6A-45F2-8EFF-1830A681A71C}" srcOrd="1" destOrd="0" presId="urn:microsoft.com/office/officeart/2005/8/layout/hList7"/>
    <dgm:cxn modelId="{ABE651B4-9A21-4190-82AA-6E92249F3031}" type="presParOf" srcId="{F4DD9895-2F35-4AC4-85A9-B0BC2CC85EB0}" destId="{E09847E3-EA5A-49A3-812A-0665D13E7535}" srcOrd="2" destOrd="0" presId="urn:microsoft.com/office/officeart/2005/8/layout/hList7"/>
    <dgm:cxn modelId="{9B17C9D2-18A4-4596-814C-B7F005D62DEF}" type="presParOf" srcId="{F4DD9895-2F35-4AC4-85A9-B0BC2CC85EB0}" destId="{1E41C4BB-DD57-45FE-814B-463A82DD84FA}" srcOrd="3" destOrd="0" presId="urn:microsoft.com/office/officeart/2005/8/layout/hList7"/>
    <dgm:cxn modelId="{806D8FE0-5862-4A60-95DA-3BC43BCC5F42}" type="presParOf" srcId="{623DC0A7-A2DD-4729-B00E-A23342D709E9}" destId="{B7224C15-24A2-4D2C-994D-E18645B9B869}" srcOrd="5" destOrd="0" presId="urn:microsoft.com/office/officeart/2005/8/layout/hList7"/>
    <dgm:cxn modelId="{DA92E3BF-1725-4266-A5B2-0E2EEF965D4F}" type="presParOf" srcId="{623DC0A7-A2DD-4729-B00E-A23342D709E9}" destId="{75AA54D1-38D7-432A-8238-91AEB2465B8E}" srcOrd="6" destOrd="0" presId="urn:microsoft.com/office/officeart/2005/8/layout/hList7"/>
    <dgm:cxn modelId="{0B392F9E-33AE-4F0A-9448-D91942B850E5}" type="presParOf" srcId="{75AA54D1-38D7-432A-8238-91AEB2465B8E}" destId="{EBB9F032-E9B7-44A6-9E27-C4D54B68CD62}" srcOrd="0" destOrd="0" presId="urn:microsoft.com/office/officeart/2005/8/layout/hList7"/>
    <dgm:cxn modelId="{7E7E4857-6205-44AD-8968-22EB123304FA}" type="presParOf" srcId="{75AA54D1-38D7-432A-8238-91AEB2465B8E}" destId="{6D5C0DFA-ED09-4A1A-A93C-AA2EBB05AE73}" srcOrd="1" destOrd="0" presId="urn:microsoft.com/office/officeart/2005/8/layout/hList7"/>
    <dgm:cxn modelId="{EEF9460F-873E-48BC-B99D-0397F1BFACC8}" type="presParOf" srcId="{75AA54D1-38D7-432A-8238-91AEB2465B8E}" destId="{535001B6-9E06-44C1-BF70-6B6907242598}" srcOrd="2" destOrd="0" presId="urn:microsoft.com/office/officeart/2005/8/layout/hList7"/>
    <dgm:cxn modelId="{02D7F586-893B-41CA-B4E9-3B07665538AF}" type="presParOf" srcId="{75AA54D1-38D7-432A-8238-91AEB2465B8E}" destId="{C00D4E63-8339-46F9-A639-50C2A357E3E1}"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2DCA5EB-20FF-4B38-8609-DBB0717C6539}"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2AD745BF-32B6-4E47-BCCA-629EC0DECAA9}">
      <dgm:prSet custT="1"/>
      <dgm:spPr/>
      <dgm:t>
        <a:bodyPr/>
        <a:lstStyle/>
        <a:p>
          <a:pPr rtl="0"/>
          <a:r>
            <a:rPr lang="en-US" sz="1600" b="1" dirty="0" smtClean="0">
              <a:solidFill>
                <a:schemeClr val="bg2">
                  <a:lumMod val="50000"/>
                </a:schemeClr>
              </a:solidFill>
            </a:rPr>
            <a:t>September 1</a:t>
          </a:r>
          <a:endParaRPr lang="en-US" sz="1600" b="1" dirty="0">
            <a:solidFill>
              <a:schemeClr val="bg2">
                <a:lumMod val="50000"/>
              </a:schemeClr>
            </a:solidFill>
          </a:endParaRPr>
        </a:p>
      </dgm:t>
    </dgm:pt>
    <dgm:pt modelId="{4F63628F-6232-4697-AD3D-B838E6166BF5}" type="parTrans" cxnId="{4BA62B3C-2C4B-477A-91FE-9727EC0E5BD3}">
      <dgm:prSet/>
      <dgm:spPr/>
      <dgm:t>
        <a:bodyPr/>
        <a:lstStyle/>
        <a:p>
          <a:endParaRPr lang="en-US"/>
        </a:p>
      </dgm:t>
    </dgm:pt>
    <dgm:pt modelId="{85B8536B-E8EB-4BFD-9222-20C3EB3AC501}" type="sibTrans" cxnId="{4BA62B3C-2C4B-477A-91FE-9727EC0E5BD3}">
      <dgm:prSet/>
      <dgm:spPr/>
      <dgm:t>
        <a:bodyPr/>
        <a:lstStyle/>
        <a:p>
          <a:endParaRPr lang="en-US"/>
        </a:p>
      </dgm:t>
    </dgm:pt>
    <dgm:pt modelId="{DA5F445F-05B4-4815-A5B5-8D70E73688D2}">
      <dgm:prSet/>
      <dgm:spPr/>
      <dgm:t>
        <a:bodyPr/>
        <a:lstStyle/>
        <a:p>
          <a:pPr algn="l" rtl="0"/>
          <a:r>
            <a:rPr lang="en-US" dirty="0" smtClean="0"/>
            <a:t>$10000 Bill is Sent</a:t>
          </a:r>
          <a:endParaRPr lang="en-US" dirty="0"/>
        </a:p>
      </dgm:t>
    </dgm:pt>
    <dgm:pt modelId="{787F8874-DB41-420A-B004-583B947420B7}" type="parTrans" cxnId="{C22D2E94-7458-4763-892C-7DB0007B6B2C}">
      <dgm:prSet/>
      <dgm:spPr/>
      <dgm:t>
        <a:bodyPr/>
        <a:lstStyle/>
        <a:p>
          <a:endParaRPr lang="en-US" dirty="0"/>
        </a:p>
      </dgm:t>
    </dgm:pt>
    <dgm:pt modelId="{68BB4712-CE3A-4142-97ED-78AF77C7DAFF}" type="sibTrans" cxnId="{C22D2E94-7458-4763-892C-7DB0007B6B2C}">
      <dgm:prSet/>
      <dgm:spPr/>
      <dgm:t>
        <a:bodyPr/>
        <a:lstStyle/>
        <a:p>
          <a:endParaRPr lang="en-US"/>
        </a:p>
      </dgm:t>
    </dgm:pt>
    <dgm:pt modelId="{9909D174-F912-484B-AEC1-9678C0F2ADC8}">
      <dgm:prSet/>
      <dgm:spPr/>
      <dgm:t>
        <a:bodyPr/>
        <a:lstStyle/>
        <a:p>
          <a:pPr rtl="0"/>
          <a:r>
            <a:rPr lang="en-US" b="1" i="1" dirty="0" smtClean="0">
              <a:solidFill>
                <a:schemeClr val="accent1">
                  <a:lumMod val="50000"/>
                </a:schemeClr>
              </a:solidFill>
            </a:rPr>
            <a:t>Interest Calculation Days Start </a:t>
          </a:r>
        </a:p>
      </dgm:t>
    </dgm:pt>
    <dgm:pt modelId="{EBDEC41E-EFDD-4411-A976-9282A5BD9174}" type="parTrans" cxnId="{1DBCA987-D0BA-431F-B8E5-50DB261BCD4F}">
      <dgm:prSet/>
      <dgm:spPr/>
      <dgm:t>
        <a:bodyPr/>
        <a:lstStyle/>
        <a:p>
          <a:endParaRPr lang="en-US" dirty="0"/>
        </a:p>
      </dgm:t>
    </dgm:pt>
    <dgm:pt modelId="{4E90BE56-A45E-46C7-9978-0A934D4946F9}" type="sibTrans" cxnId="{1DBCA987-D0BA-431F-B8E5-50DB261BCD4F}">
      <dgm:prSet/>
      <dgm:spPr/>
      <dgm:t>
        <a:bodyPr/>
        <a:lstStyle/>
        <a:p>
          <a:endParaRPr lang="en-US"/>
        </a:p>
      </dgm:t>
    </dgm:pt>
    <dgm:pt modelId="{974A7A05-5EF2-4491-9F09-01A940E303E1}">
      <dgm:prSet custT="1"/>
      <dgm:spPr/>
      <dgm:t>
        <a:bodyPr/>
        <a:lstStyle/>
        <a:p>
          <a:pPr rtl="0"/>
          <a:r>
            <a:rPr lang="en-US" sz="1600" b="1" dirty="0" smtClean="0">
              <a:solidFill>
                <a:schemeClr val="bg2">
                  <a:lumMod val="50000"/>
                </a:schemeClr>
              </a:solidFill>
            </a:rPr>
            <a:t>October 1</a:t>
          </a:r>
          <a:endParaRPr lang="en-US" sz="1600" b="1" dirty="0">
            <a:solidFill>
              <a:schemeClr val="bg2">
                <a:lumMod val="50000"/>
              </a:schemeClr>
            </a:solidFill>
          </a:endParaRPr>
        </a:p>
      </dgm:t>
    </dgm:pt>
    <dgm:pt modelId="{0761E39C-7DFF-40F5-9CA9-469B1617521E}" type="parTrans" cxnId="{B36A3D09-F0D4-40D9-A3EE-EEF6F18F1742}">
      <dgm:prSet/>
      <dgm:spPr/>
      <dgm:t>
        <a:bodyPr/>
        <a:lstStyle/>
        <a:p>
          <a:endParaRPr lang="en-US"/>
        </a:p>
      </dgm:t>
    </dgm:pt>
    <dgm:pt modelId="{84776020-723D-4C04-BA9C-28BC6DC12EC6}" type="sibTrans" cxnId="{B36A3D09-F0D4-40D9-A3EE-EEF6F18F1742}">
      <dgm:prSet/>
      <dgm:spPr/>
      <dgm:t>
        <a:bodyPr/>
        <a:lstStyle/>
        <a:p>
          <a:endParaRPr lang="en-US"/>
        </a:p>
      </dgm:t>
    </dgm:pt>
    <dgm:pt modelId="{64372849-B544-4E9A-9E35-864DEECBD45E}">
      <dgm:prSet/>
      <dgm:spPr/>
      <dgm:t>
        <a:bodyPr/>
        <a:lstStyle/>
        <a:p>
          <a:pPr rtl="0"/>
          <a:r>
            <a:rPr lang="en-US" dirty="0" smtClean="0"/>
            <a:t>$10000 Collection is due,</a:t>
          </a:r>
        </a:p>
        <a:p>
          <a:pPr rtl="0"/>
          <a:r>
            <a:rPr lang="en-US" dirty="0" smtClean="0"/>
            <a:t> Not yet paid</a:t>
          </a:r>
          <a:endParaRPr lang="en-US" dirty="0"/>
        </a:p>
      </dgm:t>
    </dgm:pt>
    <dgm:pt modelId="{CFCBAA08-AF2E-4B18-82A8-A41256B86BA9}" type="parTrans" cxnId="{664F0A96-04E6-47D4-93B5-75E1F389F2F5}">
      <dgm:prSet/>
      <dgm:spPr/>
      <dgm:t>
        <a:bodyPr/>
        <a:lstStyle/>
        <a:p>
          <a:endParaRPr lang="en-US" dirty="0"/>
        </a:p>
      </dgm:t>
    </dgm:pt>
    <dgm:pt modelId="{5FEED005-7985-4BA6-A58A-02D0BF6B8DC0}" type="sibTrans" cxnId="{664F0A96-04E6-47D4-93B5-75E1F389F2F5}">
      <dgm:prSet/>
      <dgm:spPr/>
      <dgm:t>
        <a:bodyPr/>
        <a:lstStyle/>
        <a:p>
          <a:endParaRPr lang="en-US"/>
        </a:p>
      </dgm:t>
    </dgm:pt>
    <dgm:pt modelId="{973C5826-7765-4048-BF47-0391369FF571}">
      <dgm:prSet/>
      <dgm:spPr/>
      <dgm:t>
        <a:bodyPr/>
        <a:lstStyle/>
        <a:p>
          <a:pPr rtl="0"/>
          <a:r>
            <a:rPr lang="en-US" dirty="0" smtClean="0"/>
            <a:t>Interest Rate = 1% APR</a:t>
          </a:r>
        </a:p>
        <a:p>
          <a:pPr rtl="0"/>
          <a:r>
            <a:rPr lang="en-US" dirty="0" smtClean="0"/>
            <a:t>10k * 0.01 * (30/360)= </a:t>
          </a:r>
          <a:r>
            <a:rPr lang="en-US" dirty="0" smtClean="0">
              <a:solidFill>
                <a:srgbClr val="FF0000"/>
              </a:solidFill>
            </a:rPr>
            <a:t>$8.33</a:t>
          </a:r>
          <a:endParaRPr lang="en-US" dirty="0"/>
        </a:p>
      </dgm:t>
    </dgm:pt>
    <dgm:pt modelId="{E76C34DA-17B8-4C3C-B059-ACD99AFCB1A3}" type="parTrans" cxnId="{C0B41B2F-46D1-42E8-9C9D-079B5298DB73}">
      <dgm:prSet/>
      <dgm:spPr/>
      <dgm:t>
        <a:bodyPr/>
        <a:lstStyle/>
        <a:p>
          <a:endParaRPr lang="en-US" dirty="0"/>
        </a:p>
      </dgm:t>
    </dgm:pt>
    <dgm:pt modelId="{AEA773AA-208F-4A65-B54A-F491A0AB3275}" type="sibTrans" cxnId="{C0B41B2F-46D1-42E8-9C9D-079B5298DB73}">
      <dgm:prSet/>
      <dgm:spPr/>
      <dgm:t>
        <a:bodyPr/>
        <a:lstStyle/>
        <a:p>
          <a:endParaRPr lang="en-US"/>
        </a:p>
      </dgm:t>
    </dgm:pt>
    <dgm:pt modelId="{9A6E08AB-99A0-4FA3-BD7A-0AEBADA97F90}">
      <dgm:prSet/>
      <dgm:spPr/>
      <dgm:t>
        <a:bodyPr/>
        <a:lstStyle/>
        <a:p>
          <a:pPr rtl="0"/>
          <a:r>
            <a:rPr lang="en-US" dirty="0" smtClean="0"/>
            <a:t>Total Due: </a:t>
          </a:r>
          <a:r>
            <a:rPr lang="en-US" dirty="0" smtClean="0">
              <a:solidFill>
                <a:srgbClr val="FF0000"/>
              </a:solidFill>
            </a:rPr>
            <a:t>$</a:t>
          </a:r>
          <a:r>
            <a:rPr lang="en-US" b="1" dirty="0" smtClean="0">
              <a:solidFill>
                <a:srgbClr val="FF0000"/>
              </a:solidFill>
            </a:rPr>
            <a:t>10008.33</a:t>
          </a:r>
          <a:endParaRPr lang="en-US" b="1" dirty="0">
            <a:solidFill>
              <a:srgbClr val="FF0000"/>
            </a:solidFill>
          </a:endParaRPr>
        </a:p>
      </dgm:t>
    </dgm:pt>
    <dgm:pt modelId="{03927776-F396-4911-A404-8CFD9A9BD09F}" type="parTrans" cxnId="{84588C27-9C5C-451A-A1AB-F4B413932CF0}">
      <dgm:prSet/>
      <dgm:spPr/>
      <dgm:t>
        <a:bodyPr/>
        <a:lstStyle/>
        <a:p>
          <a:endParaRPr lang="en-US" dirty="0"/>
        </a:p>
      </dgm:t>
    </dgm:pt>
    <dgm:pt modelId="{8C676FF8-6E19-4AB1-BBA8-8413299A9D30}" type="sibTrans" cxnId="{84588C27-9C5C-451A-A1AB-F4B413932CF0}">
      <dgm:prSet/>
      <dgm:spPr/>
      <dgm:t>
        <a:bodyPr/>
        <a:lstStyle/>
        <a:p>
          <a:endParaRPr lang="en-US"/>
        </a:p>
      </dgm:t>
    </dgm:pt>
    <dgm:pt modelId="{1B81627F-EEA2-4341-BFD8-D57DAD70082C}">
      <dgm:prSet custT="1"/>
      <dgm:spPr/>
      <dgm:t>
        <a:bodyPr/>
        <a:lstStyle/>
        <a:p>
          <a:pPr rtl="0"/>
          <a:r>
            <a:rPr lang="en-US" sz="1600" b="1" dirty="0" smtClean="0">
              <a:solidFill>
                <a:schemeClr val="bg2">
                  <a:lumMod val="50000"/>
                </a:schemeClr>
              </a:solidFill>
            </a:rPr>
            <a:t>October 31</a:t>
          </a:r>
          <a:endParaRPr lang="en-US" sz="1600" b="1" dirty="0">
            <a:solidFill>
              <a:schemeClr val="bg2">
                <a:lumMod val="50000"/>
              </a:schemeClr>
            </a:solidFill>
          </a:endParaRPr>
        </a:p>
      </dgm:t>
    </dgm:pt>
    <dgm:pt modelId="{E9A263E5-75BA-4048-B44D-19C84EF922A7}" type="parTrans" cxnId="{B8C70E15-7DD5-405F-B8EA-B9CA3CA80036}">
      <dgm:prSet/>
      <dgm:spPr/>
      <dgm:t>
        <a:bodyPr/>
        <a:lstStyle/>
        <a:p>
          <a:endParaRPr lang="en-US"/>
        </a:p>
      </dgm:t>
    </dgm:pt>
    <dgm:pt modelId="{55A5AE49-92E6-4D12-B4E9-B65898B2DBEA}" type="sibTrans" cxnId="{B8C70E15-7DD5-405F-B8EA-B9CA3CA80036}">
      <dgm:prSet/>
      <dgm:spPr/>
      <dgm:t>
        <a:bodyPr/>
        <a:lstStyle/>
        <a:p>
          <a:endParaRPr lang="en-US"/>
        </a:p>
      </dgm:t>
    </dgm:pt>
    <dgm:pt modelId="{1E0F1334-F8C8-447D-B9BA-EE923F3BA0C1}">
      <dgm:prSet/>
      <dgm:spPr/>
      <dgm:t>
        <a:bodyPr/>
        <a:lstStyle/>
        <a:p>
          <a:pPr rtl="0"/>
          <a:r>
            <a:rPr lang="en-US" dirty="0" smtClean="0"/>
            <a:t>$10008.33 Collection is due, </a:t>
          </a:r>
        </a:p>
        <a:p>
          <a:pPr rtl="0"/>
          <a:r>
            <a:rPr lang="en-US" dirty="0" smtClean="0"/>
            <a:t>Still not paid</a:t>
          </a:r>
          <a:endParaRPr lang="en-US" dirty="0"/>
        </a:p>
      </dgm:t>
    </dgm:pt>
    <dgm:pt modelId="{E86C5C6C-6896-4891-BE5C-D92C294CBB59}" type="parTrans" cxnId="{B9C2BFE8-1E32-4EF5-85BD-975A56FD3293}">
      <dgm:prSet/>
      <dgm:spPr/>
      <dgm:t>
        <a:bodyPr/>
        <a:lstStyle/>
        <a:p>
          <a:endParaRPr lang="en-US" dirty="0"/>
        </a:p>
      </dgm:t>
    </dgm:pt>
    <dgm:pt modelId="{FE6301F1-892E-47F3-930F-83DDCEF0E959}" type="sibTrans" cxnId="{B9C2BFE8-1E32-4EF5-85BD-975A56FD3293}">
      <dgm:prSet/>
      <dgm:spPr/>
      <dgm:t>
        <a:bodyPr/>
        <a:lstStyle/>
        <a:p>
          <a:endParaRPr lang="en-US"/>
        </a:p>
      </dgm:t>
    </dgm:pt>
    <dgm:pt modelId="{6F59F267-AB05-49E5-84D1-2CDE8C7E4851}">
      <dgm:prSet/>
      <dgm:spPr/>
      <dgm:t>
        <a:bodyPr/>
        <a:lstStyle/>
        <a:p>
          <a:pPr rtl="0"/>
          <a:r>
            <a:rPr lang="en-US" dirty="0" smtClean="0"/>
            <a:t>Interest Rate = 1% APR</a:t>
          </a:r>
        </a:p>
        <a:p>
          <a:pPr rtl="0"/>
          <a:r>
            <a:rPr lang="en-US" dirty="0" smtClean="0"/>
            <a:t>10k * 0.01 * (30/360)= </a:t>
          </a:r>
          <a:r>
            <a:rPr lang="en-US" dirty="0" smtClean="0">
              <a:solidFill>
                <a:srgbClr val="FF0000"/>
              </a:solidFill>
            </a:rPr>
            <a:t>$8.33</a:t>
          </a:r>
          <a:endParaRPr lang="en-US" dirty="0"/>
        </a:p>
      </dgm:t>
    </dgm:pt>
    <dgm:pt modelId="{7012C7A2-6B21-4717-BE44-37DFDC411308}" type="parTrans" cxnId="{6813B296-FA0C-471B-BAD4-3EC326FAF0DE}">
      <dgm:prSet/>
      <dgm:spPr/>
      <dgm:t>
        <a:bodyPr/>
        <a:lstStyle/>
        <a:p>
          <a:endParaRPr lang="en-US" dirty="0"/>
        </a:p>
      </dgm:t>
    </dgm:pt>
    <dgm:pt modelId="{9CE1C1C4-A305-4B68-8A36-34CCC00D5B73}" type="sibTrans" cxnId="{6813B296-FA0C-471B-BAD4-3EC326FAF0DE}">
      <dgm:prSet/>
      <dgm:spPr/>
      <dgm:t>
        <a:bodyPr/>
        <a:lstStyle/>
        <a:p>
          <a:endParaRPr lang="en-US"/>
        </a:p>
      </dgm:t>
    </dgm:pt>
    <dgm:pt modelId="{647C36DE-D678-4E6A-AF0F-A9C38173DCB8}">
      <dgm:prSet/>
      <dgm:spPr/>
      <dgm:t>
        <a:bodyPr/>
        <a:lstStyle/>
        <a:p>
          <a:pPr rtl="0"/>
          <a:r>
            <a:rPr lang="en-US" dirty="0" smtClean="0"/>
            <a:t>Total Due: </a:t>
          </a:r>
          <a:r>
            <a:rPr lang="en-US" dirty="0" smtClean="0">
              <a:solidFill>
                <a:srgbClr val="FF0000"/>
              </a:solidFill>
            </a:rPr>
            <a:t>$</a:t>
          </a:r>
          <a:r>
            <a:rPr lang="en-US" b="1" dirty="0" smtClean="0">
              <a:solidFill>
                <a:srgbClr val="FF0000"/>
              </a:solidFill>
            </a:rPr>
            <a:t>10016.66</a:t>
          </a:r>
          <a:endParaRPr lang="en-US" b="1" dirty="0">
            <a:solidFill>
              <a:srgbClr val="FF0000"/>
            </a:solidFill>
          </a:endParaRPr>
        </a:p>
      </dgm:t>
    </dgm:pt>
    <dgm:pt modelId="{C2A66C28-1442-4D04-8263-76D3233D22E2}" type="parTrans" cxnId="{AD8682A4-29F6-4F99-B1B2-D8F8511DE5C0}">
      <dgm:prSet/>
      <dgm:spPr/>
      <dgm:t>
        <a:bodyPr/>
        <a:lstStyle/>
        <a:p>
          <a:endParaRPr lang="en-US" dirty="0"/>
        </a:p>
      </dgm:t>
    </dgm:pt>
    <dgm:pt modelId="{263EC1DC-0804-4DBF-BEAD-7C27786F7040}" type="sibTrans" cxnId="{AD8682A4-29F6-4F99-B1B2-D8F8511DE5C0}">
      <dgm:prSet/>
      <dgm:spPr/>
      <dgm:t>
        <a:bodyPr/>
        <a:lstStyle/>
        <a:p>
          <a:endParaRPr lang="en-US"/>
        </a:p>
      </dgm:t>
    </dgm:pt>
    <dgm:pt modelId="{402FA142-A4E8-4446-9D6C-D022FC4EC90A}">
      <dgm:prSet/>
      <dgm:spPr/>
      <dgm:t>
        <a:bodyPr/>
        <a:lstStyle/>
        <a:p>
          <a:pPr rtl="0"/>
          <a:r>
            <a:rPr lang="en-US" dirty="0" smtClean="0"/>
            <a:t>Total Due: </a:t>
          </a:r>
          <a:r>
            <a:rPr lang="en-US" dirty="0" smtClean="0">
              <a:solidFill>
                <a:srgbClr val="FF0000"/>
              </a:solidFill>
            </a:rPr>
            <a:t>$</a:t>
          </a:r>
          <a:r>
            <a:rPr lang="en-US" b="1" dirty="0" smtClean="0">
              <a:solidFill>
                <a:srgbClr val="FF0000"/>
              </a:solidFill>
            </a:rPr>
            <a:t>10000</a:t>
          </a:r>
          <a:endParaRPr lang="en-US" b="1" dirty="0">
            <a:solidFill>
              <a:srgbClr val="FF0000"/>
            </a:solidFill>
          </a:endParaRPr>
        </a:p>
      </dgm:t>
    </dgm:pt>
    <dgm:pt modelId="{00E65C6C-34A6-4870-B877-C7E5E9EB8EB5}" type="parTrans" cxnId="{EB3D4268-FEE7-4E89-BDAA-5AF5820679AE}">
      <dgm:prSet/>
      <dgm:spPr/>
      <dgm:t>
        <a:bodyPr/>
        <a:lstStyle/>
        <a:p>
          <a:endParaRPr lang="en-US" dirty="0"/>
        </a:p>
      </dgm:t>
    </dgm:pt>
    <dgm:pt modelId="{4B127F18-6D96-41A7-A1C6-2CF1988F2239}" type="sibTrans" cxnId="{EB3D4268-FEE7-4E89-BDAA-5AF5820679AE}">
      <dgm:prSet/>
      <dgm:spPr/>
      <dgm:t>
        <a:bodyPr/>
        <a:lstStyle/>
        <a:p>
          <a:endParaRPr lang="en-US"/>
        </a:p>
      </dgm:t>
    </dgm:pt>
    <dgm:pt modelId="{15C4E9E5-AA24-41BF-A480-751237584DCC}" type="pres">
      <dgm:prSet presAssocID="{A2DCA5EB-20FF-4B38-8609-DBB0717C6539}" presName="diagram" presStyleCnt="0">
        <dgm:presLayoutVars>
          <dgm:chPref val="1"/>
          <dgm:dir/>
          <dgm:animOne val="branch"/>
          <dgm:animLvl val="lvl"/>
          <dgm:resizeHandles/>
        </dgm:presLayoutVars>
      </dgm:prSet>
      <dgm:spPr/>
      <dgm:t>
        <a:bodyPr/>
        <a:lstStyle/>
        <a:p>
          <a:endParaRPr lang="en-US"/>
        </a:p>
      </dgm:t>
    </dgm:pt>
    <dgm:pt modelId="{CDF924B7-ED04-4C2E-89EB-BBFD10310A61}" type="pres">
      <dgm:prSet presAssocID="{2AD745BF-32B6-4E47-BCCA-629EC0DECAA9}" presName="root" presStyleCnt="0"/>
      <dgm:spPr/>
    </dgm:pt>
    <dgm:pt modelId="{DE02772B-E064-4B51-9FB5-B6CB273FEC18}" type="pres">
      <dgm:prSet presAssocID="{2AD745BF-32B6-4E47-BCCA-629EC0DECAA9}" presName="rootComposite" presStyleCnt="0"/>
      <dgm:spPr/>
    </dgm:pt>
    <dgm:pt modelId="{15087EE3-2395-466C-B870-47FF5C335C3B}" type="pres">
      <dgm:prSet presAssocID="{2AD745BF-32B6-4E47-BCCA-629EC0DECAA9}" presName="rootText" presStyleLbl="node1" presStyleIdx="0" presStyleCnt="3" custScaleX="129692" custScaleY="43599"/>
      <dgm:spPr/>
      <dgm:t>
        <a:bodyPr/>
        <a:lstStyle/>
        <a:p>
          <a:endParaRPr lang="en-US"/>
        </a:p>
      </dgm:t>
    </dgm:pt>
    <dgm:pt modelId="{3D14ECB2-EDF4-4A93-A2D8-FDB41657FAA6}" type="pres">
      <dgm:prSet presAssocID="{2AD745BF-32B6-4E47-BCCA-629EC0DECAA9}" presName="rootConnector" presStyleLbl="node1" presStyleIdx="0" presStyleCnt="3"/>
      <dgm:spPr/>
      <dgm:t>
        <a:bodyPr/>
        <a:lstStyle/>
        <a:p>
          <a:endParaRPr lang="en-US"/>
        </a:p>
      </dgm:t>
    </dgm:pt>
    <dgm:pt modelId="{4197B79B-E756-46F8-AB7E-D83BEAC0D2ED}" type="pres">
      <dgm:prSet presAssocID="{2AD745BF-32B6-4E47-BCCA-629EC0DECAA9}" presName="childShape" presStyleCnt="0"/>
      <dgm:spPr/>
    </dgm:pt>
    <dgm:pt modelId="{7F6C1146-B1AE-4172-8160-8862B0B8C8E2}" type="pres">
      <dgm:prSet presAssocID="{787F8874-DB41-420A-B004-583B947420B7}" presName="Name13" presStyleLbl="parChTrans1D2" presStyleIdx="0" presStyleCnt="9"/>
      <dgm:spPr/>
      <dgm:t>
        <a:bodyPr/>
        <a:lstStyle/>
        <a:p>
          <a:endParaRPr lang="en-US"/>
        </a:p>
      </dgm:t>
    </dgm:pt>
    <dgm:pt modelId="{73B6C743-457A-4B29-8040-233B8AC1F1C0}" type="pres">
      <dgm:prSet presAssocID="{DA5F445F-05B4-4815-A5B5-8D70E73688D2}" presName="childText" presStyleLbl="bgAcc1" presStyleIdx="0" presStyleCnt="9">
        <dgm:presLayoutVars>
          <dgm:bulletEnabled val="1"/>
        </dgm:presLayoutVars>
      </dgm:prSet>
      <dgm:spPr/>
      <dgm:t>
        <a:bodyPr/>
        <a:lstStyle/>
        <a:p>
          <a:endParaRPr lang="en-US"/>
        </a:p>
      </dgm:t>
    </dgm:pt>
    <dgm:pt modelId="{B3130D86-09A0-4FFC-B560-A25038E4A827}" type="pres">
      <dgm:prSet presAssocID="{EBDEC41E-EFDD-4411-A976-9282A5BD9174}" presName="Name13" presStyleLbl="parChTrans1D2" presStyleIdx="1" presStyleCnt="9"/>
      <dgm:spPr/>
      <dgm:t>
        <a:bodyPr/>
        <a:lstStyle/>
        <a:p>
          <a:endParaRPr lang="en-US"/>
        </a:p>
      </dgm:t>
    </dgm:pt>
    <dgm:pt modelId="{341B3C9F-4A63-446D-9FAB-1292C8873D76}" type="pres">
      <dgm:prSet presAssocID="{9909D174-F912-484B-AEC1-9678C0F2ADC8}" presName="childText" presStyleLbl="bgAcc1" presStyleIdx="1" presStyleCnt="9" custScaleY="116227">
        <dgm:presLayoutVars>
          <dgm:bulletEnabled val="1"/>
        </dgm:presLayoutVars>
      </dgm:prSet>
      <dgm:spPr/>
      <dgm:t>
        <a:bodyPr/>
        <a:lstStyle/>
        <a:p>
          <a:endParaRPr lang="en-US"/>
        </a:p>
      </dgm:t>
    </dgm:pt>
    <dgm:pt modelId="{284301C9-5148-4683-9C59-C7DF2F7E602C}" type="pres">
      <dgm:prSet presAssocID="{00E65C6C-34A6-4870-B877-C7E5E9EB8EB5}" presName="Name13" presStyleLbl="parChTrans1D2" presStyleIdx="2" presStyleCnt="9"/>
      <dgm:spPr/>
      <dgm:t>
        <a:bodyPr/>
        <a:lstStyle/>
        <a:p>
          <a:endParaRPr lang="en-US"/>
        </a:p>
      </dgm:t>
    </dgm:pt>
    <dgm:pt modelId="{5E653C63-A7DC-4DEB-92E0-24CFD60D628C}" type="pres">
      <dgm:prSet presAssocID="{402FA142-A4E8-4446-9D6C-D022FC4EC90A}" presName="childText" presStyleLbl="bgAcc1" presStyleIdx="2" presStyleCnt="9" custScaleY="62357">
        <dgm:presLayoutVars>
          <dgm:bulletEnabled val="1"/>
        </dgm:presLayoutVars>
      </dgm:prSet>
      <dgm:spPr/>
      <dgm:t>
        <a:bodyPr/>
        <a:lstStyle/>
        <a:p>
          <a:endParaRPr lang="en-US"/>
        </a:p>
      </dgm:t>
    </dgm:pt>
    <dgm:pt modelId="{09E31F88-5AD4-4D27-BF18-D6A4C3CD17D6}" type="pres">
      <dgm:prSet presAssocID="{974A7A05-5EF2-4491-9F09-01A940E303E1}" presName="root" presStyleCnt="0"/>
      <dgm:spPr/>
    </dgm:pt>
    <dgm:pt modelId="{4608B21B-D6CB-4160-A03A-F2B3A1A150B5}" type="pres">
      <dgm:prSet presAssocID="{974A7A05-5EF2-4491-9F09-01A940E303E1}" presName="rootComposite" presStyleCnt="0"/>
      <dgm:spPr/>
    </dgm:pt>
    <dgm:pt modelId="{1C89CCF1-37BD-4396-A885-E064BB718B4C}" type="pres">
      <dgm:prSet presAssocID="{974A7A05-5EF2-4491-9F09-01A940E303E1}" presName="rootText" presStyleLbl="node1" presStyleIdx="1" presStyleCnt="3" custScaleX="129692" custScaleY="43599"/>
      <dgm:spPr/>
      <dgm:t>
        <a:bodyPr/>
        <a:lstStyle/>
        <a:p>
          <a:endParaRPr lang="en-US"/>
        </a:p>
      </dgm:t>
    </dgm:pt>
    <dgm:pt modelId="{81347DFE-A356-4C06-8F02-691B9BA02E99}" type="pres">
      <dgm:prSet presAssocID="{974A7A05-5EF2-4491-9F09-01A940E303E1}" presName="rootConnector" presStyleLbl="node1" presStyleIdx="1" presStyleCnt="3"/>
      <dgm:spPr/>
      <dgm:t>
        <a:bodyPr/>
        <a:lstStyle/>
        <a:p>
          <a:endParaRPr lang="en-US"/>
        </a:p>
      </dgm:t>
    </dgm:pt>
    <dgm:pt modelId="{DAADF072-4DC1-4F05-8102-BC2F01220DF2}" type="pres">
      <dgm:prSet presAssocID="{974A7A05-5EF2-4491-9F09-01A940E303E1}" presName="childShape" presStyleCnt="0"/>
      <dgm:spPr/>
    </dgm:pt>
    <dgm:pt modelId="{A245203C-7126-427E-B886-AC3A0329EEF3}" type="pres">
      <dgm:prSet presAssocID="{CFCBAA08-AF2E-4B18-82A8-A41256B86BA9}" presName="Name13" presStyleLbl="parChTrans1D2" presStyleIdx="3" presStyleCnt="9"/>
      <dgm:spPr/>
      <dgm:t>
        <a:bodyPr/>
        <a:lstStyle/>
        <a:p>
          <a:endParaRPr lang="en-US"/>
        </a:p>
      </dgm:t>
    </dgm:pt>
    <dgm:pt modelId="{3CB2D913-245A-4B4F-8F57-8F68C2FD8469}" type="pres">
      <dgm:prSet presAssocID="{64372849-B544-4E9A-9E35-864DEECBD45E}" presName="childText" presStyleLbl="bgAcc1" presStyleIdx="3" presStyleCnt="9">
        <dgm:presLayoutVars>
          <dgm:bulletEnabled val="1"/>
        </dgm:presLayoutVars>
      </dgm:prSet>
      <dgm:spPr/>
      <dgm:t>
        <a:bodyPr/>
        <a:lstStyle/>
        <a:p>
          <a:endParaRPr lang="en-US"/>
        </a:p>
      </dgm:t>
    </dgm:pt>
    <dgm:pt modelId="{C056F19A-D3FA-4991-B1FE-FB3DD48240FF}" type="pres">
      <dgm:prSet presAssocID="{E76C34DA-17B8-4C3C-B059-ACD99AFCB1A3}" presName="Name13" presStyleLbl="parChTrans1D2" presStyleIdx="4" presStyleCnt="9"/>
      <dgm:spPr/>
      <dgm:t>
        <a:bodyPr/>
        <a:lstStyle/>
        <a:p>
          <a:endParaRPr lang="en-US"/>
        </a:p>
      </dgm:t>
    </dgm:pt>
    <dgm:pt modelId="{13424D5A-1D30-4CAE-A0EC-168E80398152}" type="pres">
      <dgm:prSet presAssocID="{973C5826-7765-4048-BF47-0391369FF571}" presName="childText" presStyleLbl="bgAcc1" presStyleIdx="4" presStyleCnt="9" custScaleY="118529">
        <dgm:presLayoutVars>
          <dgm:bulletEnabled val="1"/>
        </dgm:presLayoutVars>
      </dgm:prSet>
      <dgm:spPr/>
      <dgm:t>
        <a:bodyPr/>
        <a:lstStyle/>
        <a:p>
          <a:endParaRPr lang="en-US"/>
        </a:p>
      </dgm:t>
    </dgm:pt>
    <dgm:pt modelId="{72A0B89B-91C8-4CC3-BACC-25826EA6ED5A}" type="pres">
      <dgm:prSet presAssocID="{03927776-F396-4911-A404-8CFD9A9BD09F}" presName="Name13" presStyleLbl="parChTrans1D2" presStyleIdx="5" presStyleCnt="9"/>
      <dgm:spPr/>
      <dgm:t>
        <a:bodyPr/>
        <a:lstStyle/>
        <a:p>
          <a:endParaRPr lang="en-US"/>
        </a:p>
      </dgm:t>
    </dgm:pt>
    <dgm:pt modelId="{12292E00-DCDC-46C8-A72E-13A63893C17D}" type="pres">
      <dgm:prSet presAssocID="{9A6E08AB-99A0-4FA3-BD7A-0AEBADA97F90}" presName="childText" presStyleLbl="bgAcc1" presStyleIdx="5" presStyleCnt="9" custScaleY="56641" custLinFactNeighborY="1671">
        <dgm:presLayoutVars>
          <dgm:bulletEnabled val="1"/>
        </dgm:presLayoutVars>
      </dgm:prSet>
      <dgm:spPr/>
      <dgm:t>
        <a:bodyPr/>
        <a:lstStyle/>
        <a:p>
          <a:endParaRPr lang="en-US"/>
        </a:p>
      </dgm:t>
    </dgm:pt>
    <dgm:pt modelId="{07C6FAD6-6C24-4797-A657-A3678E99A0C3}" type="pres">
      <dgm:prSet presAssocID="{1B81627F-EEA2-4341-BFD8-D57DAD70082C}" presName="root" presStyleCnt="0"/>
      <dgm:spPr/>
    </dgm:pt>
    <dgm:pt modelId="{00ADE5A3-1B2B-417E-BF95-0E4F7DF02D08}" type="pres">
      <dgm:prSet presAssocID="{1B81627F-EEA2-4341-BFD8-D57DAD70082C}" presName="rootComposite" presStyleCnt="0"/>
      <dgm:spPr/>
    </dgm:pt>
    <dgm:pt modelId="{36182FBC-8C33-4518-8B98-41F3E972164F}" type="pres">
      <dgm:prSet presAssocID="{1B81627F-EEA2-4341-BFD8-D57DAD70082C}" presName="rootText" presStyleLbl="node1" presStyleIdx="2" presStyleCnt="3" custScaleX="129692" custScaleY="43599"/>
      <dgm:spPr/>
      <dgm:t>
        <a:bodyPr/>
        <a:lstStyle/>
        <a:p>
          <a:endParaRPr lang="en-US"/>
        </a:p>
      </dgm:t>
    </dgm:pt>
    <dgm:pt modelId="{1E414D1F-6F25-44C3-8874-56BD72974E6F}" type="pres">
      <dgm:prSet presAssocID="{1B81627F-EEA2-4341-BFD8-D57DAD70082C}" presName="rootConnector" presStyleLbl="node1" presStyleIdx="2" presStyleCnt="3"/>
      <dgm:spPr/>
      <dgm:t>
        <a:bodyPr/>
        <a:lstStyle/>
        <a:p>
          <a:endParaRPr lang="en-US"/>
        </a:p>
      </dgm:t>
    </dgm:pt>
    <dgm:pt modelId="{EFEC714A-D378-4B44-8ECF-634E80C7E3F2}" type="pres">
      <dgm:prSet presAssocID="{1B81627F-EEA2-4341-BFD8-D57DAD70082C}" presName="childShape" presStyleCnt="0"/>
      <dgm:spPr/>
    </dgm:pt>
    <dgm:pt modelId="{B9546585-BE9B-4CEE-8219-D9B393DC7750}" type="pres">
      <dgm:prSet presAssocID="{E86C5C6C-6896-4891-BE5C-D92C294CBB59}" presName="Name13" presStyleLbl="parChTrans1D2" presStyleIdx="6" presStyleCnt="9"/>
      <dgm:spPr/>
      <dgm:t>
        <a:bodyPr/>
        <a:lstStyle/>
        <a:p>
          <a:endParaRPr lang="en-US"/>
        </a:p>
      </dgm:t>
    </dgm:pt>
    <dgm:pt modelId="{5C8ADC86-E95C-4426-BFC8-387A980C17AF}" type="pres">
      <dgm:prSet presAssocID="{1E0F1334-F8C8-447D-B9BA-EE923F3BA0C1}" presName="childText" presStyleLbl="bgAcc1" presStyleIdx="6" presStyleCnt="9">
        <dgm:presLayoutVars>
          <dgm:bulletEnabled val="1"/>
        </dgm:presLayoutVars>
      </dgm:prSet>
      <dgm:spPr/>
      <dgm:t>
        <a:bodyPr/>
        <a:lstStyle/>
        <a:p>
          <a:endParaRPr lang="en-US"/>
        </a:p>
      </dgm:t>
    </dgm:pt>
    <dgm:pt modelId="{7174BABC-2F1C-4A98-8361-765F955D7F6F}" type="pres">
      <dgm:prSet presAssocID="{7012C7A2-6B21-4717-BE44-37DFDC411308}" presName="Name13" presStyleLbl="parChTrans1D2" presStyleIdx="7" presStyleCnt="9"/>
      <dgm:spPr/>
      <dgm:t>
        <a:bodyPr/>
        <a:lstStyle/>
        <a:p>
          <a:endParaRPr lang="en-US"/>
        </a:p>
      </dgm:t>
    </dgm:pt>
    <dgm:pt modelId="{2393064F-9700-48BE-B7E7-20A5464B8CDE}" type="pres">
      <dgm:prSet presAssocID="{6F59F267-AB05-49E5-84D1-2CDE8C7E4851}" presName="childText" presStyleLbl="bgAcc1" presStyleIdx="7" presStyleCnt="9" custScaleX="97912" custScaleY="130792">
        <dgm:presLayoutVars>
          <dgm:bulletEnabled val="1"/>
        </dgm:presLayoutVars>
      </dgm:prSet>
      <dgm:spPr/>
      <dgm:t>
        <a:bodyPr/>
        <a:lstStyle/>
        <a:p>
          <a:endParaRPr lang="en-US"/>
        </a:p>
      </dgm:t>
    </dgm:pt>
    <dgm:pt modelId="{63ADE74B-7E75-4CAC-94B3-27F70A50F78F}" type="pres">
      <dgm:prSet presAssocID="{C2A66C28-1442-4D04-8263-76D3233D22E2}" presName="Name13" presStyleLbl="parChTrans1D2" presStyleIdx="8" presStyleCnt="9"/>
      <dgm:spPr/>
      <dgm:t>
        <a:bodyPr/>
        <a:lstStyle/>
        <a:p>
          <a:endParaRPr lang="en-US"/>
        </a:p>
      </dgm:t>
    </dgm:pt>
    <dgm:pt modelId="{52628C6B-4146-4FFE-8CAD-001EFEE3F9A3}" type="pres">
      <dgm:prSet presAssocID="{647C36DE-D678-4E6A-AF0F-A9C38173DCB8}" presName="childText" presStyleLbl="bgAcc1" presStyleIdx="8" presStyleCnt="9" custScaleY="58327" custLinFactNeighborY="-6684">
        <dgm:presLayoutVars>
          <dgm:bulletEnabled val="1"/>
        </dgm:presLayoutVars>
      </dgm:prSet>
      <dgm:spPr/>
      <dgm:t>
        <a:bodyPr/>
        <a:lstStyle/>
        <a:p>
          <a:endParaRPr lang="en-US"/>
        </a:p>
      </dgm:t>
    </dgm:pt>
  </dgm:ptLst>
  <dgm:cxnLst>
    <dgm:cxn modelId="{F89E5273-AD29-4F8B-B37A-53EB5B4E4667}" type="presOf" srcId="{E86C5C6C-6896-4891-BE5C-D92C294CBB59}" destId="{B9546585-BE9B-4CEE-8219-D9B393DC7750}" srcOrd="0" destOrd="0" presId="urn:microsoft.com/office/officeart/2005/8/layout/hierarchy3"/>
    <dgm:cxn modelId="{B8C70E15-7DD5-405F-B8EA-B9CA3CA80036}" srcId="{A2DCA5EB-20FF-4B38-8609-DBB0717C6539}" destId="{1B81627F-EEA2-4341-BFD8-D57DAD70082C}" srcOrd="2" destOrd="0" parTransId="{E9A263E5-75BA-4048-B44D-19C84EF922A7}" sibTransId="{55A5AE49-92E6-4D12-B4E9-B65898B2DBEA}"/>
    <dgm:cxn modelId="{C22D2E94-7458-4763-892C-7DB0007B6B2C}" srcId="{2AD745BF-32B6-4E47-BCCA-629EC0DECAA9}" destId="{DA5F445F-05B4-4815-A5B5-8D70E73688D2}" srcOrd="0" destOrd="0" parTransId="{787F8874-DB41-420A-B004-583B947420B7}" sibTransId="{68BB4712-CE3A-4142-97ED-78AF77C7DAFF}"/>
    <dgm:cxn modelId="{EB2E55BE-EAED-49C1-AADC-633114B1D810}" type="presOf" srcId="{E76C34DA-17B8-4C3C-B059-ACD99AFCB1A3}" destId="{C056F19A-D3FA-4991-B1FE-FB3DD48240FF}" srcOrd="0" destOrd="0" presId="urn:microsoft.com/office/officeart/2005/8/layout/hierarchy3"/>
    <dgm:cxn modelId="{EC554EE7-BBA7-41F1-86EF-BB18681848A6}" type="presOf" srcId="{DA5F445F-05B4-4815-A5B5-8D70E73688D2}" destId="{73B6C743-457A-4B29-8040-233B8AC1F1C0}" srcOrd="0" destOrd="0" presId="urn:microsoft.com/office/officeart/2005/8/layout/hierarchy3"/>
    <dgm:cxn modelId="{B36A3D09-F0D4-40D9-A3EE-EEF6F18F1742}" srcId="{A2DCA5EB-20FF-4B38-8609-DBB0717C6539}" destId="{974A7A05-5EF2-4491-9F09-01A940E303E1}" srcOrd="1" destOrd="0" parTransId="{0761E39C-7DFF-40F5-9CA9-469B1617521E}" sibTransId="{84776020-723D-4C04-BA9C-28BC6DC12EC6}"/>
    <dgm:cxn modelId="{EB3D4268-FEE7-4E89-BDAA-5AF5820679AE}" srcId="{2AD745BF-32B6-4E47-BCCA-629EC0DECAA9}" destId="{402FA142-A4E8-4446-9D6C-D022FC4EC90A}" srcOrd="2" destOrd="0" parTransId="{00E65C6C-34A6-4870-B877-C7E5E9EB8EB5}" sibTransId="{4B127F18-6D96-41A7-A1C6-2CF1988F2239}"/>
    <dgm:cxn modelId="{69797875-1F0C-4413-A6D8-2CF133659F85}" type="presOf" srcId="{03927776-F396-4911-A404-8CFD9A9BD09F}" destId="{72A0B89B-91C8-4CC3-BACC-25826EA6ED5A}" srcOrd="0" destOrd="0" presId="urn:microsoft.com/office/officeart/2005/8/layout/hierarchy3"/>
    <dgm:cxn modelId="{4CAEFDDC-2A09-44F0-9DAD-902F5A5CC826}" type="presOf" srcId="{7012C7A2-6B21-4717-BE44-37DFDC411308}" destId="{7174BABC-2F1C-4A98-8361-765F955D7F6F}" srcOrd="0" destOrd="0" presId="urn:microsoft.com/office/officeart/2005/8/layout/hierarchy3"/>
    <dgm:cxn modelId="{20479F0C-762A-4755-9B29-93D60148D0F0}" type="presOf" srcId="{973C5826-7765-4048-BF47-0391369FF571}" destId="{13424D5A-1D30-4CAE-A0EC-168E80398152}" srcOrd="0" destOrd="0" presId="urn:microsoft.com/office/officeart/2005/8/layout/hierarchy3"/>
    <dgm:cxn modelId="{7C63F77B-B810-4FEE-BAA1-6B881B810B5F}" type="presOf" srcId="{64372849-B544-4E9A-9E35-864DEECBD45E}" destId="{3CB2D913-245A-4B4F-8F57-8F68C2FD8469}" srcOrd="0" destOrd="0" presId="urn:microsoft.com/office/officeart/2005/8/layout/hierarchy3"/>
    <dgm:cxn modelId="{CE7D4C62-92E3-4F01-ABAD-181BF82934EF}" type="presOf" srcId="{EBDEC41E-EFDD-4411-A976-9282A5BD9174}" destId="{B3130D86-09A0-4FFC-B560-A25038E4A827}" srcOrd="0" destOrd="0" presId="urn:microsoft.com/office/officeart/2005/8/layout/hierarchy3"/>
    <dgm:cxn modelId="{2EFED661-25FF-4A40-AC02-6E7476329C1C}" type="presOf" srcId="{00E65C6C-34A6-4870-B877-C7E5E9EB8EB5}" destId="{284301C9-5148-4683-9C59-C7DF2F7E602C}" srcOrd="0" destOrd="0" presId="urn:microsoft.com/office/officeart/2005/8/layout/hierarchy3"/>
    <dgm:cxn modelId="{6813B296-FA0C-471B-BAD4-3EC326FAF0DE}" srcId="{1B81627F-EEA2-4341-BFD8-D57DAD70082C}" destId="{6F59F267-AB05-49E5-84D1-2CDE8C7E4851}" srcOrd="1" destOrd="0" parTransId="{7012C7A2-6B21-4717-BE44-37DFDC411308}" sibTransId="{9CE1C1C4-A305-4B68-8A36-34CCC00D5B73}"/>
    <dgm:cxn modelId="{F541D0F7-2357-47D6-913A-E4CC17D287F4}" type="presOf" srcId="{CFCBAA08-AF2E-4B18-82A8-A41256B86BA9}" destId="{A245203C-7126-427E-B886-AC3A0329EEF3}" srcOrd="0" destOrd="0" presId="urn:microsoft.com/office/officeart/2005/8/layout/hierarchy3"/>
    <dgm:cxn modelId="{84588C27-9C5C-451A-A1AB-F4B413932CF0}" srcId="{974A7A05-5EF2-4491-9F09-01A940E303E1}" destId="{9A6E08AB-99A0-4FA3-BD7A-0AEBADA97F90}" srcOrd="2" destOrd="0" parTransId="{03927776-F396-4911-A404-8CFD9A9BD09F}" sibTransId="{8C676FF8-6E19-4AB1-BBA8-8413299A9D30}"/>
    <dgm:cxn modelId="{C5CDFAAD-1191-435D-9234-2C55F2BC9D69}" type="presOf" srcId="{1E0F1334-F8C8-447D-B9BA-EE923F3BA0C1}" destId="{5C8ADC86-E95C-4426-BFC8-387A980C17AF}" srcOrd="0" destOrd="0" presId="urn:microsoft.com/office/officeart/2005/8/layout/hierarchy3"/>
    <dgm:cxn modelId="{9CDA9204-8EE9-428E-9D88-E36ADCB1849E}" type="presOf" srcId="{2AD745BF-32B6-4E47-BCCA-629EC0DECAA9}" destId="{15087EE3-2395-466C-B870-47FF5C335C3B}" srcOrd="0" destOrd="0" presId="urn:microsoft.com/office/officeart/2005/8/layout/hierarchy3"/>
    <dgm:cxn modelId="{735AF15A-6F66-4496-BF95-837CD590F894}" type="presOf" srcId="{402FA142-A4E8-4446-9D6C-D022FC4EC90A}" destId="{5E653C63-A7DC-4DEB-92E0-24CFD60D628C}" srcOrd="0" destOrd="0" presId="urn:microsoft.com/office/officeart/2005/8/layout/hierarchy3"/>
    <dgm:cxn modelId="{C0B41B2F-46D1-42E8-9C9D-079B5298DB73}" srcId="{974A7A05-5EF2-4491-9F09-01A940E303E1}" destId="{973C5826-7765-4048-BF47-0391369FF571}" srcOrd="1" destOrd="0" parTransId="{E76C34DA-17B8-4C3C-B059-ACD99AFCB1A3}" sibTransId="{AEA773AA-208F-4A65-B54A-F491A0AB3275}"/>
    <dgm:cxn modelId="{B9C2BFE8-1E32-4EF5-85BD-975A56FD3293}" srcId="{1B81627F-EEA2-4341-BFD8-D57DAD70082C}" destId="{1E0F1334-F8C8-447D-B9BA-EE923F3BA0C1}" srcOrd="0" destOrd="0" parTransId="{E86C5C6C-6896-4891-BE5C-D92C294CBB59}" sibTransId="{FE6301F1-892E-47F3-930F-83DDCEF0E959}"/>
    <dgm:cxn modelId="{86B90AA9-A3C7-414E-9A55-4838292CB49F}" type="presOf" srcId="{2AD745BF-32B6-4E47-BCCA-629EC0DECAA9}" destId="{3D14ECB2-EDF4-4A93-A2D8-FDB41657FAA6}" srcOrd="1" destOrd="0" presId="urn:microsoft.com/office/officeart/2005/8/layout/hierarchy3"/>
    <dgm:cxn modelId="{AE8A503C-6ABA-464F-8458-DE95605D7B40}" type="presOf" srcId="{1B81627F-EEA2-4341-BFD8-D57DAD70082C}" destId="{36182FBC-8C33-4518-8B98-41F3E972164F}" srcOrd="0" destOrd="0" presId="urn:microsoft.com/office/officeart/2005/8/layout/hierarchy3"/>
    <dgm:cxn modelId="{3B873BA7-8971-4F1B-BD04-23597F3100E9}" type="presOf" srcId="{787F8874-DB41-420A-B004-583B947420B7}" destId="{7F6C1146-B1AE-4172-8160-8862B0B8C8E2}" srcOrd="0" destOrd="0" presId="urn:microsoft.com/office/officeart/2005/8/layout/hierarchy3"/>
    <dgm:cxn modelId="{D21B0DDE-D44D-4E25-8A87-9E16FBF98D43}" type="presOf" srcId="{9909D174-F912-484B-AEC1-9678C0F2ADC8}" destId="{341B3C9F-4A63-446D-9FAB-1292C8873D76}" srcOrd="0" destOrd="0" presId="urn:microsoft.com/office/officeart/2005/8/layout/hierarchy3"/>
    <dgm:cxn modelId="{664F0A96-04E6-47D4-93B5-75E1F389F2F5}" srcId="{974A7A05-5EF2-4491-9F09-01A940E303E1}" destId="{64372849-B544-4E9A-9E35-864DEECBD45E}" srcOrd="0" destOrd="0" parTransId="{CFCBAA08-AF2E-4B18-82A8-A41256B86BA9}" sibTransId="{5FEED005-7985-4BA6-A58A-02D0BF6B8DC0}"/>
    <dgm:cxn modelId="{801AA471-C2E2-4A29-9B80-F699512EED80}" type="presOf" srcId="{9A6E08AB-99A0-4FA3-BD7A-0AEBADA97F90}" destId="{12292E00-DCDC-46C8-A72E-13A63893C17D}" srcOrd="0" destOrd="0" presId="urn:microsoft.com/office/officeart/2005/8/layout/hierarchy3"/>
    <dgm:cxn modelId="{345FD9D4-E74E-4EC8-AA92-9CABAB50FBA1}" type="presOf" srcId="{1B81627F-EEA2-4341-BFD8-D57DAD70082C}" destId="{1E414D1F-6F25-44C3-8874-56BD72974E6F}" srcOrd="1" destOrd="0" presId="urn:microsoft.com/office/officeart/2005/8/layout/hierarchy3"/>
    <dgm:cxn modelId="{35E92292-5A06-4435-85B5-3C7D64F9C4F8}" type="presOf" srcId="{974A7A05-5EF2-4491-9F09-01A940E303E1}" destId="{1C89CCF1-37BD-4396-A885-E064BB718B4C}" srcOrd="0" destOrd="0" presId="urn:microsoft.com/office/officeart/2005/8/layout/hierarchy3"/>
    <dgm:cxn modelId="{2B6EFE63-2105-4774-BC92-E88CDA18DAE6}" type="presOf" srcId="{6F59F267-AB05-49E5-84D1-2CDE8C7E4851}" destId="{2393064F-9700-48BE-B7E7-20A5464B8CDE}" srcOrd="0" destOrd="0" presId="urn:microsoft.com/office/officeart/2005/8/layout/hierarchy3"/>
    <dgm:cxn modelId="{AE05FBF2-E7FE-4EBF-A3BE-486A932A6961}" type="presOf" srcId="{974A7A05-5EF2-4491-9F09-01A940E303E1}" destId="{81347DFE-A356-4C06-8F02-691B9BA02E99}" srcOrd="1" destOrd="0" presId="urn:microsoft.com/office/officeart/2005/8/layout/hierarchy3"/>
    <dgm:cxn modelId="{AD8682A4-29F6-4F99-B1B2-D8F8511DE5C0}" srcId="{1B81627F-EEA2-4341-BFD8-D57DAD70082C}" destId="{647C36DE-D678-4E6A-AF0F-A9C38173DCB8}" srcOrd="2" destOrd="0" parTransId="{C2A66C28-1442-4D04-8263-76D3233D22E2}" sibTransId="{263EC1DC-0804-4DBF-BEAD-7C27786F7040}"/>
    <dgm:cxn modelId="{135B73B1-80DC-4F89-B461-40F10E7981C6}" type="presOf" srcId="{647C36DE-D678-4E6A-AF0F-A9C38173DCB8}" destId="{52628C6B-4146-4FFE-8CAD-001EFEE3F9A3}" srcOrd="0" destOrd="0" presId="urn:microsoft.com/office/officeart/2005/8/layout/hierarchy3"/>
    <dgm:cxn modelId="{1DBCA987-D0BA-431F-B8E5-50DB261BCD4F}" srcId="{2AD745BF-32B6-4E47-BCCA-629EC0DECAA9}" destId="{9909D174-F912-484B-AEC1-9678C0F2ADC8}" srcOrd="1" destOrd="0" parTransId="{EBDEC41E-EFDD-4411-A976-9282A5BD9174}" sibTransId="{4E90BE56-A45E-46C7-9978-0A934D4946F9}"/>
    <dgm:cxn modelId="{74E2FC30-160A-4E07-91C5-D16BE061CA90}" type="presOf" srcId="{C2A66C28-1442-4D04-8263-76D3233D22E2}" destId="{63ADE74B-7E75-4CAC-94B3-27F70A50F78F}" srcOrd="0" destOrd="0" presId="urn:microsoft.com/office/officeart/2005/8/layout/hierarchy3"/>
    <dgm:cxn modelId="{EEC5C63F-3AB4-4B30-9CCC-4A878A00AEFB}" type="presOf" srcId="{A2DCA5EB-20FF-4B38-8609-DBB0717C6539}" destId="{15C4E9E5-AA24-41BF-A480-751237584DCC}" srcOrd="0" destOrd="0" presId="urn:microsoft.com/office/officeart/2005/8/layout/hierarchy3"/>
    <dgm:cxn modelId="{4BA62B3C-2C4B-477A-91FE-9727EC0E5BD3}" srcId="{A2DCA5EB-20FF-4B38-8609-DBB0717C6539}" destId="{2AD745BF-32B6-4E47-BCCA-629EC0DECAA9}" srcOrd="0" destOrd="0" parTransId="{4F63628F-6232-4697-AD3D-B838E6166BF5}" sibTransId="{85B8536B-E8EB-4BFD-9222-20C3EB3AC501}"/>
    <dgm:cxn modelId="{F93909B0-2B93-4B50-9B30-548DB911C76D}" type="presParOf" srcId="{15C4E9E5-AA24-41BF-A480-751237584DCC}" destId="{CDF924B7-ED04-4C2E-89EB-BBFD10310A61}" srcOrd="0" destOrd="0" presId="urn:microsoft.com/office/officeart/2005/8/layout/hierarchy3"/>
    <dgm:cxn modelId="{546FAF40-84C8-4748-B029-EC885EDD0461}" type="presParOf" srcId="{CDF924B7-ED04-4C2E-89EB-BBFD10310A61}" destId="{DE02772B-E064-4B51-9FB5-B6CB273FEC18}" srcOrd="0" destOrd="0" presId="urn:microsoft.com/office/officeart/2005/8/layout/hierarchy3"/>
    <dgm:cxn modelId="{7884AFC2-BA3F-40B1-AAA3-66466A800011}" type="presParOf" srcId="{DE02772B-E064-4B51-9FB5-B6CB273FEC18}" destId="{15087EE3-2395-466C-B870-47FF5C335C3B}" srcOrd="0" destOrd="0" presId="urn:microsoft.com/office/officeart/2005/8/layout/hierarchy3"/>
    <dgm:cxn modelId="{74369B3E-4700-44BC-ABAE-25B6FE6B5634}" type="presParOf" srcId="{DE02772B-E064-4B51-9FB5-B6CB273FEC18}" destId="{3D14ECB2-EDF4-4A93-A2D8-FDB41657FAA6}" srcOrd="1" destOrd="0" presId="urn:microsoft.com/office/officeart/2005/8/layout/hierarchy3"/>
    <dgm:cxn modelId="{26A5049D-B81E-4C56-BBD5-522BC5172871}" type="presParOf" srcId="{CDF924B7-ED04-4C2E-89EB-BBFD10310A61}" destId="{4197B79B-E756-46F8-AB7E-D83BEAC0D2ED}" srcOrd="1" destOrd="0" presId="urn:microsoft.com/office/officeart/2005/8/layout/hierarchy3"/>
    <dgm:cxn modelId="{B022FFA0-D1F4-433E-B939-436E83D7C9E2}" type="presParOf" srcId="{4197B79B-E756-46F8-AB7E-D83BEAC0D2ED}" destId="{7F6C1146-B1AE-4172-8160-8862B0B8C8E2}" srcOrd="0" destOrd="0" presId="urn:microsoft.com/office/officeart/2005/8/layout/hierarchy3"/>
    <dgm:cxn modelId="{37B2A3FB-4164-45C8-84E1-E1F94B758A3D}" type="presParOf" srcId="{4197B79B-E756-46F8-AB7E-D83BEAC0D2ED}" destId="{73B6C743-457A-4B29-8040-233B8AC1F1C0}" srcOrd="1" destOrd="0" presId="urn:microsoft.com/office/officeart/2005/8/layout/hierarchy3"/>
    <dgm:cxn modelId="{916AA52C-A329-4886-A63D-9065951D0F3A}" type="presParOf" srcId="{4197B79B-E756-46F8-AB7E-D83BEAC0D2ED}" destId="{B3130D86-09A0-4FFC-B560-A25038E4A827}" srcOrd="2" destOrd="0" presId="urn:microsoft.com/office/officeart/2005/8/layout/hierarchy3"/>
    <dgm:cxn modelId="{4236317F-668E-4482-8656-26A01D968589}" type="presParOf" srcId="{4197B79B-E756-46F8-AB7E-D83BEAC0D2ED}" destId="{341B3C9F-4A63-446D-9FAB-1292C8873D76}" srcOrd="3" destOrd="0" presId="urn:microsoft.com/office/officeart/2005/8/layout/hierarchy3"/>
    <dgm:cxn modelId="{5FD3E55C-515D-48E5-8C5A-7075E86D63ED}" type="presParOf" srcId="{4197B79B-E756-46F8-AB7E-D83BEAC0D2ED}" destId="{284301C9-5148-4683-9C59-C7DF2F7E602C}" srcOrd="4" destOrd="0" presId="urn:microsoft.com/office/officeart/2005/8/layout/hierarchy3"/>
    <dgm:cxn modelId="{F41F9A0B-E5E0-498D-8379-EBEC23E1FC9C}" type="presParOf" srcId="{4197B79B-E756-46F8-AB7E-D83BEAC0D2ED}" destId="{5E653C63-A7DC-4DEB-92E0-24CFD60D628C}" srcOrd="5" destOrd="0" presId="urn:microsoft.com/office/officeart/2005/8/layout/hierarchy3"/>
    <dgm:cxn modelId="{295C6CC4-687F-4DDA-8F9A-6B7AD5BA977E}" type="presParOf" srcId="{15C4E9E5-AA24-41BF-A480-751237584DCC}" destId="{09E31F88-5AD4-4D27-BF18-D6A4C3CD17D6}" srcOrd="1" destOrd="0" presId="urn:microsoft.com/office/officeart/2005/8/layout/hierarchy3"/>
    <dgm:cxn modelId="{66C32ECB-F806-4E5C-A085-4D6DC8E06B2B}" type="presParOf" srcId="{09E31F88-5AD4-4D27-BF18-D6A4C3CD17D6}" destId="{4608B21B-D6CB-4160-A03A-F2B3A1A150B5}" srcOrd="0" destOrd="0" presId="urn:microsoft.com/office/officeart/2005/8/layout/hierarchy3"/>
    <dgm:cxn modelId="{7E5E05BF-B69B-4052-893A-7AB97882FDAD}" type="presParOf" srcId="{4608B21B-D6CB-4160-A03A-F2B3A1A150B5}" destId="{1C89CCF1-37BD-4396-A885-E064BB718B4C}" srcOrd="0" destOrd="0" presId="urn:microsoft.com/office/officeart/2005/8/layout/hierarchy3"/>
    <dgm:cxn modelId="{25098032-616A-4C63-A398-BB2DC1847A4F}" type="presParOf" srcId="{4608B21B-D6CB-4160-A03A-F2B3A1A150B5}" destId="{81347DFE-A356-4C06-8F02-691B9BA02E99}" srcOrd="1" destOrd="0" presId="urn:microsoft.com/office/officeart/2005/8/layout/hierarchy3"/>
    <dgm:cxn modelId="{9A654B53-A9B6-4406-85F0-F60591B6A641}" type="presParOf" srcId="{09E31F88-5AD4-4D27-BF18-D6A4C3CD17D6}" destId="{DAADF072-4DC1-4F05-8102-BC2F01220DF2}" srcOrd="1" destOrd="0" presId="urn:microsoft.com/office/officeart/2005/8/layout/hierarchy3"/>
    <dgm:cxn modelId="{092E400A-6AAF-490E-98CB-D52B719286E7}" type="presParOf" srcId="{DAADF072-4DC1-4F05-8102-BC2F01220DF2}" destId="{A245203C-7126-427E-B886-AC3A0329EEF3}" srcOrd="0" destOrd="0" presId="urn:microsoft.com/office/officeart/2005/8/layout/hierarchy3"/>
    <dgm:cxn modelId="{F23CF32C-DBC9-409A-A5C4-27BDEE973C63}" type="presParOf" srcId="{DAADF072-4DC1-4F05-8102-BC2F01220DF2}" destId="{3CB2D913-245A-4B4F-8F57-8F68C2FD8469}" srcOrd="1" destOrd="0" presId="urn:microsoft.com/office/officeart/2005/8/layout/hierarchy3"/>
    <dgm:cxn modelId="{5ADE2660-EE09-4804-B17C-8CBA19F3AEE7}" type="presParOf" srcId="{DAADF072-4DC1-4F05-8102-BC2F01220DF2}" destId="{C056F19A-D3FA-4991-B1FE-FB3DD48240FF}" srcOrd="2" destOrd="0" presId="urn:microsoft.com/office/officeart/2005/8/layout/hierarchy3"/>
    <dgm:cxn modelId="{395DBB0C-7652-42F9-A965-FEC070394040}" type="presParOf" srcId="{DAADF072-4DC1-4F05-8102-BC2F01220DF2}" destId="{13424D5A-1D30-4CAE-A0EC-168E80398152}" srcOrd="3" destOrd="0" presId="urn:microsoft.com/office/officeart/2005/8/layout/hierarchy3"/>
    <dgm:cxn modelId="{2BC6289C-BC52-4B1C-91FC-A127736B9CF8}" type="presParOf" srcId="{DAADF072-4DC1-4F05-8102-BC2F01220DF2}" destId="{72A0B89B-91C8-4CC3-BACC-25826EA6ED5A}" srcOrd="4" destOrd="0" presId="urn:microsoft.com/office/officeart/2005/8/layout/hierarchy3"/>
    <dgm:cxn modelId="{C8068538-70D8-40E1-9509-CFECA6F6AA7B}" type="presParOf" srcId="{DAADF072-4DC1-4F05-8102-BC2F01220DF2}" destId="{12292E00-DCDC-46C8-A72E-13A63893C17D}" srcOrd="5" destOrd="0" presId="urn:microsoft.com/office/officeart/2005/8/layout/hierarchy3"/>
    <dgm:cxn modelId="{661B34F1-54CE-4223-9795-F0D2ECE9737D}" type="presParOf" srcId="{15C4E9E5-AA24-41BF-A480-751237584DCC}" destId="{07C6FAD6-6C24-4797-A657-A3678E99A0C3}" srcOrd="2" destOrd="0" presId="urn:microsoft.com/office/officeart/2005/8/layout/hierarchy3"/>
    <dgm:cxn modelId="{41452ECF-FF17-4CE3-A97E-0DE2C062DFBC}" type="presParOf" srcId="{07C6FAD6-6C24-4797-A657-A3678E99A0C3}" destId="{00ADE5A3-1B2B-417E-BF95-0E4F7DF02D08}" srcOrd="0" destOrd="0" presId="urn:microsoft.com/office/officeart/2005/8/layout/hierarchy3"/>
    <dgm:cxn modelId="{EF24D46D-31FB-4A4B-9056-02ECDF5665E2}" type="presParOf" srcId="{00ADE5A3-1B2B-417E-BF95-0E4F7DF02D08}" destId="{36182FBC-8C33-4518-8B98-41F3E972164F}" srcOrd="0" destOrd="0" presId="urn:microsoft.com/office/officeart/2005/8/layout/hierarchy3"/>
    <dgm:cxn modelId="{B80E77F1-7BA4-444E-88EB-17C5CA19E35D}" type="presParOf" srcId="{00ADE5A3-1B2B-417E-BF95-0E4F7DF02D08}" destId="{1E414D1F-6F25-44C3-8874-56BD72974E6F}" srcOrd="1" destOrd="0" presId="urn:microsoft.com/office/officeart/2005/8/layout/hierarchy3"/>
    <dgm:cxn modelId="{763BB47B-6DE5-437D-BB23-FC41BB7B2B61}" type="presParOf" srcId="{07C6FAD6-6C24-4797-A657-A3678E99A0C3}" destId="{EFEC714A-D378-4B44-8ECF-634E80C7E3F2}" srcOrd="1" destOrd="0" presId="urn:microsoft.com/office/officeart/2005/8/layout/hierarchy3"/>
    <dgm:cxn modelId="{13827CC3-4AEF-418F-A17A-82D71DBAA211}" type="presParOf" srcId="{EFEC714A-D378-4B44-8ECF-634E80C7E3F2}" destId="{B9546585-BE9B-4CEE-8219-D9B393DC7750}" srcOrd="0" destOrd="0" presId="urn:microsoft.com/office/officeart/2005/8/layout/hierarchy3"/>
    <dgm:cxn modelId="{CF8D5E38-61C2-467F-9CB7-DF9442C705C8}" type="presParOf" srcId="{EFEC714A-D378-4B44-8ECF-634E80C7E3F2}" destId="{5C8ADC86-E95C-4426-BFC8-387A980C17AF}" srcOrd="1" destOrd="0" presId="urn:microsoft.com/office/officeart/2005/8/layout/hierarchy3"/>
    <dgm:cxn modelId="{D5BD2478-B65B-452A-AD2F-2D9FF2497495}" type="presParOf" srcId="{EFEC714A-D378-4B44-8ECF-634E80C7E3F2}" destId="{7174BABC-2F1C-4A98-8361-765F955D7F6F}" srcOrd="2" destOrd="0" presId="urn:microsoft.com/office/officeart/2005/8/layout/hierarchy3"/>
    <dgm:cxn modelId="{7489ABB4-1834-4A94-9138-B7F16072C932}" type="presParOf" srcId="{EFEC714A-D378-4B44-8ECF-634E80C7E3F2}" destId="{2393064F-9700-48BE-B7E7-20A5464B8CDE}" srcOrd="3" destOrd="0" presId="urn:microsoft.com/office/officeart/2005/8/layout/hierarchy3"/>
    <dgm:cxn modelId="{18DE8EDE-BB06-4399-863A-5BB0F0AB090C}" type="presParOf" srcId="{EFEC714A-D378-4B44-8ECF-634E80C7E3F2}" destId="{63ADE74B-7E75-4CAC-94B3-27F70A50F78F}" srcOrd="4" destOrd="0" presId="urn:microsoft.com/office/officeart/2005/8/layout/hierarchy3"/>
    <dgm:cxn modelId="{3A3B262A-E657-4411-BBCC-EA77DEFA7A80}" type="presParOf" srcId="{EFEC714A-D378-4B44-8ECF-634E80C7E3F2}" destId="{52628C6B-4146-4FFE-8CAD-001EFEE3F9A3}"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69653C0-FEC9-4E85-A60D-B024E9001C44}" type="doc">
      <dgm:prSet loTypeId="urn:microsoft.com/office/officeart/2005/8/layout/hList7" loCatId="picture" qsTypeId="urn:microsoft.com/office/officeart/2005/8/quickstyle/simple4" qsCatId="simple" csTypeId="urn:microsoft.com/office/officeart/2005/8/colors/accent2_3" csCatId="accent2" phldr="1"/>
      <dgm:spPr/>
    </dgm:pt>
    <dgm:pt modelId="{6058171C-EAE2-4957-A000-13A1889C1D04}">
      <dgm:prSet phldrT="[Text]"/>
      <dgm:spPr/>
      <dgm:t>
        <a:bodyPr/>
        <a:lstStyle/>
        <a:p>
          <a:r>
            <a:rPr lang="en-US" b="1" smtClean="0"/>
            <a:t>Delinquent Debt</a:t>
          </a:r>
          <a:endParaRPr lang="en-US" b="1" dirty="0"/>
        </a:p>
      </dgm:t>
    </dgm:pt>
    <dgm:pt modelId="{F60B2972-FA1B-486A-B261-0F1CB2AD3850}" type="parTrans" cxnId="{ADF7548F-85F7-4066-B986-C0F62BE6FD9F}">
      <dgm:prSet/>
      <dgm:spPr/>
      <dgm:t>
        <a:bodyPr/>
        <a:lstStyle/>
        <a:p>
          <a:endParaRPr lang="en-US"/>
        </a:p>
      </dgm:t>
    </dgm:pt>
    <dgm:pt modelId="{8D1E4D18-9365-4441-9C02-642D075BA06F}" type="sibTrans" cxnId="{ADF7548F-85F7-4066-B986-C0F62BE6FD9F}">
      <dgm:prSet/>
      <dgm:spPr/>
      <dgm:t>
        <a:bodyPr/>
        <a:lstStyle/>
        <a:p>
          <a:endParaRPr lang="en-US"/>
        </a:p>
      </dgm:t>
    </dgm:pt>
    <dgm:pt modelId="{748A933A-0E8E-477B-9A4B-C72A11C94841}">
      <dgm:prSet phldrT="[Text]"/>
      <dgm:spPr/>
      <dgm:t>
        <a:bodyPr/>
        <a:lstStyle/>
        <a:p>
          <a:r>
            <a:rPr lang="en-US" b="1" smtClean="0"/>
            <a:t>Transmit to FedDebt/TOP</a:t>
          </a:r>
          <a:endParaRPr lang="en-US" b="1" dirty="0"/>
        </a:p>
      </dgm:t>
    </dgm:pt>
    <dgm:pt modelId="{C506E036-2F36-41C0-8089-61F7DCA263F4}" type="parTrans" cxnId="{6B4C09E7-30E8-4D06-A1AD-C7B20A8F2721}">
      <dgm:prSet/>
      <dgm:spPr/>
      <dgm:t>
        <a:bodyPr/>
        <a:lstStyle/>
        <a:p>
          <a:endParaRPr lang="en-US"/>
        </a:p>
      </dgm:t>
    </dgm:pt>
    <dgm:pt modelId="{06C75749-76DB-452A-8624-82FBD7DB3072}" type="sibTrans" cxnId="{6B4C09E7-30E8-4D06-A1AD-C7B20A8F2721}">
      <dgm:prSet/>
      <dgm:spPr/>
      <dgm:t>
        <a:bodyPr/>
        <a:lstStyle/>
        <a:p>
          <a:endParaRPr lang="en-US"/>
        </a:p>
      </dgm:t>
    </dgm:pt>
    <dgm:pt modelId="{BF1A2163-DBCB-45EA-AFD4-7912B76117BD}">
      <dgm:prSet phldrT="[Text]"/>
      <dgm:spPr/>
      <dgm:t>
        <a:bodyPr/>
        <a:lstStyle/>
        <a:p>
          <a:r>
            <a:rPr lang="en-US" b="1" smtClean="0"/>
            <a:t>Treasury successfully collects</a:t>
          </a:r>
          <a:endParaRPr lang="en-US" b="1" dirty="0" smtClean="0"/>
        </a:p>
      </dgm:t>
    </dgm:pt>
    <dgm:pt modelId="{BF1655C8-8A02-4D69-9303-BBD45E6419C9}" type="parTrans" cxnId="{E9027B00-C718-4A57-BE92-C99D0C22E8D0}">
      <dgm:prSet/>
      <dgm:spPr/>
      <dgm:t>
        <a:bodyPr/>
        <a:lstStyle/>
        <a:p>
          <a:endParaRPr lang="en-US"/>
        </a:p>
      </dgm:t>
    </dgm:pt>
    <dgm:pt modelId="{EEDDF98E-D78B-4B1C-B701-100DEF9CCD87}" type="sibTrans" cxnId="{E9027B00-C718-4A57-BE92-C99D0C22E8D0}">
      <dgm:prSet/>
      <dgm:spPr/>
      <dgm:t>
        <a:bodyPr/>
        <a:lstStyle/>
        <a:p>
          <a:endParaRPr lang="en-US"/>
        </a:p>
      </dgm:t>
    </dgm:pt>
    <dgm:pt modelId="{116FB86D-1943-4DE9-854D-F40EAEBB9041}">
      <dgm:prSet phldrT="[Text]"/>
      <dgm:spPr/>
      <dgm:t>
        <a:bodyPr/>
        <a:lstStyle/>
        <a:p>
          <a:r>
            <a:rPr lang="en-US" smtClean="0"/>
            <a:t> </a:t>
          </a:r>
          <a:r>
            <a:rPr lang="en-US" b="1" smtClean="0"/>
            <a:t>Treasury IPACs money back to Agency &amp; records on the weekly Collections file</a:t>
          </a:r>
          <a:endParaRPr lang="en-US" b="1" dirty="0" smtClean="0"/>
        </a:p>
      </dgm:t>
    </dgm:pt>
    <dgm:pt modelId="{BD533A43-FF2B-4EBC-987C-795B7B9FC1DE}" type="parTrans" cxnId="{D440D088-B298-4521-A653-0B60806A3106}">
      <dgm:prSet/>
      <dgm:spPr/>
      <dgm:t>
        <a:bodyPr/>
        <a:lstStyle/>
        <a:p>
          <a:endParaRPr lang="en-US"/>
        </a:p>
      </dgm:t>
    </dgm:pt>
    <dgm:pt modelId="{2289E5BF-84F3-46AE-8F11-7F8CFE028512}" type="sibTrans" cxnId="{D440D088-B298-4521-A653-0B60806A3106}">
      <dgm:prSet/>
      <dgm:spPr/>
      <dgm:t>
        <a:bodyPr/>
        <a:lstStyle/>
        <a:p>
          <a:endParaRPr lang="en-US"/>
        </a:p>
      </dgm:t>
    </dgm:pt>
    <dgm:pt modelId="{E54DF75A-C6E6-4C1A-BC38-77C32EB2211B}">
      <dgm:prSet phldrT="[Text]"/>
      <dgm:spPr/>
      <dgm:t>
        <a:bodyPr/>
        <a:lstStyle/>
        <a:p>
          <a:r>
            <a:rPr lang="en-US" b="1" smtClean="0"/>
            <a:t>Agency records collections in their system against the debt</a:t>
          </a:r>
          <a:endParaRPr lang="en-US" b="1" dirty="0" smtClean="0"/>
        </a:p>
      </dgm:t>
    </dgm:pt>
    <dgm:pt modelId="{2452D698-930D-48FF-9474-0F8DBC289703}" type="parTrans" cxnId="{7060655B-BE42-4D49-B118-36921D5E0B8B}">
      <dgm:prSet/>
      <dgm:spPr/>
      <dgm:t>
        <a:bodyPr/>
        <a:lstStyle/>
        <a:p>
          <a:endParaRPr lang="en-US"/>
        </a:p>
      </dgm:t>
    </dgm:pt>
    <dgm:pt modelId="{C697B4C2-98F4-462E-AE39-76054F71C5E6}" type="sibTrans" cxnId="{7060655B-BE42-4D49-B118-36921D5E0B8B}">
      <dgm:prSet/>
      <dgm:spPr/>
      <dgm:t>
        <a:bodyPr/>
        <a:lstStyle/>
        <a:p>
          <a:endParaRPr lang="en-US"/>
        </a:p>
      </dgm:t>
    </dgm:pt>
    <dgm:pt modelId="{D5B13F2F-7A00-442F-96F3-2E0C930292E7}" type="pres">
      <dgm:prSet presAssocID="{B69653C0-FEC9-4E85-A60D-B024E9001C44}" presName="Name0" presStyleCnt="0">
        <dgm:presLayoutVars>
          <dgm:dir/>
          <dgm:resizeHandles val="exact"/>
        </dgm:presLayoutVars>
      </dgm:prSet>
      <dgm:spPr/>
    </dgm:pt>
    <dgm:pt modelId="{A674FC10-6B82-40FA-AC78-BCA525F0188C}" type="pres">
      <dgm:prSet presAssocID="{B69653C0-FEC9-4E85-A60D-B024E9001C44}" presName="fgShape" presStyleLbl="fgShp" presStyleIdx="0" presStyleCnt="1"/>
      <dgm:spPr>
        <a:prstGeom prst="rightArrow">
          <a:avLst/>
        </a:prstGeom>
      </dgm:spPr>
    </dgm:pt>
    <dgm:pt modelId="{623DC0A7-A2DD-4729-B00E-A23342D709E9}" type="pres">
      <dgm:prSet presAssocID="{B69653C0-FEC9-4E85-A60D-B024E9001C44}" presName="linComp" presStyleCnt="0"/>
      <dgm:spPr/>
    </dgm:pt>
    <dgm:pt modelId="{BFDD20C5-6723-4EEE-B471-5FB8488E9FC7}" type="pres">
      <dgm:prSet presAssocID="{6058171C-EAE2-4957-A000-13A1889C1D04}" presName="compNode" presStyleCnt="0"/>
      <dgm:spPr/>
    </dgm:pt>
    <dgm:pt modelId="{2A44C4CB-676E-468B-AB8E-11D5999C1B26}" type="pres">
      <dgm:prSet presAssocID="{6058171C-EAE2-4957-A000-13A1889C1D04}" presName="bkgdShape" presStyleLbl="node1" presStyleIdx="0" presStyleCnt="5"/>
      <dgm:spPr/>
      <dgm:t>
        <a:bodyPr/>
        <a:lstStyle/>
        <a:p>
          <a:endParaRPr lang="en-US"/>
        </a:p>
      </dgm:t>
    </dgm:pt>
    <dgm:pt modelId="{C9BB94BF-5E0D-45D7-9736-D9F9956C29A7}" type="pres">
      <dgm:prSet presAssocID="{6058171C-EAE2-4957-A000-13A1889C1D04}" presName="nodeTx" presStyleLbl="node1" presStyleIdx="0" presStyleCnt="5">
        <dgm:presLayoutVars>
          <dgm:bulletEnabled val="1"/>
        </dgm:presLayoutVars>
      </dgm:prSet>
      <dgm:spPr/>
      <dgm:t>
        <a:bodyPr/>
        <a:lstStyle/>
        <a:p>
          <a:endParaRPr lang="en-US"/>
        </a:p>
      </dgm:t>
    </dgm:pt>
    <dgm:pt modelId="{1D06F07B-9D1B-47CF-86A1-E7ABBB817493}" type="pres">
      <dgm:prSet presAssocID="{6058171C-EAE2-4957-A000-13A1889C1D04}" presName="invisiNode" presStyleLbl="node1" presStyleIdx="0" presStyleCnt="5"/>
      <dgm:spPr/>
    </dgm:pt>
    <dgm:pt modelId="{7EFE052E-A0F2-4945-ADBD-A7A887F47575}" type="pres">
      <dgm:prSet presAssocID="{6058171C-EAE2-4957-A000-13A1889C1D04}" presName="imagNode" presStyleLbl="fgImgPlace1" presStyleIdx="0" presStyleCnt="5"/>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1000" r="-11000"/>
          </a:stretch>
        </a:blipFill>
      </dgm:spPr>
    </dgm:pt>
    <dgm:pt modelId="{314FFBEC-88AD-4341-A9A3-CD7581FF8EF0}" type="pres">
      <dgm:prSet presAssocID="{8D1E4D18-9365-4441-9C02-642D075BA06F}" presName="sibTrans" presStyleLbl="sibTrans2D1" presStyleIdx="0" presStyleCnt="0"/>
      <dgm:spPr/>
      <dgm:t>
        <a:bodyPr/>
        <a:lstStyle/>
        <a:p>
          <a:endParaRPr lang="en-US"/>
        </a:p>
      </dgm:t>
    </dgm:pt>
    <dgm:pt modelId="{11FC1E65-8D45-4CF3-91D9-9E489D19553C}" type="pres">
      <dgm:prSet presAssocID="{748A933A-0E8E-477B-9A4B-C72A11C94841}" presName="compNode" presStyleCnt="0"/>
      <dgm:spPr/>
    </dgm:pt>
    <dgm:pt modelId="{91199FE8-03B3-4F7E-A7FD-5A6217FF855E}" type="pres">
      <dgm:prSet presAssocID="{748A933A-0E8E-477B-9A4B-C72A11C94841}" presName="bkgdShape" presStyleLbl="node1" presStyleIdx="1" presStyleCnt="5"/>
      <dgm:spPr/>
      <dgm:t>
        <a:bodyPr/>
        <a:lstStyle/>
        <a:p>
          <a:endParaRPr lang="en-US"/>
        </a:p>
      </dgm:t>
    </dgm:pt>
    <dgm:pt modelId="{05E49B56-4C4F-4C97-9BCF-F06740837821}" type="pres">
      <dgm:prSet presAssocID="{748A933A-0E8E-477B-9A4B-C72A11C94841}" presName="nodeTx" presStyleLbl="node1" presStyleIdx="1" presStyleCnt="5">
        <dgm:presLayoutVars>
          <dgm:bulletEnabled val="1"/>
        </dgm:presLayoutVars>
      </dgm:prSet>
      <dgm:spPr/>
      <dgm:t>
        <a:bodyPr/>
        <a:lstStyle/>
        <a:p>
          <a:endParaRPr lang="en-US"/>
        </a:p>
      </dgm:t>
    </dgm:pt>
    <dgm:pt modelId="{3FC50049-A231-4741-AC34-A0A4D981D172}" type="pres">
      <dgm:prSet presAssocID="{748A933A-0E8E-477B-9A4B-C72A11C94841}" presName="invisiNode" presStyleLbl="node1" presStyleIdx="1" presStyleCnt="5"/>
      <dgm:spPr/>
    </dgm:pt>
    <dgm:pt modelId="{8899809F-485C-4514-9281-D76FE510CDCF}" type="pres">
      <dgm:prSet presAssocID="{748A933A-0E8E-477B-9A4B-C72A11C94841}" presName="imagNode" presStyleLbl="fgImgPlac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l="-38000" r="-38000"/>
          </a:stretch>
        </a:blipFill>
      </dgm:spPr>
    </dgm:pt>
    <dgm:pt modelId="{64704DAA-A59D-4C04-B2FE-4F2EC464C6F9}" type="pres">
      <dgm:prSet presAssocID="{06C75749-76DB-452A-8624-82FBD7DB3072}" presName="sibTrans" presStyleLbl="sibTrans2D1" presStyleIdx="0" presStyleCnt="0"/>
      <dgm:spPr/>
      <dgm:t>
        <a:bodyPr/>
        <a:lstStyle/>
        <a:p>
          <a:endParaRPr lang="en-US"/>
        </a:p>
      </dgm:t>
    </dgm:pt>
    <dgm:pt modelId="{F4DD9895-2F35-4AC4-85A9-B0BC2CC85EB0}" type="pres">
      <dgm:prSet presAssocID="{BF1A2163-DBCB-45EA-AFD4-7912B76117BD}" presName="compNode" presStyleCnt="0"/>
      <dgm:spPr/>
    </dgm:pt>
    <dgm:pt modelId="{78312EDD-A2E1-4A87-B83E-31870DB9B659}" type="pres">
      <dgm:prSet presAssocID="{BF1A2163-DBCB-45EA-AFD4-7912B76117BD}" presName="bkgdShape" presStyleLbl="node1" presStyleIdx="2" presStyleCnt="5"/>
      <dgm:spPr/>
      <dgm:t>
        <a:bodyPr/>
        <a:lstStyle/>
        <a:p>
          <a:endParaRPr lang="en-US"/>
        </a:p>
      </dgm:t>
    </dgm:pt>
    <dgm:pt modelId="{77A160D5-BE6A-45F2-8EFF-1830A681A71C}" type="pres">
      <dgm:prSet presAssocID="{BF1A2163-DBCB-45EA-AFD4-7912B76117BD}" presName="nodeTx" presStyleLbl="node1" presStyleIdx="2" presStyleCnt="5">
        <dgm:presLayoutVars>
          <dgm:bulletEnabled val="1"/>
        </dgm:presLayoutVars>
      </dgm:prSet>
      <dgm:spPr/>
      <dgm:t>
        <a:bodyPr/>
        <a:lstStyle/>
        <a:p>
          <a:endParaRPr lang="en-US"/>
        </a:p>
      </dgm:t>
    </dgm:pt>
    <dgm:pt modelId="{E09847E3-EA5A-49A3-812A-0665D13E7535}" type="pres">
      <dgm:prSet presAssocID="{BF1A2163-DBCB-45EA-AFD4-7912B76117BD}" presName="invisiNode" presStyleLbl="node1" presStyleIdx="2" presStyleCnt="5"/>
      <dgm:spPr/>
    </dgm:pt>
    <dgm:pt modelId="{1E41C4BB-DD57-45FE-814B-463A82DD84FA}" type="pres">
      <dgm:prSet presAssocID="{BF1A2163-DBCB-45EA-AFD4-7912B76117BD}" presName="imagNode" presStyleLbl="fgImgPlace1" presStyleIdx="2" presStyleCnt="5"/>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t="-2000" b="-2000"/>
          </a:stretch>
        </a:blipFill>
      </dgm:spPr>
    </dgm:pt>
    <dgm:pt modelId="{B7224C15-24A2-4D2C-994D-E18645B9B869}" type="pres">
      <dgm:prSet presAssocID="{EEDDF98E-D78B-4B1C-B701-100DEF9CCD87}" presName="sibTrans" presStyleLbl="sibTrans2D1" presStyleIdx="0" presStyleCnt="0"/>
      <dgm:spPr/>
      <dgm:t>
        <a:bodyPr/>
        <a:lstStyle/>
        <a:p>
          <a:endParaRPr lang="en-US"/>
        </a:p>
      </dgm:t>
    </dgm:pt>
    <dgm:pt modelId="{75AA54D1-38D7-432A-8238-91AEB2465B8E}" type="pres">
      <dgm:prSet presAssocID="{116FB86D-1943-4DE9-854D-F40EAEBB9041}" presName="compNode" presStyleCnt="0"/>
      <dgm:spPr/>
    </dgm:pt>
    <dgm:pt modelId="{EBB9F032-E9B7-44A6-9E27-C4D54B68CD62}" type="pres">
      <dgm:prSet presAssocID="{116FB86D-1943-4DE9-854D-F40EAEBB9041}" presName="bkgdShape" presStyleLbl="node1" presStyleIdx="3" presStyleCnt="5"/>
      <dgm:spPr/>
      <dgm:t>
        <a:bodyPr/>
        <a:lstStyle/>
        <a:p>
          <a:endParaRPr lang="en-US"/>
        </a:p>
      </dgm:t>
    </dgm:pt>
    <dgm:pt modelId="{6D5C0DFA-ED09-4A1A-A93C-AA2EBB05AE73}" type="pres">
      <dgm:prSet presAssocID="{116FB86D-1943-4DE9-854D-F40EAEBB9041}" presName="nodeTx" presStyleLbl="node1" presStyleIdx="3" presStyleCnt="5">
        <dgm:presLayoutVars>
          <dgm:bulletEnabled val="1"/>
        </dgm:presLayoutVars>
      </dgm:prSet>
      <dgm:spPr/>
      <dgm:t>
        <a:bodyPr/>
        <a:lstStyle/>
        <a:p>
          <a:endParaRPr lang="en-US"/>
        </a:p>
      </dgm:t>
    </dgm:pt>
    <dgm:pt modelId="{535001B6-9E06-44C1-BF70-6B6907242598}" type="pres">
      <dgm:prSet presAssocID="{116FB86D-1943-4DE9-854D-F40EAEBB9041}" presName="invisiNode" presStyleLbl="node1" presStyleIdx="3" presStyleCnt="5"/>
      <dgm:spPr/>
    </dgm:pt>
    <dgm:pt modelId="{C00D4E63-8339-46F9-A639-50C2A357E3E1}" type="pres">
      <dgm:prSet presAssocID="{116FB86D-1943-4DE9-854D-F40EAEBB9041}" presName="imagNode" presStyleLbl="fgImgPlac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t="-1000" b="-1000"/>
          </a:stretch>
        </a:blipFill>
      </dgm:spPr>
    </dgm:pt>
    <dgm:pt modelId="{16E84F31-327A-4279-A6C1-9CAF8A9C866F}" type="pres">
      <dgm:prSet presAssocID="{2289E5BF-84F3-46AE-8F11-7F8CFE028512}" presName="sibTrans" presStyleLbl="sibTrans2D1" presStyleIdx="0" presStyleCnt="0"/>
      <dgm:spPr/>
      <dgm:t>
        <a:bodyPr/>
        <a:lstStyle/>
        <a:p>
          <a:endParaRPr lang="en-US"/>
        </a:p>
      </dgm:t>
    </dgm:pt>
    <dgm:pt modelId="{ED1F7AB4-F17C-4F74-8635-D46FBECE2F4D}" type="pres">
      <dgm:prSet presAssocID="{E54DF75A-C6E6-4C1A-BC38-77C32EB2211B}" presName="compNode" presStyleCnt="0"/>
      <dgm:spPr/>
    </dgm:pt>
    <dgm:pt modelId="{FC7BF892-887D-43F7-BE3A-F0AD41CC03FA}" type="pres">
      <dgm:prSet presAssocID="{E54DF75A-C6E6-4C1A-BC38-77C32EB2211B}" presName="bkgdShape" presStyleLbl="node1" presStyleIdx="4" presStyleCnt="5"/>
      <dgm:spPr/>
      <dgm:t>
        <a:bodyPr/>
        <a:lstStyle/>
        <a:p>
          <a:endParaRPr lang="en-US"/>
        </a:p>
      </dgm:t>
    </dgm:pt>
    <dgm:pt modelId="{A1531A72-2FAE-49E6-B6CE-14753E0635CD}" type="pres">
      <dgm:prSet presAssocID="{E54DF75A-C6E6-4C1A-BC38-77C32EB2211B}" presName="nodeTx" presStyleLbl="node1" presStyleIdx="4" presStyleCnt="5">
        <dgm:presLayoutVars>
          <dgm:bulletEnabled val="1"/>
        </dgm:presLayoutVars>
      </dgm:prSet>
      <dgm:spPr/>
      <dgm:t>
        <a:bodyPr/>
        <a:lstStyle/>
        <a:p>
          <a:endParaRPr lang="en-US"/>
        </a:p>
      </dgm:t>
    </dgm:pt>
    <dgm:pt modelId="{1F1D553C-4B30-492B-A99B-E0D1C15052C9}" type="pres">
      <dgm:prSet presAssocID="{E54DF75A-C6E6-4C1A-BC38-77C32EB2211B}" presName="invisiNode" presStyleLbl="node1" presStyleIdx="4" presStyleCnt="5"/>
      <dgm:spPr/>
    </dgm:pt>
    <dgm:pt modelId="{30820F8B-F209-47CF-8B5E-95DE8BDA2282}" type="pres">
      <dgm:prSet presAssocID="{E54DF75A-C6E6-4C1A-BC38-77C32EB2211B}" presName="imagNode" presStyleLbl="fgImgPlac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l="-7000" r="-7000"/>
          </a:stretch>
        </a:blipFill>
      </dgm:spPr>
    </dgm:pt>
  </dgm:ptLst>
  <dgm:cxnLst>
    <dgm:cxn modelId="{7060655B-BE42-4D49-B118-36921D5E0B8B}" srcId="{B69653C0-FEC9-4E85-A60D-B024E9001C44}" destId="{E54DF75A-C6E6-4C1A-BC38-77C32EB2211B}" srcOrd="4" destOrd="0" parTransId="{2452D698-930D-48FF-9474-0F8DBC289703}" sibTransId="{C697B4C2-98F4-462E-AE39-76054F71C5E6}"/>
    <dgm:cxn modelId="{026B9804-8A74-4E78-A9A2-BE78DFE8D423}" type="presOf" srcId="{2289E5BF-84F3-46AE-8F11-7F8CFE028512}" destId="{16E84F31-327A-4279-A6C1-9CAF8A9C866F}" srcOrd="0" destOrd="0" presId="urn:microsoft.com/office/officeart/2005/8/layout/hList7"/>
    <dgm:cxn modelId="{6EB3570E-7AFD-4D23-A401-1B4DF2F024DD}" type="presOf" srcId="{6058171C-EAE2-4957-A000-13A1889C1D04}" destId="{2A44C4CB-676E-468B-AB8E-11D5999C1B26}" srcOrd="0" destOrd="0" presId="urn:microsoft.com/office/officeart/2005/8/layout/hList7"/>
    <dgm:cxn modelId="{6B4C09E7-30E8-4D06-A1AD-C7B20A8F2721}" srcId="{B69653C0-FEC9-4E85-A60D-B024E9001C44}" destId="{748A933A-0E8E-477B-9A4B-C72A11C94841}" srcOrd="1" destOrd="0" parTransId="{C506E036-2F36-41C0-8089-61F7DCA263F4}" sibTransId="{06C75749-76DB-452A-8624-82FBD7DB3072}"/>
    <dgm:cxn modelId="{9C45E064-097F-4A8C-9727-32719989AD1C}" type="presOf" srcId="{116FB86D-1943-4DE9-854D-F40EAEBB9041}" destId="{6D5C0DFA-ED09-4A1A-A93C-AA2EBB05AE73}" srcOrd="1" destOrd="0" presId="urn:microsoft.com/office/officeart/2005/8/layout/hList7"/>
    <dgm:cxn modelId="{BCF99B26-C29A-4D72-A6E5-5FFB67F7033C}" type="presOf" srcId="{116FB86D-1943-4DE9-854D-F40EAEBB9041}" destId="{EBB9F032-E9B7-44A6-9E27-C4D54B68CD62}" srcOrd="0" destOrd="0" presId="urn:microsoft.com/office/officeart/2005/8/layout/hList7"/>
    <dgm:cxn modelId="{94186905-6FFE-40AA-B841-F8D4D62AB1B7}" type="presOf" srcId="{748A933A-0E8E-477B-9A4B-C72A11C94841}" destId="{91199FE8-03B3-4F7E-A7FD-5A6217FF855E}" srcOrd="0" destOrd="0" presId="urn:microsoft.com/office/officeart/2005/8/layout/hList7"/>
    <dgm:cxn modelId="{B7A09507-4523-4167-825F-65937F49E89E}" type="presOf" srcId="{E54DF75A-C6E6-4C1A-BC38-77C32EB2211B}" destId="{A1531A72-2FAE-49E6-B6CE-14753E0635CD}" srcOrd="1" destOrd="0" presId="urn:microsoft.com/office/officeart/2005/8/layout/hList7"/>
    <dgm:cxn modelId="{712C3D6B-6174-4C7C-89B7-E9485D394FE7}" type="presOf" srcId="{B69653C0-FEC9-4E85-A60D-B024E9001C44}" destId="{D5B13F2F-7A00-442F-96F3-2E0C930292E7}" srcOrd="0" destOrd="0" presId="urn:microsoft.com/office/officeart/2005/8/layout/hList7"/>
    <dgm:cxn modelId="{2201B62A-B169-4246-93DD-440F83913CD3}" type="presOf" srcId="{BF1A2163-DBCB-45EA-AFD4-7912B76117BD}" destId="{77A160D5-BE6A-45F2-8EFF-1830A681A71C}" srcOrd="1" destOrd="0" presId="urn:microsoft.com/office/officeart/2005/8/layout/hList7"/>
    <dgm:cxn modelId="{770FDB99-9932-4F6E-83AC-3D3C303DF191}" type="presOf" srcId="{BF1A2163-DBCB-45EA-AFD4-7912B76117BD}" destId="{78312EDD-A2E1-4A87-B83E-31870DB9B659}" srcOrd="0" destOrd="0" presId="urn:microsoft.com/office/officeart/2005/8/layout/hList7"/>
    <dgm:cxn modelId="{ADF7548F-85F7-4066-B986-C0F62BE6FD9F}" srcId="{B69653C0-FEC9-4E85-A60D-B024E9001C44}" destId="{6058171C-EAE2-4957-A000-13A1889C1D04}" srcOrd="0" destOrd="0" parTransId="{F60B2972-FA1B-486A-B261-0F1CB2AD3850}" sibTransId="{8D1E4D18-9365-4441-9C02-642D075BA06F}"/>
    <dgm:cxn modelId="{F0BA9AB1-E24D-4C3C-A372-1A22AA8FF7ED}" type="presOf" srcId="{748A933A-0E8E-477B-9A4B-C72A11C94841}" destId="{05E49B56-4C4F-4C97-9BCF-F06740837821}" srcOrd="1" destOrd="0" presId="urn:microsoft.com/office/officeart/2005/8/layout/hList7"/>
    <dgm:cxn modelId="{0992B6D3-6C52-4642-B9F5-4D6BC0E3A24B}" type="presOf" srcId="{E54DF75A-C6E6-4C1A-BC38-77C32EB2211B}" destId="{FC7BF892-887D-43F7-BE3A-F0AD41CC03FA}" srcOrd="0" destOrd="0" presId="urn:microsoft.com/office/officeart/2005/8/layout/hList7"/>
    <dgm:cxn modelId="{7722FC21-EE58-479B-896E-D30719B37D57}" type="presOf" srcId="{EEDDF98E-D78B-4B1C-B701-100DEF9CCD87}" destId="{B7224C15-24A2-4D2C-994D-E18645B9B869}" srcOrd="0" destOrd="0" presId="urn:microsoft.com/office/officeart/2005/8/layout/hList7"/>
    <dgm:cxn modelId="{8EF5FA47-15CD-47F3-8C8D-E1E1A7D6D1F7}" type="presOf" srcId="{6058171C-EAE2-4957-A000-13A1889C1D04}" destId="{C9BB94BF-5E0D-45D7-9736-D9F9956C29A7}" srcOrd="1" destOrd="0" presId="urn:microsoft.com/office/officeart/2005/8/layout/hList7"/>
    <dgm:cxn modelId="{D440D088-B298-4521-A653-0B60806A3106}" srcId="{B69653C0-FEC9-4E85-A60D-B024E9001C44}" destId="{116FB86D-1943-4DE9-854D-F40EAEBB9041}" srcOrd="3" destOrd="0" parTransId="{BD533A43-FF2B-4EBC-987C-795B7B9FC1DE}" sibTransId="{2289E5BF-84F3-46AE-8F11-7F8CFE028512}"/>
    <dgm:cxn modelId="{C4E682E7-4CB8-4500-89D3-A46F855C4460}" type="presOf" srcId="{8D1E4D18-9365-4441-9C02-642D075BA06F}" destId="{314FFBEC-88AD-4341-A9A3-CD7581FF8EF0}" srcOrd="0" destOrd="0" presId="urn:microsoft.com/office/officeart/2005/8/layout/hList7"/>
    <dgm:cxn modelId="{2F7B42A6-6530-44E1-BF11-B5399DF831AC}" type="presOf" srcId="{06C75749-76DB-452A-8624-82FBD7DB3072}" destId="{64704DAA-A59D-4C04-B2FE-4F2EC464C6F9}" srcOrd="0" destOrd="0" presId="urn:microsoft.com/office/officeart/2005/8/layout/hList7"/>
    <dgm:cxn modelId="{E9027B00-C718-4A57-BE92-C99D0C22E8D0}" srcId="{B69653C0-FEC9-4E85-A60D-B024E9001C44}" destId="{BF1A2163-DBCB-45EA-AFD4-7912B76117BD}" srcOrd="2" destOrd="0" parTransId="{BF1655C8-8A02-4D69-9303-BBD45E6419C9}" sibTransId="{EEDDF98E-D78B-4B1C-B701-100DEF9CCD87}"/>
    <dgm:cxn modelId="{FF6FC833-3AB4-4568-9CDE-368C6953CC11}" type="presParOf" srcId="{D5B13F2F-7A00-442F-96F3-2E0C930292E7}" destId="{A674FC10-6B82-40FA-AC78-BCA525F0188C}" srcOrd="0" destOrd="0" presId="urn:microsoft.com/office/officeart/2005/8/layout/hList7"/>
    <dgm:cxn modelId="{C576CB12-A4C8-474A-B684-CE9D9C82FBA7}" type="presParOf" srcId="{D5B13F2F-7A00-442F-96F3-2E0C930292E7}" destId="{623DC0A7-A2DD-4729-B00E-A23342D709E9}" srcOrd="1" destOrd="0" presId="urn:microsoft.com/office/officeart/2005/8/layout/hList7"/>
    <dgm:cxn modelId="{F91FB19E-B185-4B0B-95DD-D149A0AA1BD8}" type="presParOf" srcId="{623DC0A7-A2DD-4729-B00E-A23342D709E9}" destId="{BFDD20C5-6723-4EEE-B471-5FB8488E9FC7}" srcOrd="0" destOrd="0" presId="urn:microsoft.com/office/officeart/2005/8/layout/hList7"/>
    <dgm:cxn modelId="{FFCD9DC7-CFD9-40E3-AB0B-D3BBA95750A9}" type="presParOf" srcId="{BFDD20C5-6723-4EEE-B471-5FB8488E9FC7}" destId="{2A44C4CB-676E-468B-AB8E-11D5999C1B26}" srcOrd="0" destOrd="0" presId="urn:microsoft.com/office/officeart/2005/8/layout/hList7"/>
    <dgm:cxn modelId="{96726EDD-753F-4949-A63C-13FC4EFE3F22}" type="presParOf" srcId="{BFDD20C5-6723-4EEE-B471-5FB8488E9FC7}" destId="{C9BB94BF-5E0D-45D7-9736-D9F9956C29A7}" srcOrd="1" destOrd="0" presId="urn:microsoft.com/office/officeart/2005/8/layout/hList7"/>
    <dgm:cxn modelId="{0967326F-9560-411E-A260-BE93D0FE0813}" type="presParOf" srcId="{BFDD20C5-6723-4EEE-B471-5FB8488E9FC7}" destId="{1D06F07B-9D1B-47CF-86A1-E7ABBB817493}" srcOrd="2" destOrd="0" presId="urn:microsoft.com/office/officeart/2005/8/layout/hList7"/>
    <dgm:cxn modelId="{1A85F57B-9FD7-4933-A32F-B5546B689857}" type="presParOf" srcId="{BFDD20C5-6723-4EEE-B471-5FB8488E9FC7}" destId="{7EFE052E-A0F2-4945-ADBD-A7A887F47575}" srcOrd="3" destOrd="0" presId="urn:microsoft.com/office/officeart/2005/8/layout/hList7"/>
    <dgm:cxn modelId="{B3ED1695-785B-4779-B53A-8D51C6CADB38}" type="presParOf" srcId="{623DC0A7-A2DD-4729-B00E-A23342D709E9}" destId="{314FFBEC-88AD-4341-A9A3-CD7581FF8EF0}" srcOrd="1" destOrd="0" presId="urn:microsoft.com/office/officeart/2005/8/layout/hList7"/>
    <dgm:cxn modelId="{535173D2-F53C-4B06-B895-F59252114616}" type="presParOf" srcId="{623DC0A7-A2DD-4729-B00E-A23342D709E9}" destId="{11FC1E65-8D45-4CF3-91D9-9E489D19553C}" srcOrd="2" destOrd="0" presId="urn:microsoft.com/office/officeart/2005/8/layout/hList7"/>
    <dgm:cxn modelId="{B564232F-5969-4A05-A4A9-4467AC5DB025}" type="presParOf" srcId="{11FC1E65-8D45-4CF3-91D9-9E489D19553C}" destId="{91199FE8-03B3-4F7E-A7FD-5A6217FF855E}" srcOrd="0" destOrd="0" presId="urn:microsoft.com/office/officeart/2005/8/layout/hList7"/>
    <dgm:cxn modelId="{1CC08EEE-96FD-4B76-A06E-B20CC1716D3C}" type="presParOf" srcId="{11FC1E65-8D45-4CF3-91D9-9E489D19553C}" destId="{05E49B56-4C4F-4C97-9BCF-F06740837821}" srcOrd="1" destOrd="0" presId="urn:microsoft.com/office/officeart/2005/8/layout/hList7"/>
    <dgm:cxn modelId="{4D9017D5-25EE-47A3-A54C-4A9E7BF4BE85}" type="presParOf" srcId="{11FC1E65-8D45-4CF3-91D9-9E489D19553C}" destId="{3FC50049-A231-4741-AC34-A0A4D981D172}" srcOrd="2" destOrd="0" presId="urn:microsoft.com/office/officeart/2005/8/layout/hList7"/>
    <dgm:cxn modelId="{78BA0991-3AFC-4DCF-AD0D-837344FF7D76}" type="presParOf" srcId="{11FC1E65-8D45-4CF3-91D9-9E489D19553C}" destId="{8899809F-485C-4514-9281-D76FE510CDCF}" srcOrd="3" destOrd="0" presId="urn:microsoft.com/office/officeart/2005/8/layout/hList7"/>
    <dgm:cxn modelId="{25B74FC6-B0F9-448C-9D91-726458ADFFDA}" type="presParOf" srcId="{623DC0A7-A2DD-4729-B00E-A23342D709E9}" destId="{64704DAA-A59D-4C04-B2FE-4F2EC464C6F9}" srcOrd="3" destOrd="0" presId="urn:microsoft.com/office/officeart/2005/8/layout/hList7"/>
    <dgm:cxn modelId="{957889E3-DF71-4F6D-90BA-19A26205F3C4}" type="presParOf" srcId="{623DC0A7-A2DD-4729-B00E-A23342D709E9}" destId="{F4DD9895-2F35-4AC4-85A9-B0BC2CC85EB0}" srcOrd="4" destOrd="0" presId="urn:microsoft.com/office/officeart/2005/8/layout/hList7"/>
    <dgm:cxn modelId="{5DCFF13C-607F-49D5-AC18-A33CC46ABC05}" type="presParOf" srcId="{F4DD9895-2F35-4AC4-85A9-B0BC2CC85EB0}" destId="{78312EDD-A2E1-4A87-B83E-31870DB9B659}" srcOrd="0" destOrd="0" presId="urn:microsoft.com/office/officeart/2005/8/layout/hList7"/>
    <dgm:cxn modelId="{F28190CB-2405-4395-AAE7-0B20E48B0BEB}" type="presParOf" srcId="{F4DD9895-2F35-4AC4-85A9-B0BC2CC85EB0}" destId="{77A160D5-BE6A-45F2-8EFF-1830A681A71C}" srcOrd="1" destOrd="0" presId="urn:microsoft.com/office/officeart/2005/8/layout/hList7"/>
    <dgm:cxn modelId="{943ABC07-55CD-45EA-89BA-6B37545FC161}" type="presParOf" srcId="{F4DD9895-2F35-4AC4-85A9-B0BC2CC85EB0}" destId="{E09847E3-EA5A-49A3-812A-0665D13E7535}" srcOrd="2" destOrd="0" presId="urn:microsoft.com/office/officeart/2005/8/layout/hList7"/>
    <dgm:cxn modelId="{1B8F4EE5-A894-41B9-800D-92931954945E}" type="presParOf" srcId="{F4DD9895-2F35-4AC4-85A9-B0BC2CC85EB0}" destId="{1E41C4BB-DD57-45FE-814B-463A82DD84FA}" srcOrd="3" destOrd="0" presId="urn:microsoft.com/office/officeart/2005/8/layout/hList7"/>
    <dgm:cxn modelId="{143F53AB-853A-4D17-8AA7-16F99E691421}" type="presParOf" srcId="{623DC0A7-A2DD-4729-B00E-A23342D709E9}" destId="{B7224C15-24A2-4D2C-994D-E18645B9B869}" srcOrd="5" destOrd="0" presId="urn:microsoft.com/office/officeart/2005/8/layout/hList7"/>
    <dgm:cxn modelId="{6F2272C0-E9A4-48C9-BE0E-65CD43D7EB4E}" type="presParOf" srcId="{623DC0A7-A2DD-4729-B00E-A23342D709E9}" destId="{75AA54D1-38D7-432A-8238-91AEB2465B8E}" srcOrd="6" destOrd="0" presId="urn:microsoft.com/office/officeart/2005/8/layout/hList7"/>
    <dgm:cxn modelId="{C3E45D44-D0C4-4F02-98AB-741AA608570A}" type="presParOf" srcId="{75AA54D1-38D7-432A-8238-91AEB2465B8E}" destId="{EBB9F032-E9B7-44A6-9E27-C4D54B68CD62}" srcOrd="0" destOrd="0" presId="urn:microsoft.com/office/officeart/2005/8/layout/hList7"/>
    <dgm:cxn modelId="{397F28FE-120A-4C83-9D4F-855981D9D966}" type="presParOf" srcId="{75AA54D1-38D7-432A-8238-91AEB2465B8E}" destId="{6D5C0DFA-ED09-4A1A-A93C-AA2EBB05AE73}" srcOrd="1" destOrd="0" presId="urn:microsoft.com/office/officeart/2005/8/layout/hList7"/>
    <dgm:cxn modelId="{667312CB-B537-46A5-B307-35DA5700C04B}" type="presParOf" srcId="{75AA54D1-38D7-432A-8238-91AEB2465B8E}" destId="{535001B6-9E06-44C1-BF70-6B6907242598}" srcOrd="2" destOrd="0" presId="urn:microsoft.com/office/officeart/2005/8/layout/hList7"/>
    <dgm:cxn modelId="{4B34B2B4-7D0D-402D-9A0B-D6DD2EEDAB08}" type="presParOf" srcId="{75AA54D1-38D7-432A-8238-91AEB2465B8E}" destId="{C00D4E63-8339-46F9-A639-50C2A357E3E1}" srcOrd="3" destOrd="0" presId="urn:microsoft.com/office/officeart/2005/8/layout/hList7"/>
    <dgm:cxn modelId="{BFD5D10A-C0DD-4E22-BB57-2B4379BCEB10}" type="presParOf" srcId="{623DC0A7-A2DD-4729-B00E-A23342D709E9}" destId="{16E84F31-327A-4279-A6C1-9CAF8A9C866F}" srcOrd="7" destOrd="0" presId="urn:microsoft.com/office/officeart/2005/8/layout/hList7"/>
    <dgm:cxn modelId="{E232CC9F-E7E4-4EC7-A795-3DED3E969330}" type="presParOf" srcId="{623DC0A7-A2DD-4729-B00E-A23342D709E9}" destId="{ED1F7AB4-F17C-4F74-8635-D46FBECE2F4D}" srcOrd="8" destOrd="0" presId="urn:microsoft.com/office/officeart/2005/8/layout/hList7"/>
    <dgm:cxn modelId="{4C2E2758-D7A6-4475-9C15-F223D22807E1}" type="presParOf" srcId="{ED1F7AB4-F17C-4F74-8635-D46FBECE2F4D}" destId="{FC7BF892-887D-43F7-BE3A-F0AD41CC03FA}" srcOrd="0" destOrd="0" presId="urn:microsoft.com/office/officeart/2005/8/layout/hList7"/>
    <dgm:cxn modelId="{847AB126-6401-4BA1-8ED8-62EDD5617CBD}" type="presParOf" srcId="{ED1F7AB4-F17C-4F74-8635-D46FBECE2F4D}" destId="{A1531A72-2FAE-49E6-B6CE-14753E0635CD}" srcOrd="1" destOrd="0" presId="urn:microsoft.com/office/officeart/2005/8/layout/hList7"/>
    <dgm:cxn modelId="{A8F37EA8-65F1-4722-AECF-C3E63930ECBB}" type="presParOf" srcId="{ED1F7AB4-F17C-4F74-8635-D46FBECE2F4D}" destId="{1F1D553C-4B30-492B-A99B-E0D1C15052C9}" srcOrd="2" destOrd="0" presId="urn:microsoft.com/office/officeart/2005/8/layout/hList7"/>
    <dgm:cxn modelId="{2B5F5426-7843-4995-B0EA-B5A37DF32513}" type="presParOf" srcId="{ED1F7AB4-F17C-4F74-8635-D46FBECE2F4D}" destId="{30820F8B-F209-47CF-8B5E-95DE8BDA2282}"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E6F5A856-D96F-4C80-98F3-408B15CE80A2}" type="doc">
      <dgm:prSet loTypeId="urn:microsoft.com/office/officeart/2005/8/layout/hProcess10#2" loCatId="process" qsTypeId="urn:microsoft.com/office/officeart/2005/8/quickstyle/simple4" qsCatId="simple" csTypeId="urn:microsoft.com/office/officeart/2005/8/colors/accent1_2" csCatId="accent1" phldr="1"/>
      <dgm:spPr/>
      <dgm:t>
        <a:bodyPr/>
        <a:lstStyle/>
        <a:p>
          <a:endParaRPr lang="en-US"/>
        </a:p>
      </dgm:t>
    </dgm:pt>
    <dgm:pt modelId="{DA0C31A8-9417-406D-BCCD-D21571B54C85}">
      <dgm:prSet phldrT="[Text]"/>
      <dgm:spPr/>
      <dgm:t>
        <a:bodyPr/>
        <a:lstStyle/>
        <a:p>
          <a:r>
            <a:rPr lang="en-US" b="1" dirty="0" smtClean="0"/>
            <a:t>Treasury IPACs money back to the Agency</a:t>
          </a:r>
          <a:endParaRPr lang="en-US" b="1" dirty="0"/>
        </a:p>
      </dgm:t>
    </dgm:pt>
    <dgm:pt modelId="{F438E1E1-A81C-42A2-97D0-AE33E94BC2DA}" type="parTrans" cxnId="{62385962-841E-4A49-8440-6F6046A9AE30}">
      <dgm:prSet/>
      <dgm:spPr/>
      <dgm:t>
        <a:bodyPr/>
        <a:lstStyle/>
        <a:p>
          <a:endParaRPr lang="en-US"/>
        </a:p>
      </dgm:t>
    </dgm:pt>
    <dgm:pt modelId="{A29B4AC0-6503-4F0F-8AD0-62DF8F1BE6C0}" type="sibTrans" cxnId="{62385962-841E-4A49-8440-6F6046A9AE30}">
      <dgm:prSet/>
      <dgm:spPr/>
      <dgm:t>
        <a:bodyPr/>
        <a:lstStyle/>
        <a:p>
          <a:endParaRPr lang="en-US" dirty="0"/>
        </a:p>
      </dgm:t>
    </dgm:pt>
    <dgm:pt modelId="{71F3CBC1-B4A6-49F2-81E8-FBCE7105B079}">
      <dgm:prSet phldrT="[Text]"/>
      <dgm:spPr/>
      <dgm:t>
        <a:bodyPr/>
        <a:lstStyle/>
        <a:p>
          <a:r>
            <a:rPr lang="en-US" b="1" dirty="0" smtClean="0"/>
            <a:t>Agency takes collection and applies to debt</a:t>
          </a:r>
          <a:endParaRPr lang="en-US" b="1" dirty="0"/>
        </a:p>
      </dgm:t>
    </dgm:pt>
    <dgm:pt modelId="{ADF2DC0A-DDCD-4D87-8C3D-89624F55DD3D}" type="parTrans" cxnId="{51B013CF-BEE1-4C94-9FF3-9B39BED43FB6}">
      <dgm:prSet/>
      <dgm:spPr/>
      <dgm:t>
        <a:bodyPr/>
        <a:lstStyle/>
        <a:p>
          <a:endParaRPr lang="en-US"/>
        </a:p>
      </dgm:t>
    </dgm:pt>
    <dgm:pt modelId="{27EE8D9C-6E14-46E2-9AA8-C3CD7349BFF5}" type="sibTrans" cxnId="{51B013CF-BEE1-4C94-9FF3-9B39BED43FB6}">
      <dgm:prSet/>
      <dgm:spPr/>
      <dgm:t>
        <a:bodyPr/>
        <a:lstStyle/>
        <a:p>
          <a:endParaRPr lang="en-US"/>
        </a:p>
      </dgm:t>
    </dgm:pt>
    <dgm:pt modelId="{DA739EC7-16C5-4A54-8D6D-540CC85065CE}" type="pres">
      <dgm:prSet presAssocID="{E6F5A856-D96F-4C80-98F3-408B15CE80A2}" presName="Name0" presStyleCnt="0">
        <dgm:presLayoutVars>
          <dgm:dir/>
          <dgm:resizeHandles val="exact"/>
        </dgm:presLayoutVars>
      </dgm:prSet>
      <dgm:spPr/>
      <dgm:t>
        <a:bodyPr/>
        <a:lstStyle/>
        <a:p>
          <a:endParaRPr lang="en-US"/>
        </a:p>
      </dgm:t>
    </dgm:pt>
    <dgm:pt modelId="{A90281E3-D899-4EB5-A8BC-9FF85C3ABDC3}" type="pres">
      <dgm:prSet presAssocID="{DA0C31A8-9417-406D-BCCD-D21571B54C85}" presName="composite" presStyleCnt="0"/>
      <dgm:spPr/>
    </dgm:pt>
    <dgm:pt modelId="{2F65FA28-2A40-4043-B80C-7D77007419A1}" type="pres">
      <dgm:prSet presAssocID="{DA0C31A8-9417-406D-BCCD-D21571B54C85}" presName="imagSh" presStyleLbl="bgImgPlace1" presStyleIdx="0" presStyleCnt="2"/>
      <dgm:spPr>
        <a:blipFill rotWithShape="0">
          <a:blip xmlns:r="http://schemas.openxmlformats.org/officeDocument/2006/relationships" r:embed="rId1"/>
          <a:stretch>
            <a:fillRect/>
          </a:stretch>
        </a:blipFill>
      </dgm:spPr>
    </dgm:pt>
    <dgm:pt modelId="{2AD38E7E-B9D3-49BE-B765-58D2FD3F886D}" type="pres">
      <dgm:prSet presAssocID="{DA0C31A8-9417-406D-BCCD-D21571B54C85}" presName="txNode" presStyleLbl="node1" presStyleIdx="0" presStyleCnt="2">
        <dgm:presLayoutVars>
          <dgm:bulletEnabled val="1"/>
        </dgm:presLayoutVars>
      </dgm:prSet>
      <dgm:spPr/>
      <dgm:t>
        <a:bodyPr/>
        <a:lstStyle/>
        <a:p>
          <a:endParaRPr lang="en-US"/>
        </a:p>
      </dgm:t>
    </dgm:pt>
    <dgm:pt modelId="{123A0E16-9814-41D5-8B55-19DFA8D355D9}" type="pres">
      <dgm:prSet presAssocID="{A29B4AC0-6503-4F0F-8AD0-62DF8F1BE6C0}" presName="sibTrans" presStyleLbl="sibTrans2D1" presStyleIdx="0" presStyleCnt="1"/>
      <dgm:spPr/>
      <dgm:t>
        <a:bodyPr/>
        <a:lstStyle/>
        <a:p>
          <a:endParaRPr lang="en-US"/>
        </a:p>
      </dgm:t>
    </dgm:pt>
    <dgm:pt modelId="{5458F509-11C9-4163-96C0-19C639889325}" type="pres">
      <dgm:prSet presAssocID="{A29B4AC0-6503-4F0F-8AD0-62DF8F1BE6C0}" presName="connTx" presStyleLbl="sibTrans2D1" presStyleIdx="0" presStyleCnt="1"/>
      <dgm:spPr/>
      <dgm:t>
        <a:bodyPr/>
        <a:lstStyle/>
        <a:p>
          <a:endParaRPr lang="en-US"/>
        </a:p>
      </dgm:t>
    </dgm:pt>
    <dgm:pt modelId="{8882AD58-3E30-423F-A3CD-49A9784C37D2}" type="pres">
      <dgm:prSet presAssocID="{71F3CBC1-B4A6-49F2-81E8-FBCE7105B079}" presName="composite" presStyleCnt="0"/>
      <dgm:spPr/>
    </dgm:pt>
    <dgm:pt modelId="{0B0AB57B-FD3A-4A1C-B96F-F29A14502A9F}" type="pres">
      <dgm:prSet presAssocID="{71F3CBC1-B4A6-49F2-81E8-FBCE7105B079}" presName="imagSh" presStyleLbl="bgImgPlace1" presStyleIdx="1" presStyleCnt="2"/>
      <dgm:spPr>
        <a:blipFill rotWithShape="0">
          <a:blip xmlns:r="http://schemas.openxmlformats.org/officeDocument/2006/relationships" r:embed="rId2"/>
          <a:stretch>
            <a:fillRect/>
          </a:stretch>
        </a:blipFill>
      </dgm:spPr>
    </dgm:pt>
    <dgm:pt modelId="{7E98EECB-FA8B-4C0C-8470-BEA1C900F807}" type="pres">
      <dgm:prSet presAssocID="{71F3CBC1-B4A6-49F2-81E8-FBCE7105B079}" presName="txNode" presStyleLbl="node1" presStyleIdx="1" presStyleCnt="2">
        <dgm:presLayoutVars>
          <dgm:bulletEnabled val="1"/>
        </dgm:presLayoutVars>
      </dgm:prSet>
      <dgm:spPr/>
      <dgm:t>
        <a:bodyPr/>
        <a:lstStyle/>
        <a:p>
          <a:endParaRPr lang="en-US"/>
        </a:p>
      </dgm:t>
    </dgm:pt>
  </dgm:ptLst>
  <dgm:cxnLst>
    <dgm:cxn modelId="{DD272252-BD42-4F2C-9A64-43BEF49B7D01}" type="presOf" srcId="{A29B4AC0-6503-4F0F-8AD0-62DF8F1BE6C0}" destId="{123A0E16-9814-41D5-8B55-19DFA8D355D9}" srcOrd="0" destOrd="0" presId="urn:microsoft.com/office/officeart/2005/8/layout/hProcess10#2"/>
    <dgm:cxn modelId="{95FBADFF-CE1E-4526-A9F4-9868C6A71974}" type="presOf" srcId="{A29B4AC0-6503-4F0F-8AD0-62DF8F1BE6C0}" destId="{5458F509-11C9-4163-96C0-19C639889325}" srcOrd="1" destOrd="0" presId="urn:microsoft.com/office/officeart/2005/8/layout/hProcess10#2"/>
    <dgm:cxn modelId="{6A34872B-FAD7-43CE-8BEB-49454DAFFE47}" type="presOf" srcId="{DA0C31A8-9417-406D-BCCD-D21571B54C85}" destId="{2AD38E7E-B9D3-49BE-B765-58D2FD3F886D}" srcOrd="0" destOrd="0" presId="urn:microsoft.com/office/officeart/2005/8/layout/hProcess10#2"/>
    <dgm:cxn modelId="{F8F64248-26E7-469C-BC8B-24E3CA2AE742}" type="presOf" srcId="{71F3CBC1-B4A6-49F2-81E8-FBCE7105B079}" destId="{7E98EECB-FA8B-4C0C-8470-BEA1C900F807}" srcOrd="0" destOrd="0" presId="urn:microsoft.com/office/officeart/2005/8/layout/hProcess10#2"/>
    <dgm:cxn modelId="{51B013CF-BEE1-4C94-9FF3-9B39BED43FB6}" srcId="{E6F5A856-D96F-4C80-98F3-408B15CE80A2}" destId="{71F3CBC1-B4A6-49F2-81E8-FBCE7105B079}" srcOrd="1" destOrd="0" parTransId="{ADF2DC0A-DDCD-4D87-8C3D-89624F55DD3D}" sibTransId="{27EE8D9C-6E14-46E2-9AA8-C3CD7349BFF5}"/>
    <dgm:cxn modelId="{76CE1922-D1F3-4988-90ED-2A828CBEF221}" type="presOf" srcId="{E6F5A856-D96F-4C80-98F3-408B15CE80A2}" destId="{DA739EC7-16C5-4A54-8D6D-540CC85065CE}" srcOrd="0" destOrd="0" presId="urn:microsoft.com/office/officeart/2005/8/layout/hProcess10#2"/>
    <dgm:cxn modelId="{62385962-841E-4A49-8440-6F6046A9AE30}" srcId="{E6F5A856-D96F-4C80-98F3-408B15CE80A2}" destId="{DA0C31A8-9417-406D-BCCD-D21571B54C85}" srcOrd="0" destOrd="0" parTransId="{F438E1E1-A81C-42A2-97D0-AE33E94BC2DA}" sibTransId="{A29B4AC0-6503-4F0F-8AD0-62DF8F1BE6C0}"/>
    <dgm:cxn modelId="{4525B6A3-479D-46B7-8F54-99E4B1EA4978}" type="presParOf" srcId="{DA739EC7-16C5-4A54-8D6D-540CC85065CE}" destId="{A90281E3-D899-4EB5-A8BC-9FF85C3ABDC3}" srcOrd="0" destOrd="0" presId="urn:microsoft.com/office/officeart/2005/8/layout/hProcess10#2"/>
    <dgm:cxn modelId="{100D4534-0414-4858-8B25-4EEF3187B5FB}" type="presParOf" srcId="{A90281E3-D899-4EB5-A8BC-9FF85C3ABDC3}" destId="{2F65FA28-2A40-4043-B80C-7D77007419A1}" srcOrd="0" destOrd="0" presId="urn:microsoft.com/office/officeart/2005/8/layout/hProcess10#2"/>
    <dgm:cxn modelId="{5D187D71-5D4E-4E22-BABE-7A51EE3A79B0}" type="presParOf" srcId="{A90281E3-D899-4EB5-A8BC-9FF85C3ABDC3}" destId="{2AD38E7E-B9D3-49BE-B765-58D2FD3F886D}" srcOrd="1" destOrd="0" presId="urn:microsoft.com/office/officeart/2005/8/layout/hProcess10#2"/>
    <dgm:cxn modelId="{1177B2D0-AC4C-46EE-8459-65625CCA8159}" type="presParOf" srcId="{DA739EC7-16C5-4A54-8D6D-540CC85065CE}" destId="{123A0E16-9814-41D5-8B55-19DFA8D355D9}" srcOrd="1" destOrd="0" presId="urn:microsoft.com/office/officeart/2005/8/layout/hProcess10#2"/>
    <dgm:cxn modelId="{E9D25D25-E221-441E-9996-193C797C53D3}" type="presParOf" srcId="{123A0E16-9814-41D5-8B55-19DFA8D355D9}" destId="{5458F509-11C9-4163-96C0-19C639889325}" srcOrd="0" destOrd="0" presId="urn:microsoft.com/office/officeart/2005/8/layout/hProcess10#2"/>
    <dgm:cxn modelId="{32802FAA-606C-4229-B417-8D8F2F6C6E90}" type="presParOf" srcId="{DA739EC7-16C5-4A54-8D6D-540CC85065CE}" destId="{8882AD58-3E30-423F-A3CD-49A9784C37D2}" srcOrd="2" destOrd="0" presId="urn:microsoft.com/office/officeart/2005/8/layout/hProcess10#2"/>
    <dgm:cxn modelId="{057766F4-EABF-4D78-AC0A-5F8F8F63FE92}" type="presParOf" srcId="{8882AD58-3E30-423F-A3CD-49A9784C37D2}" destId="{0B0AB57B-FD3A-4A1C-B96F-F29A14502A9F}" srcOrd="0" destOrd="0" presId="urn:microsoft.com/office/officeart/2005/8/layout/hProcess10#2"/>
    <dgm:cxn modelId="{870C5442-2F39-4085-AE61-AD399DEB5D13}" type="presParOf" srcId="{8882AD58-3E30-423F-A3CD-49A9784C37D2}" destId="{7E98EECB-FA8B-4C0C-8470-BEA1C900F807}" srcOrd="1" destOrd="0" presId="urn:microsoft.com/office/officeart/2005/8/layout/hProcess10#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4167F8A9-96C2-476E-AFEA-14C00635E45F}" type="doc">
      <dgm:prSet loTypeId="urn:microsoft.com/office/officeart/2005/8/layout/hProcess10#5" loCatId="process" qsTypeId="urn:microsoft.com/office/officeart/2005/8/quickstyle/simple4" qsCatId="simple" csTypeId="urn:microsoft.com/office/officeart/2005/8/colors/accent1_2" csCatId="accent1" phldr="1"/>
      <dgm:spPr/>
      <dgm:t>
        <a:bodyPr/>
        <a:lstStyle/>
        <a:p>
          <a:endParaRPr lang="en-US"/>
        </a:p>
      </dgm:t>
    </dgm:pt>
    <dgm:pt modelId="{B7AA6AD6-6331-452F-B2AE-DB75D63D2C98}">
      <dgm:prSet custT="1"/>
      <dgm:spPr>
        <a:solidFill>
          <a:schemeClr val="bg1">
            <a:lumMod val="75000"/>
          </a:schemeClr>
        </a:solidFill>
      </dgm:spPr>
      <dgm:t>
        <a:bodyPr/>
        <a:lstStyle/>
        <a:p>
          <a:pPr rtl="0"/>
          <a:r>
            <a:rPr lang="en-US" sz="1900" b="1" dirty="0" smtClean="0"/>
            <a:t>Agency bills Debtor for $25</a:t>
          </a:r>
          <a:endParaRPr lang="en-US" sz="1900" b="1" dirty="0"/>
        </a:p>
      </dgm:t>
    </dgm:pt>
    <dgm:pt modelId="{98F5E76B-A74B-4507-BEBF-141E576F803B}" type="parTrans" cxnId="{9CA2200C-20F0-4035-93BE-BE391344C33A}">
      <dgm:prSet/>
      <dgm:spPr/>
      <dgm:t>
        <a:bodyPr/>
        <a:lstStyle/>
        <a:p>
          <a:endParaRPr lang="en-US"/>
        </a:p>
      </dgm:t>
    </dgm:pt>
    <dgm:pt modelId="{76576F77-1153-44FA-88EE-1E88AD4D812B}" type="sibTrans" cxnId="{9CA2200C-20F0-4035-93BE-BE391344C33A}">
      <dgm:prSet/>
      <dgm:spPr/>
      <dgm:t>
        <a:bodyPr/>
        <a:lstStyle/>
        <a:p>
          <a:endParaRPr lang="en-US" dirty="0"/>
        </a:p>
      </dgm:t>
    </dgm:pt>
    <dgm:pt modelId="{82F7B214-2CDF-44FF-901A-02399A88B50A}">
      <dgm:prSet custT="1"/>
      <dgm:spPr>
        <a:solidFill>
          <a:schemeClr val="bg1">
            <a:lumMod val="75000"/>
          </a:schemeClr>
        </a:solidFill>
      </dgm:spPr>
      <dgm:t>
        <a:bodyPr/>
        <a:lstStyle/>
        <a:p>
          <a:pPr rtl="0"/>
          <a:r>
            <a:rPr lang="en-US" sz="1900" b="1" dirty="0" smtClean="0"/>
            <a:t>Agency refers Debt to  Treasury</a:t>
          </a:r>
          <a:endParaRPr lang="en-US" sz="1900" b="1" dirty="0"/>
        </a:p>
      </dgm:t>
    </dgm:pt>
    <dgm:pt modelId="{73D8E694-2627-4AFE-B1C0-954FE6E0C63E}" type="parTrans" cxnId="{BCCE4237-FEA6-48D5-B59B-EDEF15F24369}">
      <dgm:prSet/>
      <dgm:spPr/>
      <dgm:t>
        <a:bodyPr/>
        <a:lstStyle/>
        <a:p>
          <a:endParaRPr lang="en-US"/>
        </a:p>
      </dgm:t>
    </dgm:pt>
    <dgm:pt modelId="{6887E93A-5AE9-484D-8CCE-866BFE5628C8}" type="sibTrans" cxnId="{BCCE4237-FEA6-48D5-B59B-EDEF15F24369}">
      <dgm:prSet/>
      <dgm:spPr/>
      <dgm:t>
        <a:bodyPr/>
        <a:lstStyle/>
        <a:p>
          <a:endParaRPr lang="en-US" dirty="0"/>
        </a:p>
      </dgm:t>
    </dgm:pt>
    <dgm:pt modelId="{3A6F4FF1-4804-49E5-8B31-0ED045006822}">
      <dgm:prSet/>
      <dgm:spPr/>
      <dgm:t>
        <a:bodyPr/>
        <a:lstStyle/>
        <a:p>
          <a:pPr rtl="0"/>
          <a:r>
            <a:rPr lang="en-US" b="1" dirty="0" smtClean="0"/>
            <a:t>Treasury successfully collects debt from Debtor</a:t>
          </a:r>
          <a:endParaRPr lang="en-US" b="1" dirty="0"/>
        </a:p>
      </dgm:t>
    </dgm:pt>
    <dgm:pt modelId="{614C92EE-1314-4F1A-981A-8319D94105AF}" type="sibTrans" cxnId="{984021AF-70D0-4D1E-B675-719152C8692A}">
      <dgm:prSet/>
      <dgm:spPr/>
      <dgm:t>
        <a:bodyPr/>
        <a:lstStyle/>
        <a:p>
          <a:endParaRPr lang="en-US" dirty="0"/>
        </a:p>
      </dgm:t>
    </dgm:pt>
    <dgm:pt modelId="{97BCC81E-4D66-443A-A6D7-AA0902A07C11}" type="parTrans" cxnId="{984021AF-70D0-4D1E-B675-719152C8692A}">
      <dgm:prSet/>
      <dgm:spPr/>
      <dgm:t>
        <a:bodyPr/>
        <a:lstStyle/>
        <a:p>
          <a:endParaRPr lang="en-US"/>
        </a:p>
      </dgm:t>
    </dgm:pt>
    <dgm:pt modelId="{4B1501AE-F3D4-424B-BB5C-3B724A8F7CC0}" type="pres">
      <dgm:prSet presAssocID="{4167F8A9-96C2-476E-AFEA-14C00635E45F}" presName="Name0" presStyleCnt="0">
        <dgm:presLayoutVars>
          <dgm:dir/>
          <dgm:resizeHandles val="exact"/>
        </dgm:presLayoutVars>
      </dgm:prSet>
      <dgm:spPr/>
      <dgm:t>
        <a:bodyPr/>
        <a:lstStyle/>
        <a:p>
          <a:endParaRPr lang="en-US"/>
        </a:p>
      </dgm:t>
    </dgm:pt>
    <dgm:pt modelId="{1217DC85-1029-425A-8850-026A69326A73}" type="pres">
      <dgm:prSet presAssocID="{B7AA6AD6-6331-452F-B2AE-DB75D63D2C98}" presName="composite" presStyleCnt="0"/>
      <dgm:spPr/>
      <dgm:t>
        <a:bodyPr/>
        <a:lstStyle/>
        <a:p>
          <a:endParaRPr lang="en-US"/>
        </a:p>
      </dgm:t>
    </dgm:pt>
    <dgm:pt modelId="{ED1038A7-BED0-4719-8141-4681F2E0C9C7}" type="pres">
      <dgm:prSet presAssocID="{B7AA6AD6-6331-452F-B2AE-DB75D63D2C98}" presName="imagSh" presStyleLbl="bgImgPlace1" presStyleIdx="0" presStyleCnt="3" custScaleX="43995" custScaleY="66896" custLinFactNeighborX="-1896" custLinFactNeighborY="-13793"/>
      <dgm:spPr>
        <a:blipFill rotWithShape="0">
          <a:blip xmlns:r="http://schemas.openxmlformats.org/officeDocument/2006/relationships" r:embed="rId1"/>
          <a:stretch>
            <a:fillRect/>
          </a:stretch>
        </a:blipFill>
      </dgm:spPr>
      <dgm:t>
        <a:bodyPr/>
        <a:lstStyle/>
        <a:p>
          <a:endParaRPr lang="en-US"/>
        </a:p>
      </dgm:t>
    </dgm:pt>
    <dgm:pt modelId="{5856F621-F310-4AB9-9818-8EDF09632F92}" type="pres">
      <dgm:prSet presAssocID="{B7AA6AD6-6331-452F-B2AE-DB75D63D2C98}" presName="txNode" presStyleLbl="node1" presStyleIdx="0" presStyleCnt="3" custScaleY="100000" custLinFactNeighborX="-779" custLinFactNeighborY="0">
        <dgm:presLayoutVars>
          <dgm:bulletEnabled val="1"/>
        </dgm:presLayoutVars>
      </dgm:prSet>
      <dgm:spPr/>
      <dgm:t>
        <a:bodyPr/>
        <a:lstStyle/>
        <a:p>
          <a:endParaRPr lang="en-US"/>
        </a:p>
      </dgm:t>
    </dgm:pt>
    <dgm:pt modelId="{0A2BB332-726F-4FEE-BF7B-22111361E1CA}" type="pres">
      <dgm:prSet presAssocID="{76576F77-1153-44FA-88EE-1E88AD4D812B}" presName="sibTrans" presStyleLbl="sibTrans2D1" presStyleIdx="0" presStyleCnt="2" custScaleX="95501" custLinFactNeighborX="14654" custLinFactNeighborY="2262"/>
      <dgm:spPr/>
      <dgm:t>
        <a:bodyPr/>
        <a:lstStyle/>
        <a:p>
          <a:endParaRPr lang="en-US"/>
        </a:p>
      </dgm:t>
    </dgm:pt>
    <dgm:pt modelId="{F9117010-8419-433E-AF6E-582C2CA5FA4F}" type="pres">
      <dgm:prSet presAssocID="{76576F77-1153-44FA-88EE-1E88AD4D812B}" presName="connTx" presStyleLbl="sibTrans2D1" presStyleIdx="0" presStyleCnt="2"/>
      <dgm:spPr/>
      <dgm:t>
        <a:bodyPr/>
        <a:lstStyle/>
        <a:p>
          <a:endParaRPr lang="en-US"/>
        </a:p>
      </dgm:t>
    </dgm:pt>
    <dgm:pt modelId="{F3F8707A-BFD6-4873-9A1B-7C75BB25C986}" type="pres">
      <dgm:prSet presAssocID="{82F7B214-2CDF-44FF-901A-02399A88B50A}" presName="composite" presStyleCnt="0"/>
      <dgm:spPr/>
      <dgm:t>
        <a:bodyPr/>
        <a:lstStyle/>
        <a:p>
          <a:endParaRPr lang="en-US"/>
        </a:p>
      </dgm:t>
    </dgm:pt>
    <dgm:pt modelId="{59B079FB-437F-4BF3-B879-5D4607829DE1}" type="pres">
      <dgm:prSet presAssocID="{82F7B214-2CDF-44FF-901A-02399A88B50A}" presName="imagSh" presStyleLbl="bgImgPlace1" presStyleIdx="1" presStyleCnt="3" custScaleX="44849" custScaleY="54483"/>
      <dgm:spPr>
        <a:blipFill rotWithShape="0">
          <a:blip xmlns:r="http://schemas.openxmlformats.org/officeDocument/2006/relationships" r:embed="rId2"/>
          <a:stretch>
            <a:fillRect/>
          </a:stretch>
        </a:blipFill>
      </dgm:spPr>
      <dgm:t>
        <a:bodyPr/>
        <a:lstStyle/>
        <a:p>
          <a:endParaRPr lang="en-US"/>
        </a:p>
      </dgm:t>
    </dgm:pt>
    <dgm:pt modelId="{BE2C7BCB-C0F0-43AA-8D67-68160DC80B45}" type="pres">
      <dgm:prSet presAssocID="{82F7B214-2CDF-44FF-901A-02399A88B50A}" presName="txNode" presStyleLbl="node1" presStyleIdx="1" presStyleCnt="3" custScaleY="100000" custLinFactNeighborY="3848">
        <dgm:presLayoutVars>
          <dgm:bulletEnabled val="1"/>
        </dgm:presLayoutVars>
      </dgm:prSet>
      <dgm:spPr/>
      <dgm:t>
        <a:bodyPr/>
        <a:lstStyle/>
        <a:p>
          <a:endParaRPr lang="en-US"/>
        </a:p>
      </dgm:t>
    </dgm:pt>
    <dgm:pt modelId="{E26488AE-A651-4A83-83B2-144874EE3692}" type="pres">
      <dgm:prSet presAssocID="{6887E93A-5AE9-484D-8CCE-866BFE5628C8}" presName="sibTrans" presStyleLbl="sibTrans2D1" presStyleIdx="1" presStyleCnt="2" custLinFactNeighborX="30132" custLinFactNeighborY="-34885"/>
      <dgm:spPr/>
      <dgm:t>
        <a:bodyPr/>
        <a:lstStyle/>
        <a:p>
          <a:endParaRPr lang="en-US"/>
        </a:p>
      </dgm:t>
    </dgm:pt>
    <dgm:pt modelId="{B19A2F23-61F3-48E4-B992-CC39AE35B2B8}" type="pres">
      <dgm:prSet presAssocID="{6887E93A-5AE9-484D-8CCE-866BFE5628C8}" presName="connTx" presStyleLbl="sibTrans2D1" presStyleIdx="1" presStyleCnt="2"/>
      <dgm:spPr/>
      <dgm:t>
        <a:bodyPr/>
        <a:lstStyle/>
        <a:p>
          <a:endParaRPr lang="en-US"/>
        </a:p>
      </dgm:t>
    </dgm:pt>
    <dgm:pt modelId="{BC42955C-C6FE-4F61-9A89-F31AEE1D585A}" type="pres">
      <dgm:prSet presAssocID="{3A6F4FF1-4804-49E5-8B31-0ED045006822}" presName="composite" presStyleCnt="0"/>
      <dgm:spPr/>
      <dgm:t>
        <a:bodyPr/>
        <a:lstStyle/>
        <a:p>
          <a:endParaRPr lang="en-US"/>
        </a:p>
      </dgm:t>
    </dgm:pt>
    <dgm:pt modelId="{B705DBB7-0991-4416-A55C-6F6D744E94E9}" type="pres">
      <dgm:prSet presAssocID="{3A6F4FF1-4804-49E5-8B31-0ED045006822}" presName="imagSh" presStyleLbl="bgImgPlace1" presStyleIdx="2" presStyleCnt="3" custScaleX="68327" custScaleY="77931"/>
      <dgm:spPr>
        <a:blipFill rotWithShape="0">
          <a:blip xmlns:r="http://schemas.openxmlformats.org/officeDocument/2006/relationships" r:embed="rId3"/>
          <a:stretch>
            <a:fillRect/>
          </a:stretch>
        </a:blipFill>
      </dgm:spPr>
      <dgm:t>
        <a:bodyPr/>
        <a:lstStyle/>
        <a:p>
          <a:endParaRPr lang="en-US"/>
        </a:p>
      </dgm:t>
    </dgm:pt>
    <dgm:pt modelId="{2F12574D-7217-4A13-BD27-7AEAC0C3947B}" type="pres">
      <dgm:prSet presAssocID="{3A6F4FF1-4804-49E5-8B31-0ED045006822}" presName="txNode" presStyleLbl="node1" presStyleIdx="2" presStyleCnt="3" custScaleY="100000">
        <dgm:presLayoutVars>
          <dgm:bulletEnabled val="1"/>
        </dgm:presLayoutVars>
      </dgm:prSet>
      <dgm:spPr/>
      <dgm:t>
        <a:bodyPr/>
        <a:lstStyle/>
        <a:p>
          <a:endParaRPr lang="en-US"/>
        </a:p>
      </dgm:t>
    </dgm:pt>
  </dgm:ptLst>
  <dgm:cxnLst>
    <dgm:cxn modelId="{08A5907A-E16A-4097-BF0C-6360A43D18B3}" type="presOf" srcId="{82F7B214-2CDF-44FF-901A-02399A88B50A}" destId="{BE2C7BCB-C0F0-43AA-8D67-68160DC80B45}" srcOrd="0" destOrd="0" presId="urn:microsoft.com/office/officeart/2005/8/layout/hProcess10#5"/>
    <dgm:cxn modelId="{E5760EE6-FD52-4FBA-8A08-382E60E2671C}" type="presOf" srcId="{B7AA6AD6-6331-452F-B2AE-DB75D63D2C98}" destId="{5856F621-F310-4AB9-9818-8EDF09632F92}" srcOrd="0" destOrd="0" presId="urn:microsoft.com/office/officeart/2005/8/layout/hProcess10#5"/>
    <dgm:cxn modelId="{9319CFF6-C167-4A51-8663-8B60B4E4C674}" type="presOf" srcId="{76576F77-1153-44FA-88EE-1E88AD4D812B}" destId="{0A2BB332-726F-4FEE-BF7B-22111361E1CA}" srcOrd="0" destOrd="0" presId="urn:microsoft.com/office/officeart/2005/8/layout/hProcess10#5"/>
    <dgm:cxn modelId="{AE1F0E8D-C6BF-43B4-9E32-47A0B68E4DB0}" type="presOf" srcId="{6887E93A-5AE9-484D-8CCE-866BFE5628C8}" destId="{E26488AE-A651-4A83-83B2-144874EE3692}" srcOrd="0" destOrd="0" presId="urn:microsoft.com/office/officeart/2005/8/layout/hProcess10#5"/>
    <dgm:cxn modelId="{E5460DD1-7193-47BF-A6C3-457D9DA0DB88}" type="presOf" srcId="{76576F77-1153-44FA-88EE-1E88AD4D812B}" destId="{F9117010-8419-433E-AF6E-582C2CA5FA4F}" srcOrd="1" destOrd="0" presId="urn:microsoft.com/office/officeart/2005/8/layout/hProcess10#5"/>
    <dgm:cxn modelId="{984021AF-70D0-4D1E-B675-719152C8692A}" srcId="{4167F8A9-96C2-476E-AFEA-14C00635E45F}" destId="{3A6F4FF1-4804-49E5-8B31-0ED045006822}" srcOrd="2" destOrd="0" parTransId="{97BCC81E-4D66-443A-A6D7-AA0902A07C11}" sibTransId="{614C92EE-1314-4F1A-981A-8319D94105AF}"/>
    <dgm:cxn modelId="{BCCE4237-FEA6-48D5-B59B-EDEF15F24369}" srcId="{4167F8A9-96C2-476E-AFEA-14C00635E45F}" destId="{82F7B214-2CDF-44FF-901A-02399A88B50A}" srcOrd="1" destOrd="0" parTransId="{73D8E694-2627-4AFE-B1C0-954FE6E0C63E}" sibTransId="{6887E93A-5AE9-484D-8CCE-866BFE5628C8}"/>
    <dgm:cxn modelId="{AEE6503A-3CF6-40DD-AE0A-88B05197371D}" type="presOf" srcId="{4167F8A9-96C2-476E-AFEA-14C00635E45F}" destId="{4B1501AE-F3D4-424B-BB5C-3B724A8F7CC0}" srcOrd="0" destOrd="0" presId="urn:microsoft.com/office/officeart/2005/8/layout/hProcess10#5"/>
    <dgm:cxn modelId="{970824F5-68AF-45FC-9A80-06B2C459E003}" type="presOf" srcId="{6887E93A-5AE9-484D-8CCE-866BFE5628C8}" destId="{B19A2F23-61F3-48E4-B992-CC39AE35B2B8}" srcOrd="1" destOrd="0" presId="urn:microsoft.com/office/officeart/2005/8/layout/hProcess10#5"/>
    <dgm:cxn modelId="{9CA2200C-20F0-4035-93BE-BE391344C33A}" srcId="{4167F8A9-96C2-476E-AFEA-14C00635E45F}" destId="{B7AA6AD6-6331-452F-B2AE-DB75D63D2C98}" srcOrd="0" destOrd="0" parTransId="{98F5E76B-A74B-4507-BEBF-141E576F803B}" sibTransId="{76576F77-1153-44FA-88EE-1E88AD4D812B}"/>
    <dgm:cxn modelId="{768A4B6A-7573-4988-ACB6-94E613478FE9}" type="presOf" srcId="{3A6F4FF1-4804-49E5-8B31-0ED045006822}" destId="{2F12574D-7217-4A13-BD27-7AEAC0C3947B}" srcOrd="0" destOrd="0" presId="urn:microsoft.com/office/officeart/2005/8/layout/hProcess10#5"/>
    <dgm:cxn modelId="{54439817-A296-4176-9979-2BC2E0F3259C}" type="presParOf" srcId="{4B1501AE-F3D4-424B-BB5C-3B724A8F7CC0}" destId="{1217DC85-1029-425A-8850-026A69326A73}" srcOrd="0" destOrd="0" presId="urn:microsoft.com/office/officeart/2005/8/layout/hProcess10#5"/>
    <dgm:cxn modelId="{6B68B3B3-B155-49DB-B0DB-528B32548C23}" type="presParOf" srcId="{1217DC85-1029-425A-8850-026A69326A73}" destId="{ED1038A7-BED0-4719-8141-4681F2E0C9C7}" srcOrd="0" destOrd="0" presId="urn:microsoft.com/office/officeart/2005/8/layout/hProcess10#5"/>
    <dgm:cxn modelId="{992632D2-3A0C-4363-B117-53B156C2FD5E}" type="presParOf" srcId="{1217DC85-1029-425A-8850-026A69326A73}" destId="{5856F621-F310-4AB9-9818-8EDF09632F92}" srcOrd="1" destOrd="0" presId="urn:microsoft.com/office/officeart/2005/8/layout/hProcess10#5"/>
    <dgm:cxn modelId="{AB1AB38A-E2A2-4388-9CA2-CA1785245B52}" type="presParOf" srcId="{4B1501AE-F3D4-424B-BB5C-3B724A8F7CC0}" destId="{0A2BB332-726F-4FEE-BF7B-22111361E1CA}" srcOrd="1" destOrd="0" presId="urn:microsoft.com/office/officeart/2005/8/layout/hProcess10#5"/>
    <dgm:cxn modelId="{5C4123B9-ABD8-40F0-8BC8-CC54F0D39019}" type="presParOf" srcId="{0A2BB332-726F-4FEE-BF7B-22111361E1CA}" destId="{F9117010-8419-433E-AF6E-582C2CA5FA4F}" srcOrd="0" destOrd="0" presId="urn:microsoft.com/office/officeart/2005/8/layout/hProcess10#5"/>
    <dgm:cxn modelId="{127805F7-5A49-4A5B-BF69-FEA4F60F6218}" type="presParOf" srcId="{4B1501AE-F3D4-424B-BB5C-3B724A8F7CC0}" destId="{F3F8707A-BFD6-4873-9A1B-7C75BB25C986}" srcOrd="2" destOrd="0" presId="urn:microsoft.com/office/officeart/2005/8/layout/hProcess10#5"/>
    <dgm:cxn modelId="{260BC2D3-F7B3-4077-AB16-208AC31730FA}" type="presParOf" srcId="{F3F8707A-BFD6-4873-9A1B-7C75BB25C986}" destId="{59B079FB-437F-4BF3-B879-5D4607829DE1}" srcOrd="0" destOrd="0" presId="urn:microsoft.com/office/officeart/2005/8/layout/hProcess10#5"/>
    <dgm:cxn modelId="{A6BA28E5-CB3D-4785-88B8-7D63A6FDFA04}" type="presParOf" srcId="{F3F8707A-BFD6-4873-9A1B-7C75BB25C986}" destId="{BE2C7BCB-C0F0-43AA-8D67-68160DC80B45}" srcOrd="1" destOrd="0" presId="urn:microsoft.com/office/officeart/2005/8/layout/hProcess10#5"/>
    <dgm:cxn modelId="{C3681318-F203-4EE7-A18D-600B0377B644}" type="presParOf" srcId="{4B1501AE-F3D4-424B-BB5C-3B724A8F7CC0}" destId="{E26488AE-A651-4A83-83B2-144874EE3692}" srcOrd="3" destOrd="0" presId="urn:microsoft.com/office/officeart/2005/8/layout/hProcess10#5"/>
    <dgm:cxn modelId="{359B5DD9-C96F-41A8-AB03-10FBF52FFBDE}" type="presParOf" srcId="{E26488AE-A651-4A83-83B2-144874EE3692}" destId="{B19A2F23-61F3-48E4-B992-CC39AE35B2B8}" srcOrd="0" destOrd="0" presId="urn:microsoft.com/office/officeart/2005/8/layout/hProcess10#5"/>
    <dgm:cxn modelId="{B125FBCC-A436-4575-8FBC-2702C3B62DF8}" type="presParOf" srcId="{4B1501AE-F3D4-424B-BB5C-3B724A8F7CC0}" destId="{BC42955C-C6FE-4F61-9A89-F31AEE1D585A}" srcOrd="4" destOrd="0" presId="urn:microsoft.com/office/officeart/2005/8/layout/hProcess10#5"/>
    <dgm:cxn modelId="{16A3ED56-A0F7-4788-994F-EA2660A60287}" type="presParOf" srcId="{BC42955C-C6FE-4F61-9A89-F31AEE1D585A}" destId="{B705DBB7-0991-4416-A55C-6F6D744E94E9}" srcOrd="0" destOrd="0" presId="urn:microsoft.com/office/officeart/2005/8/layout/hProcess10#5"/>
    <dgm:cxn modelId="{8C0FA080-7E14-4867-9799-518880FBA3EA}" type="presParOf" srcId="{BC42955C-C6FE-4F61-9A89-F31AEE1D585A}" destId="{2F12574D-7217-4A13-BD27-7AEAC0C3947B}" srcOrd="1" destOrd="0" presId="urn:microsoft.com/office/officeart/2005/8/layout/hProcess10#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B69653C0-FEC9-4E85-A60D-B024E9001C44}" type="doc">
      <dgm:prSet loTypeId="urn:microsoft.com/office/officeart/2005/8/layout/hList7" loCatId="picture" qsTypeId="urn:microsoft.com/office/officeart/2005/8/quickstyle/simple4" qsCatId="simple" csTypeId="urn:microsoft.com/office/officeart/2005/8/colors/accent2_3" csCatId="accent2" phldr="1"/>
      <dgm:spPr/>
    </dgm:pt>
    <dgm:pt modelId="{6058171C-EAE2-4957-A000-13A1889C1D04}">
      <dgm:prSet phldrT="[Text]"/>
      <dgm:spPr/>
      <dgm:t>
        <a:bodyPr/>
        <a:lstStyle/>
        <a:p>
          <a:r>
            <a:rPr lang="en-US" b="1" smtClean="0"/>
            <a:t>Capture Transactions</a:t>
          </a:r>
          <a:endParaRPr lang="en-US" b="1" dirty="0"/>
        </a:p>
      </dgm:t>
    </dgm:pt>
    <dgm:pt modelId="{F60B2972-FA1B-486A-B261-0F1CB2AD3850}" type="parTrans" cxnId="{ADF7548F-85F7-4066-B986-C0F62BE6FD9F}">
      <dgm:prSet/>
      <dgm:spPr/>
      <dgm:t>
        <a:bodyPr/>
        <a:lstStyle/>
        <a:p>
          <a:endParaRPr lang="en-US"/>
        </a:p>
      </dgm:t>
    </dgm:pt>
    <dgm:pt modelId="{8D1E4D18-9365-4441-9C02-642D075BA06F}" type="sibTrans" cxnId="{ADF7548F-85F7-4066-B986-C0F62BE6FD9F}">
      <dgm:prSet/>
      <dgm:spPr/>
      <dgm:t>
        <a:bodyPr/>
        <a:lstStyle/>
        <a:p>
          <a:endParaRPr lang="en-US"/>
        </a:p>
      </dgm:t>
    </dgm:pt>
    <dgm:pt modelId="{748A933A-0E8E-477B-9A4B-C72A11C94841}">
      <dgm:prSet phldrT="[Text]"/>
      <dgm:spPr/>
      <dgm:t>
        <a:bodyPr/>
        <a:lstStyle/>
        <a:p>
          <a:r>
            <a:rPr lang="en-US" b="1" smtClean="0"/>
            <a:t>Establish Cell Criteria (*backend only)</a:t>
          </a:r>
          <a:endParaRPr lang="en-US" b="1" dirty="0"/>
        </a:p>
      </dgm:t>
    </dgm:pt>
    <dgm:pt modelId="{C506E036-2F36-41C0-8089-61F7DCA263F4}" type="parTrans" cxnId="{6B4C09E7-30E8-4D06-A1AD-C7B20A8F2721}">
      <dgm:prSet/>
      <dgm:spPr/>
      <dgm:t>
        <a:bodyPr/>
        <a:lstStyle/>
        <a:p>
          <a:endParaRPr lang="en-US"/>
        </a:p>
      </dgm:t>
    </dgm:pt>
    <dgm:pt modelId="{06C75749-76DB-452A-8624-82FBD7DB3072}" type="sibTrans" cxnId="{6B4C09E7-30E8-4D06-A1AD-C7B20A8F2721}">
      <dgm:prSet/>
      <dgm:spPr/>
      <dgm:t>
        <a:bodyPr/>
        <a:lstStyle/>
        <a:p>
          <a:endParaRPr lang="en-US"/>
        </a:p>
      </dgm:t>
    </dgm:pt>
    <dgm:pt modelId="{BF1A2163-DBCB-45EA-AFD4-7912B76117BD}">
      <dgm:prSet phldrT="[Text]"/>
      <dgm:spPr/>
      <dgm:t>
        <a:bodyPr/>
        <a:lstStyle/>
        <a:p>
          <a:r>
            <a:rPr lang="en-US" b="1" smtClean="0"/>
            <a:t>Execute Batch Job (ERTROR</a:t>
          </a:r>
          <a:r>
            <a:rPr lang="en-US" smtClean="0"/>
            <a:t>)</a:t>
          </a:r>
          <a:endParaRPr lang="en-US" dirty="0" smtClean="0"/>
        </a:p>
      </dgm:t>
    </dgm:pt>
    <dgm:pt modelId="{BF1655C8-8A02-4D69-9303-BBD45E6419C9}" type="parTrans" cxnId="{E9027B00-C718-4A57-BE92-C99D0C22E8D0}">
      <dgm:prSet/>
      <dgm:spPr/>
      <dgm:t>
        <a:bodyPr/>
        <a:lstStyle/>
        <a:p>
          <a:endParaRPr lang="en-US"/>
        </a:p>
      </dgm:t>
    </dgm:pt>
    <dgm:pt modelId="{EEDDF98E-D78B-4B1C-B701-100DEF9CCD87}" type="sibTrans" cxnId="{E9027B00-C718-4A57-BE92-C99D0C22E8D0}">
      <dgm:prSet/>
      <dgm:spPr/>
      <dgm:t>
        <a:bodyPr/>
        <a:lstStyle/>
        <a:p>
          <a:endParaRPr lang="en-US"/>
        </a:p>
      </dgm:t>
    </dgm:pt>
    <dgm:pt modelId="{116FB86D-1943-4DE9-854D-F40EAEBB9041}">
      <dgm:prSet phldrT="[Text]"/>
      <dgm:spPr/>
      <dgm:t>
        <a:bodyPr/>
        <a:lstStyle/>
        <a:p>
          <a:r>
            <a:rPr lang="en-US" smtClean="0"/>
            <a:t> </a:t>
          </a:r>
          <a:r>
            <a:rPr lang="en-US" b="1" smtClean="0"/>
            <a:t>Review Results on Query</a:t>
          </a:r>
          <a:endParaRPr lang="en-US" b="1" dirty="0" smtClean="0"/>
        </a:p>
      </dgm:t>
    </dgm:pt>
    <dgm:pt modelId="{BD533A43-FF2B-4EBC-987C-795B7B9FC1DE}" type="parTrans" cxnId="{D440D088-B298-4521-A653-0B60806A3106}">
      <dgm:prSet/>
      <dgm:spPr/>
      <dgm:t>
        <a:bodyPr/>
        <a:lstStyle/>
        <a:p>
          <a:endParaRPr lang="en-US"/>
        </a:p>
      </dgm:t>
    </dgm:pt>
    <dgm:pt modelId="{2289E5BF-84F3-46AE-8F11-7F8CFE028512}" type="sibTrans" cxnId="{D440D088-B298-4521-A653-0B60806A3106}">
      <dgm:prSet/>
      <dgm:spPr/>
      <dgm:t>
        <a:bodyPr/>
        <a:lstStyle/>
        <a:p>
          <a:endParaRPr lang="en-US"/>
        </a:p>
      </dgm:t>
    </dgm:pt>
    <dgm:pt modelId="{E54DF75A-C6E6-4C1A-BC38-77C32EB2211B}">
      <dgm:prSet phldrT="[Text]"/>
      <dgm:spPr/>
      <dgm:t>
        <a:bodyPr/>
        <a:lstStyle/>
        <a:p>
          <a:r>
            <a:rPr lang="en-US" b="1" smtClean="0"/>
            <a:t>Perform Adjustments</a:t>
          </a:r>
          <a:endParaRPr lang="en-US" b="1" dirty="0" smtClean="0"/>
        </a:p>
      </dgm:t>
    </dgm:pt>
    <dgm:pt modelId="{2452D698-930D-48FF-9474-0F8DBC289703}" type="parTrans" cxnId="{7060655B-BE42-4D49-B118-36921D5E0B8B}">
      <dgm:prSet/>
      <dgm:spPr/>
      <dgm:t>
        <a:bodyPr/>
        <a:lstStyle/>
        <a:p>
          <a:endParaRPr lang="en-US"/>
        </a:p>
      </dgm:t>
    </dgm:pt>
    <dgm:pt modelId="{C697B4C2-98F4-462E-AE39-76054F71C5E6}" type="sibTrans" cxnId="{7060655B-BE42-4D49-B118-36921D5E0B8B}">
      <dgm:prSet/>
      <dgm:spPr/>
      <dgm:t>
        <a:bodyPr/>
        <a:lstStyle/>
        <a:p>
          <a:endParaRPr lang="en-US"/>
        </a:p>
      </dgm:t>
    </dgm:pt>
    <dgm:pt modelId="{0125F2BA-AF2A-4224-8A1B-6BC502546D47}">
      <dgm:prSet phldrT="[Text]"/>
      <dgm:spPr/>
      <dgm:t>
        <a:bodyPr/>
        <a:lstStyle/>
        <a:p>
          <a:r>
            <a:rPr lang="en-US" b="1" smtClean="0"/>
            <a:t>Generate Report</a:t>
          </a:r>
          <a:endParaRPr lang="en-US" b="1" dirty="0" smtClean="0"/>
        </a:p>
      </dgm:t>
    </dgm:pt>
    <dgm:pt modelId="{662B395F-D5BD-4A21-BA67-005CE0FFA5CB}" type="parTrans" cxnId="{F2D55A79-8E72-4448-9E8E-6BF0202B647F}">
      <dgm:prSet/>
      <dgm:spPr/>
      <dgm:t>
        <a:bodyPr/>
        <a:lstStyle/>
        <a:p>
          <a:endParaRPr lang="en-US"/>
        </a:p>
      </dgm:t>
    </dgm:pt>
    <dgm:pt modelId="{9E56B941-90C0-4F08-A39B-C2E81C91166D}" type="sibTrans" cxnId="{F2D55A79-8E72-4448-9E8E-6BF0202B647F}">
      <dgm:prSet/>
      <dgm:spPr/>
      <dgm:t>
        <a:bodyPr/>
        <a:lstStyle/>
        <a:p>
          <a:endParaRPr lang="en-US"/>
        </a:p>
      </dgm:t>
    </dgm:pt>
    <dgm:pt modelId="{D5B13F2F-7A00-442F-96F3-2E0C930292E7}" type="pres">
      <dgm:prSet presAssocID="{B69653C0-FEC9-4E85-A60D-B024E9001C44}" presName="Name0" presStyleCnt="0">
        <dgm:presLayoutVars>
          <dgm:dir/>
          <dgm:resizeHandles val="exact"/>
        </dgm:presLayoutVars>
      </dgm:prSet>
      <dgm:spPr/>
    </dgm:pt>
    <dgm:pt modelId="{A674FC10-6B82-40FA-AC78-BCA525F0188C}" type="pres">
      <dgm:prSet presAssocID="{B69653C0-FEC9-4E85-A60D-B024E9001C44}" presName="fgShape" presStyleLbl="fgShp" presStyleIdx="0" presStyleCnt="1"/>
      <dgm:spPr>
        <a:prstGeom prst="rightArrow">
          <a:avLst/>
        </a:prstGeom>
      </dgm:spPr>
    </dgm:pt>
    <dgm:pt modelId="{623DC0A7-A2DD-4729-B00E-A23342D709E9}" type="pres">
      <dgm:prSet presAssocID="{B69653C0-FEC9-4E85-A60D-B024E9001C44}" presName="linComp" presStyleCnt="0"/>
      <dgm:spPr/>
    </dgm:pt>
    <dgm:pt modelId="{BFDD20C5-6723-4EEE-B471-5FB8488E9FC7}" type="pres">
      <dgm:prSet presAssocID="{6058171C-EAE2-4957-A000-13A1889C1D04}" presName="compNode" presStyleCnt="0"/>
      <dgm:spPr/>
    </dgm:pt>
    <dgm:pt modelId="{2A44C4CB-676E-468B-AB8E-11D5999C1B26}" type="pres">
      <dgm:prSet presAssocID="{6058171C-EAE2-4957-A000-13A1889C1D04}" presName="bkgdShape" presStyleLbl="node1" presStyleIdx="0" presStyleCnt="6"/>
      <dgm:spPr/>
      <dgm:t>
        <a:bodyPr/>
        <a:lstStyle/>
        <a:p>
          <a:endParaRPr lang="en-US"/>
        </a:p>
      </dgm:t>
    </dgm:pt>
    <dgm:pt modelId="{C9BB94BF-5E0D-45D7-9736-D9F9956C29A7}" type="pres">
      <dgm:prSet presAssocID="{6058171C-EAE2-4957-A000-13A1889C1D04}" presName="nodeTx" presStyleLbl="node1" presStyleIdx="0" presStyleCnt="6">
        <dgm:presLayoutVars>
          <dgm:bulletEnabled val="1"/>
        </dgm:presLayoutVars>
      </dgm:prSet>
      <dgm:spPr/>
      <dgm:t>
        <a:bodyPr/>
        <a:lstStyle/>
        <a:p>
          <a:endParaRPr lang="en-US"/>
        </a:p>
      </dgm:t>
    </dgm:pt>
    <dgm:pt modelId="{1D06F07B-9D1B-47CF-86A1-E7ABBB817493}" type="pres">
      <dgm:prSet presAssocID="{6058171C-EAE2-4957-A000-13A1889C1D04}" presName="invisiNode" presStyleLbl="node1" presStyleIdx="0" presStyleCnt="6"/>
      <dgm:spPr/>
    </dgm:pt>
    <dgm:pt modelId="{7EFE052E-A0F2-4945-ADBD-A7A887F47575}" type="pres">
      <dgm:prSet presAssocID="{6058171C-EAE2-4957-A000-13A1889C1D04}" presName="imagNode" presStyleLbl="fgImgPlace1" presStyleIdx="0" presStyleCnt="6"/>
      <dgm:spPr>
        <a:blipFill rotWithShape="1">
          <a:blip xmlns:r="http://schemas.openxmlformats.org/officeDocument/2006/relationships" r:embed="rId1"/>
          <a:stretch>
            <a:fillRect/>
          </a:stretch>
        </a:blipFill>
      </dgm:spPr>
    </dgm:pt>
    <dgm:pt modelId="{314FFBEC-88AD-4341-A9A3-CD7581FF8EF0}" type="pres">
      <dgm:prSet presAssocID="{8D1E4D18-9365-4441-9C02-642D075BA06F}" presName="sibTrans" presStyleLbl="sibTrans2D1" presStyleIdx="0" presStyleCnt="0"/>
      <dgm:spPr/>
      <dgm:t>
        <a:bodyPr/>
        <a:lstStyle/>
        <a:p>
          <a:endParaRPr lang="en-US"/>
        </a:p>
      </dgm:t>
    </dgm:pt>
    <dgm:pt modelId="{11FC1E65-8D45-4CF3-91D9-9E489D19553C}" type="pres">
      <dgm:prSet presAssocID="{748A933A-0E8E-477B-9A4B-C72A11C94841}" presName="compNode" presStyleCnt="0"/>
      <dgm:spPr/>
    </dgm:pt>
    <dgm:pt modelId="{91199FE8-03B3-4F7E-A7FD-5A6217FF855E}" type="pres">
      <dgm:prSet presAssocID="{748A933A-0E8E-477B-9A4B-C72A11C94841}" presName="bkgdShape" presStyleLbl="node1" presStyleIdx="1" presStyleCnt="6"/>
      <dgm:spPr/>
      <dgm:t>
        <a:bodyPr/>
        <a:lstStyle/>
        <a:p>
          <a:endParaRPr lang="en-US"/>
        </a:p>
      </dgm:t>
    </dgm:pt>
    <dgm:pt modelId="{05E49B56-4C4F-4C97-9BCF-F06740837821}" type="pres">
      <dgm:prSet presAssocID="{748A933A-0E8E-477B-9A4B-C72A11C94841}" presName="nodeTx" presStyleLbl="node1" presStyleIdx="1" presStyleCnt="6">
        <dgm:presLayoutVars>
          <dgm:bulletEnabled val="1"/>
        </dgm:presLayoutVars>
      </dgm:prSet>
      <dgm:spPr/>
      <dgm:t>
        <a:bodyPr/>
        <a:lstStyle/>
        <a:p>
          <a:endParaRPr lang="en-US"/>
        </a:p>
      </dgm:t>
    </dgm:pt>
    <dgm:pt modelId="{3FC50049-A231-4741-AC34-A0A4D981D172}" type="pres">
      <dgm:prSet presAssocID="{748A933A-0E8E-477B-9A4B-C72A11C94841}" presName="invisiNode" presStyleLbl="node1" presStyleIdx="1" presStyleCnt="6"/>
      <dgm:spPr/>
    </dgm:pt>
    <dgm:pt modelId="{8899809F-485C-4514-9281-D76FE510CDCF}" type="pres">
      <dgm:prSet presAssocID="{748A933A-0E8E-477B-9A4B-C72A11C94841}" presName="imagNode" presStyleLbl="fgImgPlace1" presStyleIdx="1" presStyleCnt="6"/>
      <dgm:spPr>
        <a:blipFill rotWithShape="1">
          <a:blip xmlns:r="http://schemas.openxmlformats.org/officeDocument/2006/relationships" r:embed="rId2"/>
          <a:stretch>
            <a:fillRect/>
          </a:stretch>
        </a:blipFill>
      </dgm:spPr>
    </dgm:pt>
    <dgm:pt modelId="{64704DAA-A59D-4C04-B2FE-4F2EC464C6F9}" type="pres">
      <dgm:prSet presAssocID="{06C75749-76DB-452A-8624-82FBD7DB3072}" presName="sibTrans" presStyleLbl="sibTrans2D1" presStyleIdx="0" presStyleCnt="0"/>
      <dgm:spPr/>
      <dgm:t>
        <a:bodyPr/>
        <a:lstStyle/>
        <a:p>
          <a:endParaRPr lang="en-US"/>
        </a:p>
      </dgm:t>
    </dgm:pt>
    <dgm:pt modelId="{F4DD9895-2F35-4AC4-85A9-B0BC2CC85EB0}" type="pres">
      <dgm:prSet presAssocID="{BF1A2163-DBCB-45EA-AFD4-7912B76117BD}" presName="compNode" presStyleCnt="0"/>
      <dgm:spPr/>
    </dgm:pt>
    <dgm:pt modelId="{78312EDD-A2E1-4A87-B83E-31870DB9B659}" type="pres">
      <dgm:prSet presAssocID="{BF1A2163-DBCB-45EA-AFD4-7912B76117BD}" presName="bkgdShape" presStyleLbl="node1" presStyleIdx="2" presStyleCnt="6"/>
      <dgm:spPr/>
      <dgm:t>
        <a:bodyPr/>
        <a:lstStyle/>
        <a:p>
          <a:endParaRPr lang="en-US"/>
        </a:p>
      </dgm:t>
    </dgm:pt>
    <dgm:pt modelId="{77A160D5-BE6A-45F2-8EFF-1830A681A71C}" type="pres">
      <dgm:prSet presAssocID="{BF1A2163-DBCB-45EA-AFD4-7912B76117BD}" presName="nodeTx" presStyleLbl="node1" presStyleIdx="2" presStyleCnt="6">
        <dgm:presLayoutVars>
          <dgm:bulletEnabled val="1"/>
        </dgm:presLayoutVars>
      </dgm:prSet>
      <dgm:spPr/>
      <dgm:t>
        <a:bodyPr/>
        <a:lstStyle/>
        <a:p>
          <a:endParaRPr lang="en-US"/>
        </a:p>
      </dgm:t>
    </dgm:pt>
    <dgm:pt modelId="{E09847E3-EA5A-49A3-812A-0665D13E7535}" type="pres">
      <dgm:prSet presAssocID="{BF1A2163-DBCB-45EA-AFD4-7912B76117BD}" presName="invisiNode" presStyleLbl="node1" presStyleIdx="2" presStyleCnt="6"/>
      <dgm:spPr/>
    </dgm:pt>
    <dgm:pt modelId="{1E41C4BB-DD57-45FE-814B-463A82DD84FA}" type="pres">
      <dgm:prSet presAssocID="{BF1A2163-DBCB-45EA-AFD4-7912B76117BD}" presName="imagNode" presStyleLbl="fgImgPlace1" presStyleIdx="2" presStyleCnt="6"/>
      <dgm:spPr>
        <a:blipFill rotWithShape="1">
          <a:blip xmlns:r="http://schemas.openxmlformats.org/officeDocument/2006/relationships" r:embed="rId3"/>
          <a:stretch>
            <a:fillRect/>
          </a:stretch>
        </a:blipFill>
      </dgm:spPr>
      <dgm:t>
        <a:bodyPr/>
        <a:lstStyle/>
        <a:p>
          <a:endParaRPr lang="en-US"/>
        </a:p>
      </dgm:t>
    </dgm:pt>
    <dgm:pt modelId="{B7224C15-24A2-4D2C-994D-E18645B9B869}" type="pres">
      <dgm:prSet presAssocID="{EEDDF98E-D78B-4B1C-B701-100DEF9CCD87}" presName="sibTrans" presStyleLbl="sibTrans2D1" presStyleIdx="0" presStyleCnt="0"/>
      <dgm:spPr/>
      <dgm:t>
        <a:bodyPr/>
        <a:lstStyle/>
        <a:p>
          <a:endParaRPr lang="en-US"/>
        </a:p>
      </dgm:t>
    </dgm:pt>
    <dgm:pt modelId="{75AA54D1-38D7-432A-8238-91AEB2465B8E}" type="pres">
      <dgm:prSet presAssocID="{116FB86D-1943-4DE9-854D-F40EAEBB9041}" presName="compNode" presStyleCnt="0"/>
      <dgm:spPr/>
    </dgm:pt>
    <dgm:pt modelId="{EBB9F032-E9B7-44A6-9E27-C4D54B68CD62}" type="pres">
      <dgm:prSet presAssocID="{116FB86D-1943-4DE9-854D-F40EAEBB9041}" presName="bkgdShape" presStyleLbl="node1" presStyleIdx="3" presStyleCnt="6"/>
      <dgm:spPr/>
      <dgm:t>
        <a:bodyPr/>
        <a:lstStyle/>
        <a:p>
          <a:endParaRPr lang="en-US"/>
        </a:p>
      </dgm:t>
    </dgm:pt>
    <dgm:pt modelId="{6D5C0DFA-ED09-4A1A-A93C-AA2EBB05AE73}" type="pres">
      <dgm:prSet presAssocID="{116FB86D-1943-4DE9-854D-F40EAEBB9041}" presName="nodeTx" presStyleLbl="node1" presStyleIdx="3" presStyleCnt="6">
        <dgm:presLayoutVars>
          <dgm:bulletEnabled val="1"/>
        </dgm:presLayoutVars>
      </dgm:prSet>
      <dgm:spPr/>
      <dgm:t>
        <a:bodyPr/>
        <a:lstStyle/>
        <a:p>
          <a:endParaRPr lang="en-US"/>
        </a:p>
      </dgm:t>
    </dgm:pt>
    <dgm:pt modelId="{535001B6-9E06-44C1-BF70-6B6907242598}" type="pres">
      <dgm:prSet presAssocID="{116FB86D-1943-4DE9-854D-F40EAEBB9041}" presName="invisiNode" presStyleLbl="node1" presStyleIdx="3" presStyleCnt="6"/>
      <dgm:spPr/>
    </dgm:pt>
    <dgm:pt modelId="{C00D4E63-8339-46F9-A639-50C2A357E3E1}" type="pres">
      <dgm:prSet presAssocID="{116FB86D-1943-4DE9-854D-F40EAEBB9041}" presName="imagNode" presStyleLbl="fgImgPlace1" presStyleIdx="3" presStyleCnt="6"/>
      <dgm:spPr>
        <a:blipFill rotWithShape="1">
          <a:blip xmlns:r="http://schemas.openxmlformats.org/officeDocument/2006/relationships" r:embed="rId4"/>
          <a:stretch>
            <a:fillRect/>
          </a:stretch>
        </a:blipFill>
      </dgm:spPr>
      <dgm:t>
        <a:bodyPr/>
        <a:lstStyle/>
        <a:p>
          <a:endParaRPr lang="en-US"/>
        </a:p>
      </dgm:t>
    </dgm:pt>
    <dgm:pt modelId="{16E84F31-327A-4279-A6C1-9CAF8A9C866F}" type="pres">
      <dgm:prSet presAssocID="{2289E5BF-84F3-46AE-8F11-7F8CFE028512}" presName="sibTrans" presStyleLbl="sibTrans2D1" presStyleIdx="0" presStyleCnt="0"/>
      <dgm:spPr/>
      <dgm:t>
        <a:bodyPr/>
        <a:lstStyle/>
        <a:p>
          <a:endParaRPr lang="en-US"/>
        </a:p>
      </dgm:t>
    </dgm:pt>
    <dgm:pt modelId="{ED1F7AB4-F17C-4F74-8635-D46FBECE2F4D}" type="pres">
      <dgm:prSet presAssocID="{E54DF75A-C6E6-4C1A-BC38-77C32EB2211B}" presName="compNode" presStyleCnt="0"/>
      <dgm:spPr/>
    </dgm:pt>
    <dgm:pt modelId="{FC7BF892-887D-43F7-BE3A-F0AD41CC03FA}" type="pres">
      <dgm:prSet presAssocID="{E54DF75A-C6E6-4C1A-BC38-77C32EB2211B}" presName="bkgdShape" presStyleLbl="node1" presStyleIdx="4" presStyleCnt="6"/>
      <dgm:spPr/>
      <dgm:t>
        <a:bodyPr/>
        <a:lstStyle/>
        <a:p>
          <a:endParaRPr lang="en-US"/>
        </a:p>
      </dgm:t>
    </dgm:pt>
    <dgm:pt modelId="{A1531A72-2FAE-49E6-B6CE-14753E0635CD}" type="pres">
      <dgm:prSet presAssocID="{E54DF75A-C6E6-4C1A-BC38-77C32EB2211B}" presName="nodeTx" presStyleLbl="node1" presStyleIdx="4" presStyleCnt="6">
        <dgm:presLayoutVars>
          <dgm:bulletEnabled val="1"/>
        </dgm:presLayoutVars>
      </dgm:prSet>
      <dgm:spPr/>
      <dgm:t>
        <a:bodyPr/>
        <a:lstStyle/>
        <a:p>
          <a:endParaRPr lang="en-US"/>
        </a:p>
      </dgm:t>
    </dgm:pt>
    <dgm:pt modelId="{1F1D553C-4B30-492B-A99B-E0D1C15052C9}" type="pres">
      <dgm:prSet presAssocID="{E54DF75A-C6E6-4C1A-BC38-77C32EB2211B}" presName="invisiNode" presStyleLbl="node1" presStyleIdx="4" presStyleCnt="6"/>
      <dgm:spPr/>
    </dgm:pt>
    <dgm:pt modelId="{30820F8B-F209-47CF-8B5E-95DE8BDA2282}" type="pres">
      <dgm:prSet presAssocID="{E54DF75A-C6E6-4C1A-BC38-77C32EB2211B}" presName="imagNode" presStyleLbl="fgImgPlace1" presStyleIdx="4" presStyleCnt="6"/>
      <dgm:spPr>
        <a:blipFill rotWithShape="1">
          <a:blip xmlns:r="http://schemas.openxmlformats.org/officeDocument/2006/relationships" r:embed="rId5"/>
          <a:stretch>
            <a:fillRect/>
          </a:stretch>
        </a:blipFill>
      </dgm:spPr>
    </dgm:pt>
    <dgm:pt modelId="{1C2E6A25-83A5-430C-94BF-176300BBB6A5}" type="pres">
      <dgm:prSet presAssocID="{C697B4C2-98F4-462E-AE39-76054F71C5E6}" presName="sibTrans" presStyleLbl="sibTrans2D1" presStyleIdx="0" presStyleCnt="0"/>
      <dgm:spPr/>
      <dgm:t>
        <a:bodyPr/>
        <a:lstStyle/>
        <a:p>
          <a:endParaRPr lang="en-US"/>
        </a:p>
      </dgm:t>
    </dgm:pt>
    <dgm:pt modelId="{6269E9FA-A999-4BD3-BEEB-343338F0B1B7}" type="pres">
      <dgm:prSet presAssocID="{0125F2BA-AF2A-4224-8A1B-6BC502546D47}" presName="compNode" presStyleCnt="0"/>
      <dgm:spPr/>
    </dgm:pt>
    <dgm:pt modelId="{71CCFF77-4179-4087-9406-0085295BB215}" type="pres">
      <dgm:prSet presAssocID="{0125F2BA-AF2A-4224-8A1B-6BC502546D47}" presName="bkgdShape" presStyleLbl="node1" presStyleIdx="5" presStyleCnt="6" custLinFactNeighborX="813" custLinFactNeighborY="-608"/>
      <dgm:spPr/>
      <dgm:t>
        <a:bodyPr/>
        <a:lstStyle/>
        <a:p>
          <a:endParaRPr lang="en-US"/>
        </a:p>
      </dgm:t>
    </dgm:pt>
    <dgm:pt modelId="{93403858-EE12-4824-A696-EA2CFE848DFC}" type="pres">
      <dgm:prSet presAssocID="{0125F2BA-AF2A-4224-8A1B-6BC502546D47}" presName="nodeTx" presStyleLbl="node1" presStyleIdx="5" presStyleCnt="6">
        <dgm:presLayoutVars>
          <dgm:bulletEnabled val="1"/>
        </dgm:presLayoutVars>
      </dgm:prSet>
      <dgm:spPr/>
      <dgm:t>
        <a:bodyPr/>
        <a:lstStyle/>
        <a:p>
          <a:endParaRPr lang="en-US"/>
        </a:p>
      </dgm:t>
    </dgm:pt>
    <dgm:pt modelId="{7385D983-8DF4-4BC3-B192-EB9AC2DA7E48}" type="pres">
      <dgm:prSet presAssocID="{0125F2BA-AF2A-4224-8A1B-6BC502546D47}" presName="invisiNode" presStyleLbl="node1" presStyleIdx="5" presStyleCnt="6"/>
      <dgm:spPr/>
    </dgm:pt>
    <dgm:pt modelId="{C7F6A3E3-8203-4244-8238-ECD9FB179B3F}" type="pres">
      <dgm:prSet presAssocID="{0125F2BA-AF2A-4224-8A1B-6BC502546D47}" presName="imagNode" presStyleLbl="fgImgPlace1" presStyleIdx="5" presStyleCnt="6"/>
      <dgm:spPr>
        <a:blipFill rotWithShape="1">
          <a:blip xmlns:r="http://schemas.openxmlformats.org/officeDocument/2006/relationships" r:embed="rId6"/>
          <a:stretch>
            <a:fillRect/>
          </a:stretch>
        </a:blipFill>
      </dgm:spPr>
      <dgm:t>
        <a:bodyPr/>
        <a:lstStyle/>
        <a:p>
          <a:endParaRPr lang="en-US"/>
        </a:p>
      </dgm:t>
    </dgm:pt>
  </dgm:ptLst>
  <dgm:cxnLst>
    <dgm:cxn modelId="{7060655B-BE42-4D49-B118-36921D5E0B8B}" srcId="{B69653C0-FEC9-4E85-A60D-B024E9001C44}" destId="{E54DF75A-C6E6-4C1A-BC38-77C32EB2211B}" srcOrd="4" destOrd="0" parTransId="{2452D698-930D-48FF-9474-0F8DBC289703}" sibTransId="{C697B4C2-98F4-462E-AE39-76054F71C5E6}"/>
    <dgm:cxn modelId="{4C08DD39-9AE3-4BDA-9282-1EB6E6C878AE}" type="presOf" srcId="{748A933A-0E8E-477B-9A4B-C72A11C94841}" destId="{05E49B56-4C4F-4C97-9BCF-F06740837821}" srcOrd="1" destOrd="0" presId="urn:microsoft.com/office/officeart/2005/8/layout/hList7"/>
    <dgm:cxn modelId="{7DCF0BB5-5079-4758-A0F4-52DA93ED85C8}" type="presOf" srcId="{E54DF75A-C6E6-4C1A-BC38-77C32EB2211B}" destId="{FC7BF892-887D-43F7-BE3A-F0AD41CC03FA}" srcOrd="0" destOrd="0" presId="urn:microsoft.com/office/officeart/2005/8/layout/hList7"/>
    <dgm:cxn modelId="{E7B5003A-0F05-4B06-AC2F-E34C676FB78C}" type="presOf" srcId="{6058171C-EAE2-4957-A000-13A1889C1D04}" destId="{2A44C4CB-676E-468B-AB8E-11D5999C1B26}" srcOrd="0" destOrd="0" presId="urn:microsoft.com/office/officeart/2005/8/layout/hList7"/>
    <dgm:cxn modelId="{2F5AD281-613A-47BA-830F-B5CB34BADF3B}" type="presOf" srcId="{06C75749-76DB-452A-8624-82FBD7DB3072}" destId="{64704DAA-A59D-4C04-B2FE-4F2EC464C6F9}" srcOrd="0" destOrd="0" presId="urn:microsoft.com/office/officeart/2005/8/layout/hList7"/>
    <dgm:cxn modelId="{B79E7629-9C1F-437B-B88A-F91576BA1D10}" type="presOf" srcId="{BF1A2163-DBCB-45EA-AFD4-7912B76117BD}" destId="{77A160D5-BE6A-45F2-8EFF-1830A681A71C}" srcOrd="1" destOrd="0" presId="urn:microsoft.com/office/officeart/2005/8/layout/hList7"/>
    <dgm:cxn modelId="{388E60A5-38E1-478B-A415-5FBDC3E86273}" type="presOf" srcId="{E54DF75A-C6E6-4C1A-BC38-77C32EB2211B}" destId="{A1531A72-2FAE-49E6-B6CE-14753E0635CD}" srcOrd="1" destOrd="0" presId="urn:microsoft.com/office/officeart/2005/8/layout/hList7"/>
    <dgm:cxn modelId="{6B4C09E7-30E8-4D06-A1AD-C7B20A8F2721}" srcId="{B69653C0-FEC9-4E85-A60D-B024E9001C44}" destId="{748A933A-0E8E-477B-9A4B-C72A11C94841}" srcOrd="1" destOrd="0" parTransId="{C506E036-2F36-41C0-8089-61F7DCA263F4}" sibTransId="{06C75749-76DB-452A-8624-82FBD7DB3072}"/>
    <dgm:cxn modelId="{ADB5A0F7-B405-405D-9D1A-954B4F72992F}" type="presOf" srcId="{6058171C-EAE2-4957-A000-13A1889C1D04}" destId="{C9BB94BF-5E0D-45D7-9736-D9F9956C29A7}" srcOrd="1" destOrd="0" presId="urn:microsoft.com/office/officeart/2005/8/layout/hList7"/>
    <dgm:cxn modelId="{07104DB0-0B8A-4AB6-AEE7-AF442768A66D}" type="presOf" srcId="{EEDDF98E-D78B-4B1C-B701-100DEF9CCD87}" destId="{B7224C15-24A2-4D2C-994D-E18645B9B869}" srcOrd="0" destOrd="0" presId="urn:microsoft.com/office/officeart/2005/8/layout/hList7"/>
    <dgm:cxn modelId="{90F5DFAF-E220-41BD-9390-A616612E3500}" type="presOf" srcId="{116FB86D-1943-4DE9-854D-F40EAEBB9041}" destId="{6D5C0DFA-ED09-4A1A-A93C-AA2EBB05AE73}" srcOrd="1" destOrd="0" presId="urn:microsoft.com/office/officeart/2005/8/layout/hList7"/>
    <dgm:cxn modelId="{16A7BF3A-A4E5-4F75-AF70-E27230EC65E3}" type="presOf" srcId="{B69653C0-FEC9-4E85-A60D-B024E9001C44}" destId="{D5B13F2F-7A00-442F-96F3-2E0C930292E7}" srcOrd="0" destOrd="0" presId="urn:microsoft.com/office/officeart/2005/8/layout/hList7"/>
    <dgm:cxn modelId="{08B94FA8-6736-41F0-9571-09D94AA1CAEA}" type="presOf" srcId="{8D1E4D18-9365-4441-9C02-642D075BA06F}" destId="{314FFBEC-88AD-4341-A9A3-CD7581FF8EF0}" srcOrd="0" destOrd="0" presId="urn:microsoft.com/office/officeart/2005/8/layout/hList7"/>
    <dgm:cxn modelId="{E13C2730-3325-4084-8A73-3947CB1F9356}" type="presOf" srcId="{116FB86D-1943-4DE9-854D-F40EAEBB9041}" destId="{EBB9F032-E9B7-44A6-9E27-C4D54B68CD62}" srcOrd="0" destOrd="0" presId="urn:microsoft.com/office/officeart/2005/8/layout/hList7"/>
    <dgm:cxn modelId="{ADF7548F-85F7-4066-B986-C0F62BE6FD9F}" srcId="{B69653C0-FEC9-4E85-A60D-B024E9001C44}" destId="{6058171C-EAE2-4957-A000-13A1889C1D04}" srcOrd="0" destOrd="0" parTransId="{F60B2972-FA1B-486A-B261-0F1CB2AD3850}" sibTransId="{8D1E4D18-9365-4441-9C02-642D075BA06F}"/>
    <dgm:cxn modelId="{CFCBBAEC-ED90-4621-A0CA-DCA681BD931C}" type="presOf" srcId="{BF1A2163-DBCB-45EA-AFD4-7912B76117BD}" destId="{78312EDD-A2E1-4A87-B83E-31870DB9B659}" srcOrd="0" destOrd="0" presId="urn:microsoft.com/office/officeart/2005/8/layout/hList7"/>
    <dgm:cxn modelId="{AA66B896-9A34-4D86-90B4-63AF0C06C7FC}" type="presOf" srcId="{748A933A-0E8E-477B-9A4B-C72A11C94841}" destId="{91199FE8-03B3-4F7E-A7FD-5A6217FF855E}" srcOrd="0" destOrd="0" presId="urn:microsoft.com/office/officeart/2005/8/layout/hList7"/>
    <dgm:cxn modelId="{479A522A-9698-4EFE-9D71-75A38096559D}" type="presOf" srcId="{C697B4C2-98F4-462E-AE39-76054F71C5E6}" destId="{1C2E6A25-83A5-430C-94BF-176300BBB6A5}" srcOrd="0" destOrd="0" presId="urn:microsoft.com/office/officeart/2005/8/layout/hList7"/>
    <dgm:cxn modelId="{D440D088-B298-4521-A653-0B60806A3106}" srcId="{B69653C0-FEC9-4E85-A60D-B024E9001C44}" destId="{116FB86D-1943-4DE9-854D-F40EAEBB9041}" srcOrd="3" destOrd="0" parTransId="{BD533A43-FF2B-4EBC-987C-795B7B9FC1DE}" sibTransId="{2289E5BF-84F3-46AE-8F11-7F8CFE028512}"/>
    <dgm:cxn modelId="{0510ED27-0925-4B9C-95F1-EED5264B4C02}" type="presOf" srcId="{0125F2BA-AF2A-4224-8A1B-6BC502546D47}" destId="{71CCFF77-4179-4087-9406-0085295BB215}" srcOrd="0" destOrd="0" presId="urn:microsoft.com/office/officeart/2005/8/layout/hList7"/>
    <dgm:cxn modelId="{F2D55A79-8E72-4448-9E8E-6BF0202B647F}" srcId="{B69653C0-FEC9-4E85-A60D-B024E9001C44}" destId="{0125F2BA-AF2A-4224-8A1B-6BC502546D47}" srcOrd="5" destOrd="0" parTransId="{662B395F-D5BD-4A21-BA67-005CE0FFA5CB}" sibTransId="{9E56B941-90C0-4F08-A39B-C2E81C91166D}"/>
    <dgm:cxn modelId="{E9027B00-C718-4A57-BE92-C99D0C22E8D0}" srcId="{B69653C0-FEC9-4E85-A60D-B024E9001C44}" destId="{BF1A2163-DBCB-45EA-AFD4-7912B76117BD}" srcOrd="2" destOrd="0" parTransId="{BF1655C8-8A02-4D69-9303-BBD45E6419C9}" sibTransId="{EEDDF98E-D78B-4B1C-B701-100DEF9CCD87}"/>
    <dgm:cxn modelId="{307DF5D9-ED53-466A-AC32-33E0DCF458C4}" type="presOf" srcId="{0125F2BA-AF2A-4224-8A1B-6BC502546D47}" destId="{93403858-EE12-4824-A696-EA2CFE848DFC}" srcOrd="1" destOrd="0" presId="urn:microsoft.com/office/officeart/2005/8/layout/hList7"/>
    <dgm:cxn modelId="{F7658AEE-E874-483D-ADAC-2C9F35B10529}" type="presOf" srcId="{2289E5BF-84F3-46AE-8F11-7F8CFE028512}" destId="{16E84F31-327A-4279-A6C1-9CAF8A9C866F}" srcOrd="0" destOrd="0" presId="urn:microsoft.com/office/officeart/2005/8/layout/hList7"/>
    <dgm:cxn modelId="{1A74B903-FB91-44A9-85EE-C0E9F12512C3}" type="presParOf" srcId="{D5B13F2F-7A00-442F-96F3-2E0C930292E7}" destId="{A674FC10-6B82-40FA-AC78-BCA525F0188C}" srcOrd="0" destOrd="0" presId="urn:microsoft.com/office/officeart/2005/8/layout/hList7"/>
    <dgm:cxn modelId="{DF67F6B2-DE60-4C68-8E64-55C497E74E94}" type="presParOf" srcId="{D5B13F2F-7A00-442F-96F3-2E0C930292E7}" destId="{623DC0A7-A2DD-4729-B00E-A23342D709E9}" srcOrd="1" destOrd="0" presId="urn:microsoft.com/office/officeart/2005/8/layout/hList7"/>
    <dgm:cxn modelId="{6A4A2082-9517-4631-B792-85CBAB69EFAD}" type="presParOf" srcId="{623DC0A7-A2DD-4729-B00E-A23342D709E9}" destId="{BFDD20C5-6723-4EEE-B471-5FB8488E9FC7}" srcOrd="0" destOrd="0" presId="urn:microsoft.com/office/officeart/2005/8/layout/hList7"/>
    <dgm:cxn modelId="{24BCB7F9-6D80-43C7-AD02-E8F3BF2F6A82}" type="presParOf" srcId="{BFDD20C5-6723-4EEE-B471-5FB8488E9FC7}" destId="{2A44C4CB-676E-468B-AB8E-11D5999C1B26}" srcOrd="0" destOrd="0" presId="urn:microsoft.com/office/officeart/2005/8/layout/hList7"/>
    <dgm:cxn modelId="{5621E83A-8490-4915-BFAB-CF1330E9CE6A}" type="presParOf" srcId="{BFDD20C5-6723-4EEE-B471-5FB8488E9FC7}" destId="{C9BB94BF-5E0D-45D7-9736-D9F9956C29A7}" srcOrd="1" destOrd="0" presId="urn:microsoft.com/office/officeart/2005/8/layout/hList7"/>
    <dgm:cxn modelId="{4906FA36-28C0-4BE9-8482-EFE5617A8481}" type="presParOf" srcId="{BFDD20C5-6723-4EEE-B471-5FB8488E9FC7}" destId="{1D06F07B-9D1B-47CF-86A1-E7ABBB817493}" srcOrd="2" destOrd="0" presId="urn:microsoft.com/office/officeart/2005/8/layout/hList7"/>
    <dgm:cxn modelId="{53BAD2C8-B626-4669-A05F-93182EA8089D}" type="presParOf" srcId="{BFDD20C5-6723-4EEE-B471-5FB8488E9FC7}" destId="{7EFE052E-A0F2-4945-ADBD-A7A887F47575}" srcOrd="3" destOrd="0" presId="urn:microsoft.com/office/officeart/2005/8/layout/hList7"/>
    <dgm:cxn modelId="{56A30E50-C06B-4049-B7DA-D190359ABCD9}" type="presParOf" srcId="{623DC0A7-A2DD-4729-B00E-A23342D709E9}" destId="{314FFBEC-88AD-4341-A9A3-CD7581FF8EF0}" srcOrd="1" destOrd="0" presId="urn:microsoft.com/office/officeart/2005/8/layout/hList7"/>
    <dgm:cxn modelId="{ABB40FA4-DB25-4C16-8FBB-90CAA36AC5B5}" type="presParOf" srcId="{623DC0A7-A2DD-4729-B00E-A23342D709E9}" destId="{11FC1E65-8D45-4CF3-91D9-9E489D19553C}" srcOrd="2" destOrd="0" presId="urn:microsoft.com/office/officeart/2005/8/layout/hList7"/>
    <dgm:cxn modelId="{ADBA77D2-C0D0-44FF-B529-E47948EE83EA}" type="presParOf" srcId="{11FC1E65-8D45-4CF3-91D9-9E489D19553C}" destId="{91199FE8-03B3-4F7E-A7FD-5A6217FF855E}" srcOrd="0" destOrd="0" presId="urn:microsoft.com/office/officeart/2005/8/layout/hList7"/>
    <dgm:cxn modelId="{3E98552B-5762-4027-9943-E7A1B601364D}" type="presParOf" srcId="{11FC1E65-8D45-4CF3-91D9-9E489D19553C}" destId="{05E49B56-4C4F-4C97-9BCF-F06740837821}" srcOrd="1" destOrd="0" presId="urn:microsoft.com/office/officeart/2005/8/layout/hList7"/>
    <dgm:cxn modelId="{2E623D65-638E-4102-B5F1-2DEFBD642D5D}" type="presParOf" srcId="{11FC1E65-8D45-4CF3-91D9-9E489D19553C}" destId="{3FC50049-A231-4741-AC34-A0A4D981D172}" srcOrd="2" destOrd="0" presId="urn:microsoft.com/office/officeart/2005/8/layout/hList7"/>
    <dgm:cxn modelId="{73C71373-2960-49BC-A9B6-2F4339CA81DC}" type="presParOf" srcId="{11FC1E65-8D45-4CF3-91D9-9E489D19553C}" destId="{8899809F-485C-4514-9281-D76FE510CDCF}" srcOrd="3" destOrd="0" presId="urn:microsoft.com/office/officeart/2005/8/layout/hList7"/>
    <dgm:cxn modelId="{3E4047F8-A826-4805-BF7E-848908FE8963}" type="presParOf" srcId="{623DC0A7-A2DD-4729-B00E-A23342D709E9}" destId="{64704DAA-A59D-4C04-B2FE-4F2EC464C6F9}" srcOrd="3" destOrd="0" presId="urn:microsoft.com/office/officeart/2005/8/layout/hList7"/>
    <dgm:cxn modelId="{7A39772F-DB11-4E1F-863C-3A6E8F5C1208}" type="presParOf" srcId="{623DC0A7-A2DD-4729-B00E-A23342D709E9}" destId="{F4DD9895-2F35-4AC4-85A9-B0BC2CC85EB0}" srcOrd="4" destOrd="0" presId="urn:microsoft.com/office/officeart/2005/8/layout/hList7"/>
    <dgm:cxn modelId="{4431D3B7-E9E8-415C-BB98-8A42738FFD93}" type="presParOf" srcId="{F4DD9895-2F35-4AC4-85A9-B0BC2CC85EB0}" destId="{78312EDD-A2E1-4A87-B83E-31870DB9B659}" srcOrd="0" destOrd="0" presId="urn:microsoft.com/office/officeart/2005/8/layout/hList7"/>
    <dgm:cxn modelId="{2A60927E-36BB-4612-AD39-7DADD3D729CF}" type="presParOf" srcId="{F4DD9895-2F35-4AC4-85A9-B0BC2CC85EB0}" destId="{77A160D5-BE6A-45F2-8EFF-1830A681A71C}" srcOrd="1" destOrd="0" presId="urn:microsoft.com/office/officeart/2005/8/layout/hList7"/>
    <dgm:cxn modelId="{DA7A61B0-2028-4A05-AFD7-BCDF36DB2F8D}" type="presParOf" srcId="{F4DD9895-2F35-4AC4-85A9-B0BC2CC85EB0}" destId="{E09847E3-EA5A-49A3-812A-0665D13E7535}" srcOrd="2" destOrd="0" presId="urn:microsoft.com/office/officeart/2005/8/layout/hList7"/>
    <dgm:cxn modelId="{D2AC6443-1CC2-4F30-9B5F-E23466CAD6C1}" type="presParOf" srcId="{F4DD9895-2F35-4AC4-85A9-B0BC2CC85EB0}" destId="{1E41C4BB-DD57-45FE-814B-463A82DD84FA}" srcOrd="3" destOrd="0" presId="urn:microsoft.com/office/officeart/2005/8/layout/hList7"/>
    <dgm:cxn modelId="{CAA0D3CB-F6B3-4353-BD27-8C394479A1DB}" type="presParOf" srcId="{623DC0A7-A2DD-4729-B00E-A23342D709E9}" destId="{B7224C15-24A2-4D2C-994D-E18645B9B869}" srcOrd="5" destOrd="0" presId="urn:microsoft.com/office/officeart/2005/8/layout/hList7"/>
    <dgm:cxn modelId="{C35DF2C7-65B2-4160-8E8C-33C42FBDBDCD}" type="presParOf" srcId="{623DC0A7-A2DD-4729-B00E-A23342D709E9}" destId="{75AA54D1-38D7-432A-8238-91AEB2465B8E}" srcOrd="6" destOrd="0" presId="urn:microsoft.com/office/officeart/2005/8/layout/hList7"/>
    <dgm:cxn modelId="{AD24F55C-44E9-4709-B4DD-81A51D558B5E}" type="presParOf" srcId="{75AA54D1-38D7-432A-8238-91AEB2465B8E}" destId="{EBB9F032-E9B7-44A6-9E27-C4D54B68CD62}" srcOrd="0" destOrd="0" presId="urn:microsoft.com/office/officeart/2005/8/layout/hList7"/>
    <dgm:cxn modelId="{EFE5747A-F7E3-4D8E-A111-915329917878}" type="presParOf" srcId="{75AA54D1-38D7-432A-8238-91AEB2465B8E}" destId="{6D5C0DFA-ED09-4A1A-A93C-AA2EBB05AE73}" srcOrd="1" destOrd="0" presId="urn:microsoft.com/office/officeart/2005/8/layout/hList7"/>
    <dgm:cxn modelId="{F0FF10E1-3B6C-4FFB-BD01-134406BB06F2}" type="presParOf" srcId="{75AA54D1-38D7-432A-8238-91AEB2465B8E}" destId="{535001B6-9E06-44C1-BF70-6B6907242598}" srcOrd="2" destOrd="0" presId="urn:microsoft.com/office/officeart/2005/8/layout/hList7"/>
    <dgm:cxn modelId="{0DDC1B73-35E3-4F00-9A67-1F294974B4D0}" type="presParOf" srcId="{75AA54D1-38D7-432A-8238-91AEB2465B8E}" destId="{C00D4E63-8339-46F9-A639-50C2A357E3E1}" srcOrd="3" destOrd="0" presId="urn:microsoft.com/office/officeart/2005/8/layout/hList7"/>
    <dgm:cxn modelId="{F2EA5F62-08E0-4EE6-B7C3-B439C7D14E8D}" type="presParOf" srcId="{623DC0A7-A2DD-4729-B00E-A23342D709E9}" destId="{16E84F31-327A-4279-A6C1-9CAF8A9C866F}" srcOrd="7" destOrd="0" presId="urn:microsoft.com/office/officeart/2005/8/layout/hList7"/>
    <dgm:cxn modelId="{8E072BEC-9147-45E6-BAA3-0F050E6AD260}" type="presParOf" srcId="{623DC0A7-A2DD-4729-B00E-A23342D709E9}" destId="{ED1F7AB4-F17C-4F74-8635-D46FBECE2F4D}" srcOrd="8" destOrd="0" presId="urn:microsoft.com/office/officeart/2005/8/layout/hList7"/>
    <dgm:cxn modelId="{B7AB03F4-B5AB-4637-9D15-226EFC5EF45D}" type="presParOf" srcId="{ED1F7AB4-F17C-4F74-8635-D46FBECE2F4D}" destId="{FC7BF892-887D-43F7-BE3A-F0AD41CC03FA}" srcOrd="0" destOrd="0" presId="urn:microsoft.com/office/officeart/2005/8/layout/hList7"/>
    <dgm:cxn modelId="{BF805A96-3C24-48B0-83F7-72E3E2E6A989}" type="presParOf" srcId="{ED1F7AB4-F17C-4F74-8635-D46FBECE2F4D}" destId="{A1531A72-2FAE-49E6-B6CE-14753E0635CD}" srcOrd="1" destOrd="0" presId="urn:microsoft.com/office/officeart/2005/8/layout/hList7"/>
    <dgm:cxn modelId="{1954E103-4902-475C-AB42-30F4F01E0E7F}" type="presParOf" srcId="{ED1F7AB4-F17C-4F74-8635-D46FBECE2F4D}" destId="{1F1D553C-4B30-492B-A99B-E0D1C15052C9}" srcOrd="2" destOrd="0" presId="urn:microsoft.com/office/officeart/2005/8/layout/hList7"/>
    <dgm:cxn modelId="{AB29D855-1FFA-48B3-81E2-69C5CEA65607}" type="presParOf" srcId="{ED1F7AB4-F17C-4F74-8635-D46FBECE2F4D}" destId="{30820F8B-F209-47CF-8B5E-95DE8BDA2282}" srcOrd="3" destOrd="0" presId="urn:microsoft.com/office/officeart/2005/8/layout/hList7"/>
    <dgm:cxn modelId="{FD2BBB90-86AB-4D5A-91D0-C56CF31A9D4C}" type="presParOf" srcId="{623DC0A7-A2DD-4729-B00E-A23342D709E9}" destId="{1C2E6A25-83A5-430C-94BF-176300BBB6A5}" srcOrd="9" destOrd="0" presId="urn:microsoft.com/office/officeart/2005/8/layout/hList7"/>
    <dgm:cxn modelId="{50B4C302-86D6-4DBC-B25D-8429A0A2AC60}" type="presParOf" srcId="{623DC0A7-A2DD-4729-B00E-A23342D709E9}" destId="{6269E9FA-A999-4BD3-BEEB-343338F0B1B7}" srcOrd="10" destOrd="0" presId="urn:microsoft.com/office/officeart/2005/8/layout/hList7"/>
    <dgm:cxn modelId="{D63B98A2-1405-4318-9A34-83213ECA78D8}" type="presParOf" srcId="{6269E9FA-A999-4BD3-BEEB-343338F0B1B7}" destId="{71CCFF77-4179-4087-9406-0085295BB215}" srcOrd="0" destOrd="0" presId="urn:microsoft.com/office/officeart/2005/8/layout/hList7"/>
    <dgm:cxn modelId="{EA538B43-9EC5-4902-AF88-E57F1702AB6D}" type="presParOf" srcId="{6269E9FA-A999-4BD3-BEEB-343338F0B1B7}" destId="{93403858-EE12-4824-A696-EA2CFE848DFC}" srcOrd="1" destOrd="0" presId="urn:microsoft.com/office/officeart/2005/8/layout/hList7"/>
    <dgm:cxn modelId="{710C667D-6D1B-4222-96AE-D35837A92D96}" type="presParOf" srcId="{6269E9FA-A999-4BD3-BEEB-343338F0B1B7}" destId="{7385D983-8DF4-4BC3-B192-EB9AC2DA7E48}" srcOrd="2" destOrd="0" presId="urn:microsoft.com/office/officeart/2005/8/layout/hList7"/>
    <dgm:cxn modelId="{58F33131-CEFB-4A35-A1BE-887BAEAB03E6}" type="presParOf" srcId="{6269E9FA-A999-4BD3-BEEB-343338F0B1B7}" destId="{C7F6A3E3-8203-4244-8238-ECD9FB179B3F}"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2DCA5EB-20FF-4B38-8609-DBB0717C6539}"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2AD745BF-32B6-4E47-BCCA-629EC0DECAA9}">
      <dgm:prSet custT="1"/>
      <dgm:spPr/>
      <dgm:t>
        <a:bodyPr/>
        <a:lstStyle/>
        <a:p>
          <a:pPr rtl="0"/>
          <a:r>
            <a:rPr lang="en-US" sz="1600" b="1" dirty="0" smtClean="0">
              <a:solidFill>
                <a:schemeClr val="bg2">
                  <a:lumMod val="50000"/>
                </a:schemeClr>
              </a:solidFill>
            </a:rPr>
            <a:t>September 1st</a:t>
          </a:r>
          <a:endParaRPr lang="en-US" sz="1600" b="1" dirty="0">
            <a:solidFill>
              <a:schemeClr val="bg2">
                <a:lumMod val="50000"/>
              </a:schemeClr>
            </a:solidFill>
          </a:endParaRPr>
        </a:p>
      </dgm:t>
    </dgm:pt>
    <dgm:pt modelId="{4F63628F-6232-4697-AD3D-B838E6166BF5}" type="parTrans" cxnId="{4BA62B3C-2C4B-477A-91FE-9727EC0E5BD3}">
      <dgm:prSet/>
      <dgm:spPr/>
      <dgm:t>
        <a:bodyPr/>
        <a:lstStyle/>
        <a:p>
          <a:endParaRPr lang="en-US"/>
        </a:p>
      </dgm:t>
    </dgm:pt>
    <dgm:pt modelId="{85B8536B-E8EB-4BFD-9222-20C3EB3AC501}" type="sibTrans" cxnId="{4BA62B3C-2C4B-477A-91FE-9727EC0E5BD3}">
      <dgm:prSet/>
      <dgm:spPr/>
      <dgm:t>
        <a:bodyPr/>
        <a:lstStyle/>
        <a:p>
          <a:endParaRPr lang="en-US"/>
        </a:p>
      </dgm:t>
    </dgm:pt>
    <dgm:pt modelId="{DA5F445F-05B4-4815-A5B5-8D70E73688D2}">
      <dgm:prSet/>
      <dgm:spPr/>
      <dgm:t>
        <a:bodyPr/>
        <a:lstStyle/>
        <a:p>
          <a:pPr algn="l" rtl="0"/>
          <a:r>
            <a:rPr lang="en-US" dirty="0" smtClean="0"/>
            <a:t>$10000 Bill is Sent</a:t>
          </a:r>
          <a:endParaRPr lang="en-US" dirty="0"/>
        </a:p>
      </dgm:t>
    </dgm:pt>
    <dgm:pt modelId="{787F8874-DB41-420A-B004-583B947420B7}" type="parTrans" cxnId="{C22D2E94-7458-4763-892C-7DB0007B6B2C}">
      <dgm:prSet/>
      <dgm:spPr/>
      <dgm:t>
        <a:bodyPr/>
        <a:lstStyle/>
        <a:p>
          <a:endParaRPr lang="en-US" dirty="0"/>
        </a:p>
      </dgm:t>
    </dgm:pt>
    <dgm:pt modelId="{68BB4712-CE3A-4142-97ED-78AF77C7DAFF}" type="sibTrans" cxnId="{C22D2E94-7458-4763-892C-7DB0007B6B2C}">
      <dgm:prSet/>
      <dgm:spPr/>
      <dgm:t>
        <a:bodyPr/>
        <a:lstStyle/>
        <a:p>
          <a:endParaRPr lang="en-US"/>
        </a:p>
      </dgm:t>
    </dgm:pt>
    <dgm:pt modelId="{9909D174-F912-484B-AEC1-9678C0F2ADC8}">
      <dgm:prSet/>
      <dgm:spPr/>
      <dgm:t>
        <a:bodyPr/>
        <a:lstStyle/>
        <a:p>
          <a:pPr rtl="0"/>
          <a:r>
            <a:rPr lang="en-US" b="0" i="0" dirty="0" smtClean="0">
              <a:solidFill>
                <a:schemeClr val="bg1"/>
              </a:solidFill>
            </a:rPr>
            <a:t>No Penalty charges – within 30 days</a:t>
          </a:r>
        </a:p>
      </dgm:t>
    </dgm:pt>
    <dgm:pt modelId="{EBDEC41E-EFDD-4411-A976-9282A5BD9174}" type="parTrans" cxnId="{1DBCA987-D0BA-431F-B8E5-50DB261BCD4F}">
      <dgm:prSet/>
      <dgm:spPr/>
      <dgm:t>
        <a:bodyPr/>
        <a:lstStyle/>
        <a:p>
          <a:endParaRPr lang="en-US" dirty="0"/>
        </a:p>
      </dgm:t>
    </dgm:pt>
    <dgm:pt modelId="{4E90BE56-A45E-46C7-9978-0A934D4946F9}" type="sibTrans" cxnId="{1DBCA987-D0BA-431F-B8E5-50DB261BCD4F}">
      <dgm:prSet/>
      <dgm:spPr/>
      <dgm:t>
        <a:bodyPr/>
        <a:lstStyle/>
        <a:p>
          <a:endParaRPr lang="en-US"/>
        </a:p>
      </dgm:t>
    </dgm:pt>
    <dgm:pt modelId="{974A7A05-5EF2-4491-9F09-01A940E303E1}">
      <dgm:prSet custT="1"/>
      <dgm:spPr/>
      <dgm:t>
        <a:bodyPr/>
        <a:lstStyle/>
        <a:p>
          <a:pPr rtl="0"/>
          <a:r>
            <a:rPr lang="en-US" sz="1600" b="1" dirty="0" smtClean="0">
              <a:solidFill>
                <a:schemeClr val="bg2">
                  <a:lumMod val="50000"/>
                </a:schemeClr>
              </a:solidFill>
            </a:rPr>
            <a:t>October 1</a:t>
          </a:r>
          <a:endParaRPr lang="en-US" sz="1600" b="1" dirty="0">
            <a:solidFill>
              <a:schemeClr val="bg2">
                <a:lumMod val="50000"/>
              </a:schemeClr>
            </a:solidFill>
          </a:endParaRPr>
        </a:p>
      </dgm:t>
    </dgm:pt>
    <dgm:pt modelId="{0761E39C-7DFF-40F5-9CA9-469B1617521E}" type="parTrans" cxnId="{B36A3D09-F0D4-40D9-A3EE-EEF6F18F1742}">
      <dgm:prSet/>
      <dgm:spPr/>
      <dgm:t>
        <a:bodyPr/>
        <a:lstStyle/>
        <a:p>
          <a:endParaRPr lang="en-US"/>
        </a:p>
      </dgm:t>
    </dgm:pt>
    <dgm:pt modelId="{84776020-723D-4C04-BA9C-28BC6DC12EC6}" type="sibTrans" cxnId="{B36A3D09-F0D4-40D9-A3EE-EEF6F18F1742}">
      <dgm:prSet/>
      <dgm:spPr/>
      <dgm:t>
        <a:bodyPr/>
        <a:lstStyle/>
        <a:p>
          <a:endParaRPr lang="en-US"/>
        </a:p>
      </dgm:t>
    </dgm:pt>
    <dgm:pt modelId="{64372849-B544-4E9A-9E35-864DEECBD45E}">
      <dgm:prSet/>
      <dgm:spPr/>
      <dgm:t>
        <a:bodyPr/>
        <a:lstStyle/>
        <a:p>
          <a:pPr rtl="0"/>
          <a:r>
            <a:rPr lang="en-US" dirty="0" smtClean="0"/>
            <a:t>$10000 Collection is Due</a:t>
          </a:r>
        </a:p>
        <a:p>
          <a:pPr rtl="0"/>
          <a:r>
            <a:rPr lang="en-US" dirty="0" smtClean="0"/>
            <a:t>Not yet paid</a:t>
          </a:r>
          <a:endParaRPr lang="en-US" dirty="0"/>
        </a:p>
      </dgm:t>
    </dgm:pt>
    <dgm:pt modelId="{CFCBAA08-AF2E-4B18-82A8-A41256B86BA9}" type="parTrans" cxnId="{664F0A96-04E6-47D4-93B5-75E1F389F2F5}">
      <dgm:prSet/>
      <dgm:spPr/>
      <dgm:t>
        <a:bodyPr/>
        <a:lstStyle/>
        <a:p>
          <a:endParaRPr lang="en-US" dirty="0"/>
        </a:p>
      </dgm:t>
    </dgm:pt>
    <dgm:pt modelId="{5FEED005-7985-4BA6-A58A-02D0BF6B8DC0}" type="sibTrans" cxnId="{664F0A96-04E6-47D4-93B5-75E1F389F2F5}">
      <dgm:prSet/>
      <dgm:spPr/>
      <dgm:t>
        <a:bodyPr/>
        <a:lstStyle/>
        <a:p>
          <a:endParaRPr lang="en-US"/>
        </a:p>
      </dgm:t>
    </dgm:pt>
    <dgm:pt modelId="{973C5826-7765-4048-BF47-0391369FF571}">
      <dgm:prSet/>
      <dgm:spPr>
        <a:solidFill>
          <a:schemeClr val="lt1">
            <a:hueOff val="0"/>
            <a:satOff val="0"/>
            <a:lumOff val="0"/>
          </a:schemeClr>
        </a:solidFill>
      </dgm:spPr>
      <dgm:t>
        <a:bodyPr/>
        <a:lstStyle/>
        <a:p>
          <a:pPr rtl="0"/>
          <a:r>
            <a:rPr lang="en-US" b="0" i="0" dirty="0" smtClean="0">
              <a:solidFill>
                <a:schemeClr val="tx1"/>
              </a:solidFill>
            </a:rPr>
            <a:t>No Penalty charges – within 30 days</a:t>
          </a:r>
          <a:endParaRPr lang="en-US" dirty="0">
            <a:solidFill>
              <a:schemeClr val="tx1"/>
            </a:solidFill>
          </a:endParaRPr>
        </a:p>
      </dgm:t>
    </dgm:pt>
    <dgm:pt modelId="{E76C34DA-17B8-4C3C-B059-ACD99AFCB1A3}" type="parTrans" cxnId="{C0B41B2F-46D1-42E8-9C9D-079B5298DB73}">
      <dgm:prSet/>
      <dgm:spPr/>
      <dgm:t>
        <a:bodyPr/>
        <a:lstStyle/>
        <a:p>
          <a:endParaRPr lang="en-US" dirty="0"/>
        </a:p>
      </dgm:t>
    </dgm:pt>
    <dgm:pt modelId="{AEA773AA-208F-4A65-B54A-F491A0AB3275}" type="sibTrans" cxnId="{C0B41B2F-46D1-42E8-9C9D-079B5298DB73}">
      <dgm:prSet/>
      <dgm:spPr/>
      <dgm:t>
        <a:bodyPr/>
        <a:lstStyle/>
        <a:p>
          <a:endParaRPr lang="en-US"/>
        </a:p>
      </dgm:t>
    </dgm:pt>
    <dgm:pt modelId="{9A6E08AB-99A0-4FA3-BD7A-0AEBADA97F90}">
      <dgm:prSet/>
      <dgm:spPr/>
      <dgm:t>
        <a:bodyPr/>
        <a:lstStyle/>
        <a:p>
          <a:pPr rtl="0"/>
          <a:r>
            <a:rPr lang="en-US" dirty="0" smtClean="0"/>
            <a:t>Total Due: </a:t>
          </a:r>
          <a:r>
            <a:rPr lang="en-US" dirty="0" smtClean="0">
              <a:solidFill>
                <a:srgbClr val="FF0000"/>
              </a:solidFill>
            </a:rPr>
            <a:t>$</a:t>
          </a:r>
          <a:r>
            <a:rPr lang="en-US" b="1" dirty="0" smtClean="0">
              <a:solidFill>
                <a:srgbClr val="FF0000"/>
              </a:solidFill>
            </a:rPr>
            <a:t>10000</a:t>
          </a:r>
          <a:endParaRPr lang="en-US" b="1" dirty="0">
            <a:solidFill>
              <a:srgbClr val="FF0000"/>
            </a:solidFill>
          </a:endParaRPr>
        </a:p>
      </dgm:t>
    </dgm:pt>
    <dgm:pt modelId="{03927776-F396-4911-A404-8CFD9A9BD09F}" type="parTrans" cxnId="{84588C27-9C5C-451A-A1AB-F4B413932CF0}">
      <dgm:prSet/>
      <dgm:spPr/>
      <dgm:t>
        <a:bodyPr/>
        <a:lstStyle/>
        <a:p>
          <a:endParaRPr lang="en-US" dirty="0"/>
        </a:p>
      </dgm:t>
    </dgm:pt>
    <dgm:pt modelId="{8C676FF8-6E19-4AB1-BBA8-8413299A9D30}" type="sibTrans" cxnId="{84588C27-9C5C-451A-A1AB-F4B413932CF0}">
      <dgm:prSet/>
      <dgm:spPr/>
      <dgm:t>
        <a:bodyPr/>
        <a:lstStyle/>
        <a:p>
          <a:endParaRPr lang="en-US"/>
        </a:p>
      </dgm:t>
    </dgm:pt>
    <dgm:pt modelId="{1B81627F-EEA2-4341-BFD8-D57DAD70082C}">
      <dgm:prSet custT="1"/>
      <dgm:spPr/>
      <dgm:t>
        <a:bodyPr/>
        <a:lstStyle/>
        <a:p>
          <a:pPr rtl="0"/>
          <a:r>
            <a:rPr lang="en-US" sz="1600" b="1" dirty="0" smtClean="0">
              <a:solidFill>
                <a:schemeClr val="bg2">
                  <a:lumMod val="50000"/>
                </a:schemeClr>
              </a:solidFill>
            </a:rPr>
            <a:t>October 31</a:t>
          </a:r>
          <a:endParaRPr lang="en-US" sz="1600" b="1" dirty="0">
            <a:solidFill>
              <a:schemeClr val="bg2">
                <a:lumMod val="50000"/>
              </a:schemeClr>
            </a:solidFill>
          </a:endParaRPr>
        </a:p>
      </dgm:t>
    </dgm:pt>
    <dgm:pt modelId="{E9A263E5-75BA-4048-B44D-19C84EF922A7}" type="parTrans" cxnId="{B8C70E15-7DD5-405F-B8EA-B9CA3CA80036}">
      <dgm:prSet/>
      <dgm:spPr/>
      <dgm:t>
        <a:bodyPr/>
        <a:lstStyle/>
        <a:p>
          <a:endParaRPr lang="en-US"/>
        </a:p>
      </dgm:t>
    </dgm:pt>
    <dgm:pt modelId="{55A5AE49-92E6-4D12-B4E9-B65898B2DBEA}" type="sibTrans" cxnId="{B8C70E15-7DD5-405F-B8EA-B9CA3CA80036}">
      <dgm:prSet/>
      <dgm:spPr/>
      <dgm:t>
        <a:bodyPr/>
        <a:lstStyle/>
        <a:p>
          <a:endParaRPr lang="en-US"/>
        </a:p>
      </dgm:t>
    </dgm:pt>
    <dgm:pt modelId="{1E0F1334-F8C8-447D-B9BA-EE923F3BA0C1}">
      <dgm:prSet/>
      <dgm:spPr/>
      <dgm:t>
        <a:bodyPr/>
        <a:lstStyle/>
        <a:p>
          <a:pPr rtl="0"/>
          <a:r>
            <a:rPr lang="en-US" dirty="0" smtClean="0"/>
            <a:t>$10000 Collection is Due</a:t>
          </a:r>
        </a:p>
        <a:p>
          <a:pPr rtl="0"/>
          <a:r>
            <a:rPr lang="en-US" dirty="0" smtClean="0"/>
            <a:t> Still not paid</a:t>
          </a:r>
          <a:endParaRPr lang="en-US" dirty="0"/>
        </a:p>
      </dgm:t>
    </dgm:pt>
    <dgm:pt modelId="{E86C5C6C-6896-4891-BE5C-D92C294CBB59}" type="parTrans" cxnId="{B9C2BFE8-1E32-4EF5-85BD-975A56FD3293}">
      <dgm:prSet/>
      <dgm:spPr/>
      <dgm:t>
        <a:bodyPr/>
        <a:lstStyle/>
        <a:p>
          <a:endParaRPr lang="en-US" dirty="0"/>
        </a:p>
      </dgm:t>
    </dgm:pt>
    <dgm:pt modelId="{FE6301F1-892E-47F3-930F-83DDCEF0E959}" type="sibTrans" cxnId="{B9C2BFE8-1E32-4EF5-85BD-975A56FD3293}">
      <dgm:prSet/>
      <dgm:spPr/>
      <dgm:t>
        <a:bodyPr/>
        <a:lstStyle/>
        <a:p>
          <a:endParaRPr lang="en-US"/>
        </a:p>
      </dgm:t>
    </dgm:pt>
    <dgm:pt modelId="{6F59F267-AB05-49E5-84D1-2CDE8C7E4851}">
      <dgm:prSet/>
      <dgm:spPr/>
      <dgm:t>
        <a:bodyPr/>
        <a:lstStyle/>
        <a:p>
          <a:pPr rtl="0"/>
          <a:r>
            <a:rPr lang="en-US" b="1" i="1" dirty="0" smtClean="0">
              <a:solidFill>
                <a:schemeClr val="accent1">
                  <a:lumMod val="50000"/>
                </a:schemeClr>
              </a:solidFill>
            </a:rPr>
            <a:t>Penalty </a:t>
          </a:r>
          <a:r>
            <a:rPr lang="en-US" b="1" i="1" baseline="0" dirty="0" smtClean="0">
              <a:solidFill>
                <a:schemeClr val="accent1">
                  <a:lumMod val="50000"/>
                </a:schemeClr>
              </a:solidFill>
            </a:rPr>
            <a:t>Calculation Days start </a:t>
          </a:r>
        </a:p>
        <a:p>
          <a:pPr rtl="0"/>
          <a:r>
            <a:rPr lang="en-US" dirty="0" smtClean="0"/>
            <a:t>10k * 0.06 * (30/360)= </a:t>
          </a:r>
          <a:r>
            <a:rPr lang="en-US" dirty="0" smtClean="0">
              <a:solidFill>
                <a:srgbClr val="FF0000"/>
              </a:solidFill>
            </a:rPr>
            <a:t>$50</a:t>
          </a:r>
          <a:endParaRPr lang="en-US" dirty="0"/>
        </a:p>
      </dgm:t>
    </dgm:pt>
    <dgm:pt modelId="{7012C7A2-6B21-4717-BE44-37DFDC411308}" type="parTrans" cxnId="{6813B296-FA0C-471B-BAD4-3EC326FAF0DE}">
      <dgm:prSet/>
      <dgm:spPr/>
      <dgm:t>
        <a:bodyPr/>
        <a:lstStyle/>
        <a:p>
          <a:endParaRPr lang="en-US" dirty="0"/>
        </a:p>
      </dgm:t>
    </dgm:pt>
    <dgm:pt modelId="{9CE1C1C4-A305-4B68-8A36-34CCC00D5B73}" type="sibTrans" cxnId="{6813B296-FA0C-471B-BAD4-3EC326FAF0DE}">
      <dgm:prSet/>
      <dgm:spPr/>
      <dgm:t>
        <a:bodyPr/>
        <a:lstStyle/>
        <a:p>
          <a:endParaRPr lang="en-US"/>
        </a:p>
      </dgm:t>
    </dgm:pt>
    <dgm:pt modelId="{647C36DE-D678-4E6A-AF0F-A9C38173DCB8}">
      <dgm:prSet/>
      <dgm:spPr/>
      <dgm:t>
        <a:bodyPr/>
        <a:lstStyle/>
        <a:p>
          <a:pPr rtl="0"/>
          <a:r>
            <a:rPr lang="en-US" dirty="0" smtClean="0"/>
            <a:t>Total Due: </a:t>
          </a:r>
          <a:r>
            <a:rPr lang="en-US" dirty="0" smtClean="0">
              <a:solidFill>
                <a:srgbClr val="FF0000"/>
              </a:solidFill>
            </a:rPr>
            <a:t>$</a:t>
          </a:r>
          <a:r>
            <a:rPr lang="en-US" b="1" dirty="0" smtClean="0">
              <a:solidFill>
                <a:srgbClr val="FF0000"/>
              </a:solidFill>
            </a:rPr>
            <a:t>10050</a:t>
          </a:r>
          <a:endParaRPr lang="en-US" b="1" dirty="0">
            <a:solidFill>
              <a:srgbClr val="FF0000"/>
            </a:solidFill>
          </a:endParaRPr>
        </a:p>
      </dgm:t>
    </dgm:pt>
    <dgm:pt modelId="{C2A66C28-1442-4D04-8263-76D3233D22E2}" type="parTrans" cxnId="{AD8682A4-29F6-4F99-B1B2-D8F8511DE5C0}">
      <dgm:prSet/>
      <dgm:spPr/>
      <dgm:t>
        <a:bodyPr/>
        <a:lstStyle/>
        <a:p>
          <a:endParaRPr lang="en-US" dirty="0"/>
        </a:p>
      </dgm:t>
    </dgm:pt>
    <dgm:pt modelId="{263EC1DC-0804-4DBF-BEAD-7C27786F7040}" type="sibTrans" cxnId="{AD8682A4-29F6-4F99-B1B2-D8F8511DE5C0}">
      <dgm:prSet/>
      <dgm:spPr/>
      <dgm:t>
        <a:bodyPr/>
        <a:lstStyle/>
        <a:p>
          <a:endParaRPr lang="en-US"/>
        </a:p>
      </dgm:t>
    </dgm:pt>
    <dgm:pt modelId="{402FA142-A4E8-4446-9D6C-D022FC4EC90A}">
      <dgm:prSet/>
      <dgm:spPr/>
      <dgm:t>
        <a:bodyPr/>
        <a:lstStyle/>
        <a:p>
          <a:pPr algn="l" rtl="0"/>
          <a:r>
            <a:rPr lang="en-US" b="0" dirty="0" smtClean="0">
              <a:solidFill>
                <a:schemeClr val="tx1"/>
              </a:solidFill>
            </a:rPr>
            <a:t>Total Due: </a:t>
          </a:r>
          <a:r>
            <a:rPr lang="en-US" dirty="0" smtClean="0">
              <a:solidFill>
                <a:srgbClr val="FF0000"/>
              </a:solidFill>
            </a:rPr>
            <a:t>$</a:t>
          </a:r>
          <a:r>
            <a:rPr lang="en-US" b="1" dirty="0" smtClean="0">
              <a:solidFill>
                <a:srgbClr val="FF0000"/>
              </a:solidFill>
            </a:rPr>
            <a:t>10000</a:t>
          </a:r>
          <a:endParaRPr lang="en-US" b="0" dirty="0">
            <a:solidFill>
              <a:schemeClr val="tx1"/>
            </a:solidFill>
          </a:endParaRPr>
        </a:p>
      </dgm:t>
    </dgm:pt>
    <dgm:pt modelId="{00E65C6C-34A6-4870-B877-C7E5E9EB8EB5}" type="parTrans" cxnId="{EB3D4268-FEE7-4E89-BDAA-5AF5820679AE}">
      <dgm:prSet/>
      <dgm:spPr/>
      <dgm:t>
        <a:bodyPr/>
        <a:lstStyle/>
        <a:p>
          <a:endParaRPr lang="en-US" dirty="0"/>
        </a:p>
      </dgm:t>
    </dgm:pt>
    <dgm:pt modelId="{4B127F18-6D96-41A7-A1C6-2CF1988F2239}" type="sibTrans" cxnId="{EB3D4268-FEE7-4E89-BDAA-5AF5820679AE}">
      <dgm:prSet/>
      <dgm:spPr/>
      <dgm:t>
        <a:bodyPr/>
        <a:lstStyle/>
        <a:p>
          <a:endParaRPr lang="en-US"/>
        </a:p>
      </dgm:t>
    </dgm:pt>
    <dgm:pt modelId="{859F5028-63DD-4EB5-8B65-9EE7D3BB5F75}">
      <dgm:prSet custT="1"/>
      <dgm:spPr/>
      <dgm:t>
        <a:bodyPr/>
        <a:lstStyle/>
        <a:p>
          <a:pPr rtl="0"/>
          <a:r>
            <a:rPr lang="en-US" sz="1600" b="1" dirty="0" smtClean="0">
              <a:solidFill>
                <a:schemeClr val="bg2">
                  <a:lumMod val="50000"/>
                </a:schemeClr>
              </a:solidFill>
            </a:rPr>
            <a:t>November 30</a:t>
          </a:r>
          <a:endParaRPr lang="en-US" sz="1600" b="1" dirty="0">
            <a:solidFill>
              <a:srgbClr val="FF0000"/>
            </a:solidFill>
          </a:endParaRPr>
        </a:p>
      </dgm:t>
    </dgm:pt>
    <dgm:pt modelId="{83A2DF51-678B-46E5-A8F8-AA48CB4BD326}" type="parTrans" cxnId="{16277698-DD27-414C-B2A2-D53D0ACEFB3A}">
      <dgm:prSet/>
      <dgm:spPr/>
      <dgm:t>
        <a:bodyPr/>
        <a:lstStyle/>
        <a:p>
          <a:endParaRPr lang="en-US"/>
        </a:p>
      </dgm:t>
    </dgm:pt>
    <dgm:pt modelId="{FCE52F75-47DE-4FAB-A0A5-E9545CE3275B}" type="sibTrans" cxnId="{16277698-DD27-414C-B2A2-D53D0ACEFB3A}">
      <dgm:prSet/>
      <dgm:spPr/>
      <dgm:t>
        <a:bodyPr/>
        <a:lstStyle/>
        <a:p>
          <a:endParaRPr lang="en-US"/>
        </a:p>
      </dgm:t>
    </dgm:pt>
    <dgm:pt modelId="{A2632DF9-7FF0-4F6B-AE8B-DCBE911E2CAE}">
      <dgm:prSet/>
      <dgm:spPr/>
      <dgm:t>
        <a:bodyPr/>
        <a:lstStyle/>
        <a:p>
          <a:pPr rtl="0"/>
          <a:r>
            <a:rPr lang="en-US" dirty="0" smtClean="0"/>
            <a:t>$10050 Collection is Due</a:t>
          </a:r>
        </a:p>
        <a:p>
          <a:pPr rtl="0"/>
          <a:r>
            <a:rPr lang="en-US" dirty="0" smtClean="0"/>
            <a:t>Still not paid</a:t>
          </a:r>
          <a:endParaRPr lang="en-US" dirty="0"/>
        </a:p>
      </dgm:t>
    </dgm:pt>
    <dgm:pt modelId="{DD814BD9-2D07-4D53-9BB3-24D69BA9B623}" type="parTrans" cxnId="{EA1A618C-0317-4A20-BA1E-798C10D2BB6D}">
      <dgm:prSet/>
      <dgm:spPr/>
      <dgm:t>
        <a:bodyPr/>
        <a:lstStyle/>
        <a:p>
          <a:endParaRPr lang="en-US" dirty="0"/>
        </a:p>
      </dgm:t>
    </dgm:pt>
    <dgm:pt modelId="{09651C0A-A1B8-4A5A-B4C6-57B2EBDA575A}" type="sibTrans" cxnId="{EA1A618C-0317-4A20-BA1E-798C10D2BB6D}">
      <dgm:prSet/>
      <dgm:spPr/>
      <dgm:t>
        <a:bodyPr/>
        <a:lstStyle/>
        <a:p>
          <a:endParaRPr lang="en-US"/>
        </a:p>
      </dgm:t>
    </dgm:pt>
    <dgm:pt modelId="{973BE8BA-6683-4F7E-8B51-C9429DF1213C}">
      <dgm:prSet/>
      <dgm:spPr/>
      <dgm:t>
        <a:bodyPr/>
        <a:lstStyle/>
        <a:p>
          <a:pPr rtl="0"/>
          <a:r>
            <a:rPr lang="en-US" dirty="0" smtClean="0"/>
            <a:t>10k * 0.06 * (30/360)= </a:t>
          </a:r>
          <a:r>
            <a:rPr lang="en-US" dirty="0" smtClean="0">
              <a:solidFill>
                <a:srgbClr val="FF0000"/>
              </a:solidFill>
            </a:rPr>
            <a:t>$50</a:t>
          </a:r>
          <a:endParaRPr lang="en-US" dirty="0"/>
        </a:p>
      </dgm:t>
    </dgm:pt>
    <dgm:pt modelId="{0205E4D8-B9A3-4289-99CA-4DC57D47DF75}" type="parTrans" cxnId="{5FBDF79F-FDCB-427F-BA4C-9F8B009BA519}">
      <dgm:prSet/>
      <dgm:spPr/>
      <dgm:t>
        <a:bodyPr/>
        <a:lstStyle/>
        <a:p>
          <a:endParaRPr lang="en-US" dirty="0"/>
        </a:p>
      </dgm:t>
    </dgm:pt>
    <dgm:pt modelId="{2E9C759A-0F79-4C14-A5E3-67076E97461E}" type="sibTrans" cxnId="{5FBDF79F-FDCB-427F-BA4C-9F8B009BA519}">
      <dgm:prSet/>
      <dgm:spPr/>
      <dgm:t>
        <a:bodyPr/>
        <a:lstStyle/>
        <a:p>
          <a:endParaRPr lang="en-US"/>
        </a:p>
      </dgm:t>
    </dgm:pt>
    <dgm:pt modelId="{BFB8E6B5-632D-40B5-881E-A78F98989C6F}">
      <dgm:prSet/>
      <dgm:spPr/>
      <dgm:t>
        <a:bodyPr/>
        <a:lstStyle/>
        <a:p>
          <a:pPr rtl="0"/>
          <a:r>
            <a:rPr lang="en-US" dirty="0" smtClean="0"/>
            <a:t>Total Due: </a:t>
          </a:r>
          <a:r>
            <a:rPr lang="en-US" dirty="0" smtClean="0">
              <a:solidFill>
                <a:srgbClr val="FF0000"/>
              </a:solidFill>
            </a:rPr>
            <a:t>$</a:t>
          </a:r>
          <a:r>
            <a:rPr lang="en-US" b="1" dirty="0" smtClean="0">
              <a:solidFill>
                <a:srgbClr val="FF0000"/>
              </a:solidFill>
            </a:rPr>
            <a:t>10100</a:t>
          </a:r>
          <a:endParaRPr lang="en-US" b="1" dirty="0">
            <a:solidFill>
              <a:srgbClr val="FF0000"/>
            </a:solidFill>
          </a:endParaRPr>
        </a:p>
      </dgm:t>
    </dgm:pt>
    <dgm:pt modelId="{0069EBA0-1583-4DB5-BE0F-50C7C4CD88C7}" type="parTrans" cxnId="{19BB68F6-CEF0-4953-BA71-55F2938B01D2}">
      <dgm:prSet/>
      <dgm:spPr/>
      <dgm:t>
        <a:bodyPr/>
        <a:lstStyle/>
        <a:p>
          <a:endParaRPr lang="en-US" dirty="0"/>
        </a:p>
      </dgm:t>
    </dgm:pt>
    <dgm:pt modelId="{902BDE82-A9B0-4066-BAC8-DD5F2A16241F}" type="sibTrans" cxnId="{19BB68F6-CEF0-4953-BA71-55F2938B01D2}">
      <dgm:prSet/>
      <dgm:spPr/>
      <dgm:t>
        <a:bodyPr/>
        <a:lstStyle/>
        <a:p>
          <a:endParaRPr lang="en-US"/>
        </a:p>
      </dgm:t>
    </dgm:pt>
    <dgm:pt modelId="{15C4E9E5-AA24-41BF-A480-751237584DCC}" type="pres">
      <dgm:prSet presAssocID="{A2DCA5EB-20FF-4B38-8609-DBB0717C6539}" presName="diagram" presStyleCnt="0">
        <dgm:presLayoutVars>
          <dgm:chPref val="1"/>
          <dgm:dir/>
          <dgm:animOne val="branch"/>
          <dgm:animLvl val="lvl"/>
          <dgm:resizeHandles/>
        </dgm:presLayoutVars>
      </dgm:prSet>
      <dgm:spPr/>
      <dgm:t>
        <a:bodyPr/>
        <a:lstStyle/>
        <a:p>
          <a:endParaRPr lang="en-US"/>
        </a:p>
      </dgm:t>
    </dgm:pt>
    <dgm:pt modelId="{CDF924B7-ED04-4C2E-89EB-BBFD10310A61}" type="pres">
      <dgm:prSet presAssocID="{2AD745BF-32B6-4E47-BCCA-629EC0DECAA9}" presName="root" presStyleCnt="0"/>
      <dgm:spPr/>
    </dgm:pt>
    <dgm:pt modelId="{DE02772B-E064-4B51-9FB5-B6CB273FEC18}" type="pres">
      <dgm:prSet presAssocID="{2AD745BF-32B6-4E47-BCCA-629EC0DECAA9}" presName="rootComposite" presStyleCnt="0"/>
      <dgm:spPr/>
    </dgm:pt>
    <dgm:pt modelId="{15087EE3-2395-466C-B870-47FF5C335C3B}" type="pres">
      <dgm:prSet presAssocID="{2AD745BF-32B6-4E47-BCCA-629EC0DECAA9}" presName="rootText" presStyleLbl="node1" presStyleIdx="0" presStyleCnt="4" custScaleX="122412" custScaleY="35004"/>
      <dgm:spPr/>
      <dgm:t>
        <a:bodyPr/>
        <a:lstStyle/>
        <a:p>
          <a:endParaRPr lang="en-US"/>
        </a:p>
      </dgm:t>
    </dgm:pt>
    <dgm:pt modelId="{3D14ECB2-EDF4-4A93-A2D8-FDB41657FAA6}" type="pres">
      <dgm:prSet presAssocID="{2AD745BF-32B6-4E47-BCCA-629EC0DECAA9}" presName="rootConnector" presStyleLbl="node1" presStyleIdx="0" presStyleCnt="4"/>
      <dgm:spPr/>
      <dgm:t>
        <a:bodyPr/>
        <a:lstStyle/>
        <a:p>
          <a:endParaRPr lang="en-US"/>
        </a:p>
      </dgm:t>
    </dgm:pt>
    <dgm:pt modelId="{4197B79B-E756-46F8-AB7E-D83BEAC0D2ED}" type="pres">
      <dgm:prSet presAssocID="{2AD745BF-32B6-4E47-BCCA-629EC0DECAA9}" presName="childShape" presStyleCnt="0"/>
      <dgm:spPr/>
    </dgm:pt>
    <dgm:pt modelId="{7F6C1146-B1AE-4172-8160-8862B0B8C8E2}" type="pres">
      <dgm:prSet presAssocID="{787F8874-DB41-420A-B004-583B947420B7}" presName="Name13" presStyleLbl="parChTrans1D2" presStyleIdx="0" presStyleCnt="12"/>
      <dgm:spPr/>
      <dgm:t>
        <a:bodyPr/>
        <a:lstStyle/>
        <a:p>
          <a:endParaRPr lang="en-US"/>
        </a:p>
      </dgm:t>
    </dgm:pt>
    <dgm:pt modelId="{73B6C743-457A-4B29-8040-233B8AC1F1C0}" type="pres">
      <dgm:prSet presAssocID="{DA5F445F-05B4-4815-A5B5-8D70E73688D2}" presName="childText" presStyleLbl="bgAcc1" presStyleIdx="0" presStyleCnt="12">
        <dgm:presLayoutVars>
          <dgm:bulletEnabled val="1"/>
        </dgm:presLayoutVars>
      </dgm:prSet>
      <dgm:spPr/>
      <dgm:t>
        <a:bodyPr/>
        <a:lstStyle/>
        <a:p>
          <a:endParaRPr lang="en-US"/>
        </a:p>
      </dgm:t>
    </dgm:pt>
    <dgm:pt modelId="{B3130D86-09A0-4FFC-B560-A25038E4A827}" type="pres">
      <dgm:prSet presAssocID="{EBDEC41E-EFDD-4411-A976-9282A5BD9174}" presName="Name13" presStyleLbl="parChTrans1D2" presStyleIdx="1" presStyleCnt="12"/>
      <dgm:spPr/>
      <dgm:t>
        <a:bodyPr/>
        <a:lstStyle/>
        <a:p>
          <a:endParaRPr lang="en-US"/>
        </a:p>
      </dgm:t>
    </dgm:pt>
    <dgm:pt modelId="{341B3C9F-4A63-446D-9FAB-1292C8873D76}" type="pres">
      <dgm:prSet presAssocID="{9909D174-F912-484B-AEC1-9678C0F2ADC8}" presName="childText" presStyleLbl="bgAcc1" presStyleIdx="1" presStyleCnt="12" custScaleY="127564">
        <dgm:presLayoutVars>
          <dgm:bulletEnabled val="1"/>
        </dgm:presLayoutVars>
      </dgm:prSet>
      <dgm:spPr/>
      <dgm:t>
        <a:bodyPr/>
        <a:lstStyle/>
        <a:p>
          <a:endParaRPr lang="en-US"/>
        </a:p>
      </dgm:t>
    </dgm:pt>
    <dgm:pt modelId="{284301C9-5148-4683-9C59-C7DF2F7E602C}" type="pres">
      <dgm:prSet presAssocID="{00E65C6C-34A6-4870-B877-C7E5E9EB8EB5}" presName="Name13" presStyleLbl="parChTrans1D2" presStyleIdx="2" presStyleCnt="12"/>
      <dgm:spPr/>
      <dgm:t>
        <a:bodyPr/>
        <a:lstStyle/>
        <a:p>
          <a:endParaRPr lang="en-US"/>
        </a:p>
      </dgm:t>
    </dgm:pt>
    <dgm:pt modelId="{5E653C63-A7DC-4DEB-92E0-24CFD60D628C}" type="pres">
      <dgm:prSet presAssocID="{402FA142-A4E8-4446-9D6C-D022FC4EC90A}" presName="childText" presStyleLbl="bgAcc1" presStyleIdx="2" presStyleCnt="12" custScaleY="43162">
        <dgm:presLayoutVars>
          <dgm:bulletEnabled val="1"/>
        </dgm:presLayoutVars>
      </dgm:prSet>
      <dgm:spPr/>
      <dgm:t>
        <a:bodyPr/>
        <a:lstStyle/>
        <a:p>
          <a:endParaRPr lang="en-US"/>
        </a:p>
      </dgm:t>
    </dgm:pt>
    <dgm:pt modelId="{09E31F88-5AD4-4D27-BF18-D6A4C3CD17D6}" type="pres">
      <dgm:prSet presAssocID="{974A7A05-5EF2-4491-9F09-01A940E303E1}" presName="root" presStyleCnt="0"/>
      <dgm:spPr/>
    </dgm:pt>
    <dgm:pt modelId="{4608B21B-D6CB-4160-A03A-F2B3A1A150B5}" type="pres">
      <dgm:prSet presAssocID="{974A7A05-5EF2-4491-9F09-01A940E303E1}" presName="rootComposite" presStyleCnt="0"/>
      <dgm:spPr/>
    </dgm:pt>
    <dgm:pt modelId="{1C89CCF1-37BD-4396-A885-E064BB718B4C}" type="pres">
      <dgm:prSet presAssocID="{974A7A05-5EF2-4491-9F09-01A940E303E1}" presName="rootText" presStyleLbl="node1" presStyleIdx="1" presStyleCnt="4" custScaleX="89453" custScaleY="39079"/>
      <dgm:spPr/>
      <dgm:t>
        <a:bodyPr/>
        <a:lstStyle/>
        <a:p>
          <a:endParaRPr lang="en-US"/>
        </a:p>
      </dgm:t>
    </dgm:pt>
    <dgm:pt modelId="{81347DFE-A356-4C06-8F02-691B9BA02E99}" type="pres">
      <dgm:prSet presAssocID="{974A7A05-5EF2-4491-9F09-01A940E303E1}" presName="rootConnector" presStyleLbl="node1" presStyleIdx="1" presStyleCnt="4"/>
      <dgm:spPr/>
      <dgm:t>
        <a:bodyPr/>
        <a:lstStyle/>
        <a:p>
          <a:endParaRPr lang="en-US"/>
        </a:p>
      </dgm:t>
    </dgm:pt>
    <dgm:pt modelId="{DAADF072-4DC1-4F05-8102-BC2F01220DF2}" type="pres">
      <dgm:prSet presAssocID="{974A7A05-5EF2-4491-9F09-01A940E303E1}" presName="childShape" presStyleCnt="0"/>
      <dgm:spPr/>
    </dgm:pt>
    <dgm:pt modelId="{A245203C-7126-427E-B886-AC3A0329EEF3}" type="pres">
      <dgm:prSet presAssocID="{CFCBAA08-AF2E-4B18-82A8-A41256B86BA9}" presName="Name13" presStyleLbl="parChTrans1D2" presStyleIdx="3" presStyleCnt="12"/>
      <dgm:spPr/>
      <dgm:t>
        <a:bodyPr/>
        <a:lstStyle/>
        <a:p>
          <a:endParaRPr lang="en-US"/>
        </a:p>
      </dgm:t>
    </dgm:pt>
    <dgm:pt modelId="{3CB2D913-245A-4B4F-8F57-8F68C2FD8469}" type="pres">
      <dgm:prSet presAssocID="{64372849-B544-4E9A-9E35-864DEECBD45E}" presName="childText" presStyleLbl="bgAcc1" presStyleIdx="3" presStyleCnt="12">
        <dgm:presLayoutVars>
          <dgm:bulletEnabled val="1"/>
        </dgm:presLayoutVars>
      </dgm:prSet>
      <dgm:spPr/>
      <dgm:t>
        <a:bodyPr/>
        <a:lstStyle/>
        <a:p>
          <a:endParaRPr lang="en-US"/>
        </a:p>
      </dgm:t>
    </dgm:pt>
    <dgm:pt modelId="{C056F19A-D3FA-4991-B1FE-FB3DD48240FF}" type="pres">
      <dgm:prSet presAssocID="{E76C34DA-17B8-4C3C-B059-ACD99AFCB1A3}" presName="Name13" presStyleLbl="parChTrans1D2" presStyleIdx="4" presStyleCnt="12"/>
      <dgm:spPr/>
      <dgm:t>
        <a:bodyPr/>
        <a:lstStyle/>
        <a:p>
          <a:endParaRPr lang="en-US"/>
        </a:p>
      </dgm:t>
    </dgm:pt>
    <dgm:pt modelId="{13424D5A-1D30-4CAE-A0EC-168E80398152}" type="pres">
      <dgm:prSet presAssocID="{973C5826-7765-4048-BF47-0391369FF571}" presName="childText" presStyleLbl="bgAcc1" presStyleIdx="4" presStyleCnt="12" custScaleY="130070">
        <dgm:presLayoutVars>
          <dgm:bulletEnabled val="1"/>
        </dgm:presLayoutVars>
      </dgm:prSet>
      <dgm:spPr/>
      <dgm:t>
        <a:bodyPr/>
        <a:lstStyle/>
        <a:p>
          <a:endParaRPr lang="en-US"/>
        </a:p>
      </dgm:t>
    </dgm:pt>
    <dgm:pt modelId="{72A0B89B-91C8-4CC3-BACC-25826EA6ED5A}" type="pres">
      <dgm:prSet presAssocID="{03927776-F396-4911-A404-8CFD9A9BD09F}" presName="Name13" presStyleLbl="parChTrans1D2" presStyleIdx="5" presStyleCnt="12"/>
      <dgm:spPr/>
      <dgm:t>
        <a:bodyPr/>
        <a:lstStyle/>
        <a:p>
          <a:endParaRPr lang="en-US"/>
        </a:p>
      </dgm:t>
    </dgm:pt>
    <dgm:pt modelId="{12292E00-DCDC-46C8-A72E-13A63893C17D}" type="pres">
      <dgm:prSet presAssocID="{9A6E08AB-99A0-4FA3-BD7A-0AEBADA97F90}" presName="childText" presStyleLbl="bgAcc1" presStyleIdx="5" presStyleCnt="12" custScaleY="43162">
        <dgm:presLayoutVars>
          <dgm:bulletEnabled val="1"/>
        </dgm:presLayoutVars>
      </dgm:prSet>
      <dgm:spPr/>
      <dgm:t>
        <a:bodyPr/>
        <a:lstStyle/>
        <a:p>
          <a:endParaRPr lang="en-US"/>
        </a:p>
      </dgm:t>
    </dgm:pt>
    <dgm:pt modelId="{07C6FAD6-6C24-4797-A657-A3678E99A0C3}" type="pres">
      <dgm:prSet presAssocID="{1B81627F-EEA2-4341-BFD8-D57DAD70082C}" presName="root" presStyleCnt="0"/>
      <dgm:spPr/>
    </dgm:pt>
    <dgm:pt modelId="{00ADE5A3-1B2B-417E-BF95-0E4F7DF02D08}" type="pres">
      <dgm:prSet presAssocID="{1B81627F-EEA2-4341-BFD8-D57DAD70082C}" presName="rootComposite" presStyleCnt="0"/>
      <dgm:spPr/>
    </dgm:pt>
    <dgm:pt modelId="{36182FBC-8C33-4518-8B98-41F3E972164F}" type="pres">
      <dgm:prSet presAssocID="{1B81627F-EEA2-4341-BFD8-D57DAD70082C}" presName="rootText" presStyleLbl="node1" presStyleIdx="2" presStyleCnt="4" custScaleX="89453" custScaleY="39079"/>
      <dgm:spPr/>
      <dgm:t>
        <a:bodyPr/>
        <a:lstStyle/>
        <a:p>
          <a:endParaRPr lang="en-US"/>
        </a:p>
      </dgm:t>
    </dgm:pt>
    <dgm:pt modelId="{1E414D1F-6F25-44C3-8874-56BD72974E6F}" type="pres">
      <dgm:prSet presAssocID="{1B81627F-EEA2-4341-BFD8-D57DAD70082C}" presName="rootConnector" presStyleLbl="node1" presStyleIdx="2" presStyleCnt="4"/>
      <dgm:spPr/>
      <dgm:t>
        <a:bodyPr/>
        <a:lstStyle/>
        <a:p>
          <a:endParaRPr lang="en-US"/>
        </a:p>
      </dgm:t>
    </dgm:pt>
    <dgm:pt modelId="{EFEC714A-D378-4B44-8ECF-634E80C7E3F2}" type="pres">
      <dgm:prSet presAssocID="{1B81627F-EEA2-4341-BFD8-D57DAD70082C}" presName="childShape" presStyleCnt="0"/>
      <dgm:spPr/>
    </dgm:pt>
    <dgm:pt modelId="{B9546585-BE9B-4CEE-8219-D9B393DC7750}" type="pres">
      <dgm:prSet presAssocID="{E86C5C6C-6896-4891-BE5C-D92C294CBB59}" presName="Name13" presStyleLbl="parChTrans1D2" presStyleIdx="6" presStyleCnt="12"/>
      <dgm:spPr/>
      <dgm:t>
        <a:bodyPr/>
        <a:lstStyle/>
        <a:p>
          <a:endParaRPr lang="en-US"/>
        </a:p>
      </dgm:t>
    </dgm:pt>
    <dgm:pt modelId="{5C8ADC86-E95C-4426-BFC8-387A980C17AF}" type="pres">
      <dgm:prSet presAssocID="{1E0F1334-F8C8-447D-B9BA-EE923F3BA0C1}" presName="childText" presStyleLbl="bgAcc1" presStyleIdx="6" presStyleCnt="12">
        <dgm:presLayoutVars>
          <dgm:bulletEnabled val="1"/>
        </dgm:presLayoutVars>
      </dgm:prSet>
      <dgm:spPr/>
      <dgm:t>
        <a:bodyPr/>
        <a:lstStyle/>
        <a:p>
          <a:endParaRPr lang="en-US"/>
        </a:p>
      </dgm:t>
    </dgm:pt>
    <dgm:pt modelId="{7174BABC-2F1C-4A98-8361-765F955D7F6F}" type="pres">
      <dgm:prSet presAssocID="{7012C7A2-6B21-4717-BE44-37DFDC411308}" presName="Name13" presStyleLbl="parChTrans1D2" presStyleIdx="7" presStyleCnt="12"/>
      <dgm:spPr/>
      <dgm:t>
        <a:bodyPr/>
        <a:lstStyle/>
        <a:p>
          <a:endParaRPr lang="en-US"/>
        </a:p>
      </dgm:t>
    </dgm:pt>
    <dgm:pt modelId="{2393064F-9700-48BE-B7E7-20A5464B8CDE}" type="pres">
      <dgm:prSet presAssocID="{6F59F267-AB05-49E5-84D1-2CDE8C7E4851}" presName="childText" presStyleLbl="bgAcc1" presStyleIdx="7" presStyleCnt="12" custScaleY="131808">
        <dgm:presLayoutVars>
          <dgm:bulletEnabled val="1"/>
        </dgm:presLayoutVars>
      </dgm:prSet>
      <dgm:spPr/>
      <dgm:t>
        <a:bodyPr/>
        <a:lstStyle/>
        <a:p>
          <a:endParaRPr lang="en-US"/>
        </a:p>
      </dgm:t>
    </dgm:pt>
    <dgm:pt modelId="{63ADE74B-7E75-4CAC-94B3-27F70A50F78F}" type="pres">
      <dgm:prSet presAssocID="{C2A66C28-1442-4D04-8263-76D3233D22E2}" presName="Name13" presStyleLbl="parChTrans1D2" presStyleIdx="8" presStyleCnt="12"/>
      <dgm:spPr/>
      <dgm:t>
        <a:bodyPr/>
        <a:lstStyle/>
        <a:p>
          <a:endParaRPr lang="en-US"/>
        </a:p>
      </dgm:t>
    </dgm:pt>
    <dgm:pt modelId="{52628C6B-4146-4FFE-8CAD-001EFEE3F9A3}" type="pres">
      <dgm:prSet presAssocID="{647C36DE-D678-4E6A-AF0F-A9C38173DCB8}" presName="childText" presStyleLbl="bgAcc1" presStyleIdx="8" presStyleCnt="12" custScaleY="43162">
        <dgm:presLayoutVars>
          <dgm:bulletEnabled val="1"/>
        </dgm:presLayoutVars>
      </dgm:prSet>
      <dgm:spPr/>
      <dgm:t>
        <a:bodyPr/>
        <a:lstStyle/>
        <a:p>
          <a:endParaRPr lang="en-US"/>
        </a:p>
      </dgm:t>
    </dgm:pt>
    <dgm:pt modelId="{B2740E7D-9791-4BE9-90B4-42F39B395314}" type="pres">
      <dgm:prSet presAssocID="{859F5028-63DD-4EB5-8B65-9EE7D3BB5F75}" presName="root" presStyleCnt="0"/>
      <dgm:spPr/>
    </dgm:pt>
    <dgm:pt modelId="{2DABE849-9AF1-4D53-BF05-7B0AA5E5CE03}" type="pres">
      <dgm:prSet presAssocID="{859F5028-63DD-4EB5-8B65-9EE7D3BB5F75}" presName="rootComposite" presStyleCnt="0"/>
      <dgm:spPr/>
    </dgm:pt>
    <dgm:pt modelId="{E43F9FD1-63F1-4784-A007-897B4B4D7FD0}" type="pres">
      <dgm:prSet presAssocID="{859F5028-63DD-4EB5-8B65-9EE7D3BB5F75}" presName="rootText" presStyleLbl="node1" presStyleIdx="3" presStyleCnt="4" custScaleX="102438" custScaleY="35997"/>
      <dgm:spPr/>
      <dgm:t>
        <a:bodyPr/>
        <a:lstStyle/>
        <a:p>
          <a:endParaRPr lang="en-US"/>
        </a:p>
      </dgm:t>
    </dgm:pt>
    <dgm:pt modelId="{2B118F5F-C551-4440-B011-EAE0944DFEDF}" type="pres">
      <dgm:prSet presAssocID="{859F5028-63DD-4EB5-8B65-9EE7D3BB5F75}" presName="rootConnector" presStyleLbl="node1" presStyleIdx="3" presStyleCnt="4"/>
      <dgm:spPr/>
      <dgm:t>
        <a:bodyPr/>
        <a:lstStyle/>
        <a:p>
          <a:endParaRPr lang="en-US"/>
        </a:p>
      </dgm:t>
    </dgm:pt>
    <dgm:pt modelId="{0004966F-37BA-4011-B206-B8A019647A1D}" type="pres">
      <dgm:prSet presAssocID="{859F5028-63DD-4EB5-8B65-9EE7D3BB5F75}" presName="childShape" presStyleCnt="0"/>
      <dgm:spPr/>
    </dgm:pt>
    <dgm:pt modelId="{DBEB02B6-872D-4DD9-8069-4DBDDDE630A5}" type="pres">
      <dgm:prSet presAssocID="{DD814BD9-2D07-4D53-9BB3-24D69BA9B623}" presName="Name13" presStyleLbl="parChTrans1D2" presStyleIdx="9" presStyleCnt="12"/>
      <dgm:spPr/>
      <dgm:t>
        <a:bodyPr/>
        <a:lstStyle/>
        <a:p>
          <a:endParaRPr lang="en-US"/>
        </a:p>
      </dgm:t>
    </dgm:pt>
    <dgm:pt modelId="{8C0AD527-001D-4D7E-8255-2EFD53135756}" type="pres">
      <dgm:prSet presAssocID="{A2632DF9-7FF0-4F6B-AE8B-DCBE911E2CAE}" presName="childText" presStyleLbl="bgAcc1" presStyleIdx="9" presStyleCnt="12">
        <dgm:presLayoutVars>
          <dgm:bulletEnabled val="1"/>
        </dgm:presLayoutVars>
      </dgm:prSet>
      <dgm:spPr/>
      <dgm:t>
        <a:bodyPr/>
        <a:lstStyle/>
        <a:p>
          <a:endParaRPr lang="en-US"/>
        </a:p>
      </dgm:t>
    </dgm:pt>
    <dgm:pt modelId="{476C7DEB-0591-4F83-B472-E77F6F3F962D}" type="pres">
      <dgm:prSet presAssocID="{0205E4D8-B9A3-4289-99CA-4DC57D47DF75}" presName="Name13" presStyleLbl="parChTrans1D2" presStyleIdx="10" presStyleCnt="12"/>
      <dgm:spPr/>
      <dgm:t>
        <a:bodyPr/>
        <a:lstStyle/>
        <a:p>
          <a:endParaRPr lang="en-US"/>
        </a:p>
      </dgm:t>
    </dgm:pt>
    <dgm:pt modelId="{BD67C36A-58A6-4879-BDD1-75362078144F}" type="pres">
      <dgm:prSet presAssocID="{973BE8BA-6683-4F7E-8B51-C9429DF1213C}" presName="childText" presStyleLbl="bgAcc1" presStyleIdx="10" presStyleCnt="12" custScaleY="125294">
        <dgm:presLayoutVars>
          <dgm:bulletEnabled val="1"/>
        </dgm:presLayoutVars>
      </dgm:prSet>
      <dgm:spPr/>
      <dgm:t>
        <a:bodyPr/>
        <a:lstStyle/>
        <a:p>
          <a:endParaRPr lang="en-US"/>
        </a:p>
      </dgm:t>
    </dgm:pt>
    <dgm:pt modelId="{AB4B8B40-413F-4F59-97EC-F76D4850C900}" type="pres">
      <dgm:prSet presAssocID="{0069EBA0-1583-4DB5-BE0F-50C7C4CD88C7}" presName="Name13" presStyleLbl="parChTrans1D2" presStyleIdx="11" presStyleCnt="12"/>
      <dgm:spPr/>
      <dgm:t>
        <a:bodyPr/>
        <a:lstStyle/>
        <a:p>
          <a:endParaRPr lang="en-US"/>
        </a:p>
      </dgm:t>
    </dgm:pt>
    <dgm:pt modelId="{9C392549-ACAA-4C96-BA84-68E405FA28BE}" type="pres">
      <dgm:prSet presAssocID="{BFB8E6B5-632D-40B5-881E-A78F98989C6F}" presName="childText" presStyleLbl="bgAcc1" presStyleIdx="11" presStyleCnt="12" custScaleY="43162" custLinFactNeighborY="3804">
        <dgm:presLayoutVars>
          <dgm:bulletEnabled val="1"/>
        </dgm:presLayoutVars>
      </dgm:prSet>
      <dgm:spPr/>
      <dgm:t>
        <a:bodyPr/>
        <a:lstStyle/>
        <a:p>
          <a:endParaRPr lang="en-US"/>
        </a:p>
      </dgm:t>
    </dgm:pt>
  </dgm:ptLst>
  <dgm:cxnLst>
    <dgm:cxn modelId="{9D5212A3-8574-4D0B-B625-499B30BF9AB3}" type="presOf" srcId="{0069EBA0-1583-4DB5-BE0F-50C7C4CD88C7}" destId="{AB4B8B40-413F-4F59-97EC-F76D4850C900}" srcOrd="0" destOrd="0" presId="urn:microsoft.com/office/officeart/2005/8/layout/hierarchy3"/>
    <dgm:cxn modelId="{12426F69-8F5A-4951-98B8-614179827799}" type="presOf" srcId="{859F5028-63DD-4EB5-8B65-9EE7D3BB5F75}" destId="{E43F9FD1-63F1-4784-A007-897B4B4D7FD0}" srcOrd="0" destOrd="0" presId="urn:microsoft.com/office/officeart/2005/8/layout/hierarchy3"/>
    <dgm:cxn modelId="{B8C70E15-7DD5-405F-B8EA-B9CA3CA80036}" srcId="{A2DCA5EB-20FF-4B38-8609-DBB0717C6539}" destId="{1B81627F-EEA2-4341-BFD8-D57DAD70082C}" srcOrd="2" destOrd="0" parTransId="{E9A263E5-75BA-4048-B44D-19C84EF922A7}" sibTransId="{55A5AE49-92E6-4D12-B4E9-B65898B2DBEA}"/>
    <dgm:cxn modelId="{C22D2E94-7458-4763-892C-7DB0007B6B2C}" srcId="{2AD745BF-32B6-4E47-BCCA-629EC0DECAA9}" destId="{DA5F445F-05B4-4815-A5B5-8D70E73688D2}" srcOrd="0" destOrd="0" parTransId="{787F8874-DB41-420A-B004-583B947420B7}" sibTransId="{68BB4712-CE3A-4142-97ED-78AF77C7DAFF}"/>
    <dgm:cxn modelId="{645BECE2-0F3C-420F-9176-A9EC839471B8}" type="presOf" srcId="{1B81627F-EEA2-4341-BFD8-D57DAD70082C}" destId="{36182FBC-8C33-4518-8B98-41F3E972164F}" srcOrd="0" destOrd="0" presId="urn:microsoft.com/office/officeart/2005/8/layout/hierarchy3"/>
    <dgm:cxn modelId="{E4C9ADBC-3D66-46BF-8826-E419C3BEE2D0}" type="presOf" srcId="{6F59F267-AB05-49E5-84D1-2CDE8C7E4851}" destId="{2393064F-9700-48BE-B7E7-20A5464B8CDE}" srcOrd="0" destOrd="0" presId="urn:microsoft.com/office/officeart/2005/8/layout/hierarchy3"/>
    <dgm:cxn modelId="{EDF046A6-0C4C-4BE5-9D1E-179FC631C4EF}" type="presOf" srcId="{A2DCA5EB-20FF-4B38-8609-DBB0717C6539}" destId="{15C4E9E5-AA24-41BF-A480-751237584DCC}" srcOrd="0" destOrd="0" presId="urn:microsoft.com/office/officeart/2005/8/layout/hierarchy3"/>
    <dgm:cxn modelId="{32167C16-D5C7-4576-B41E-7EA6455D09E2}" type="presOf" srcId="{974A7A05-5EF2-4491-9F09-01A940E303E1}" destId="{1C89CCF1-37BD-4396-A885-E064BB718B4C}" srcOrd="0" destOrd="0" presId="urn:microsoft.com/office/officeart/2005/8/layout/hierarchy3"/>
    <dgm:cxn modelId="{B36A3D09-F0D4-40D9-A3EE-EEF6F18F1742}" srcId="{A2DCA5EB-20FF-4B38-8609-DBB0717C6539}" destId="{974A7A05-5EF2-4491-9F09-01A940E303E1}" srcOrd="1" destOrd="0" parTransId="{0761E39C-7DFF-40F5-9CA9-469B1617521E}" sibTransId="{84776020-723D-4C04-BA9C-28BC6DC12EC6}"/>
    <dgm:cxn modelId="{EB3D4268-FEE7-4E89-BDAA-5AF5820679AE}" srcId="{2AD745BF-32B6-4E47-BCCA-629EC0DECAA9}" destId="{402FA142-A4E8-4446-9D6C-D022FC4EC90A}" srcOrd="2" destOrd="0" parTransId="{00E65C6C-34A6-4870-B877-C7E5E9EB8EB5}" sibTransId="{4B127F18-6D96-41A7-A1C6-2CF1988F2239}"/>
    <dgm:cxn modelId="{DED9A837-11A3-4BD1-BCD9-2126F5D09A99}" type="presOf" srcId="{00E65C6C-34A6-4870-B877-C7E5E9EB8EB5}" destId="{284301C9-5148-4683-9C59-C7DF2F7E602C}" srcOrd="0" destOrd="0" presId="urn:microsoft.com/office/officeart/2005/8/layout/hierarchy3"/>
    <dgm:cxn modelId="{21B13698-E898-4099-BF06-73609FD87A0F}" type="presOf" srcId="{973BE8BA-6683-4F7E-8B51-C9429DF1213C}" destId="{BD67C36A-58A6-4879-BDD1-75362078144F}" srcOrd="0" destOrd="0" presId="urn:microsoft.com/office/officeart/2005/8/layout/hierarchy3"/>
    <dgm:cxn modelId="{7861E5C7-345C-4DC8-8764-7E40BA890B84}" type="presOf" srcId="{973C5826-7765-4048-BF47-0391369FF571}" destId="{13424D5A-1D30-4CAE-A0EC-168E80398152}" srcOrd="0" destOrd="0" presId="urn:microsoft.com/office/officeart/2005/8/layout/hierarchy3"/>
    <dgm:cxn modelId="{EA1A618C-0317-4A20-BA1E-798C10D2BB6D}" srcId="{859F5028-63DD-4EB5-8B65-9EE7D3BB5F75}" destId="{A2632DF9-7FF0-4F6B-AE8B-DCBE911E2CAE}" srcOrd="0" destOrd="0" parTransId="{DD814BD9-2D07-4D53-9BB3-24D69BA9B623}" sibTransId="{09651C0A-A1B8-4A5A-B4C6-57B2EBDA575A}"/>
    <dgm:cxn modelId="{1030CDCA-902D-4D91-A79C-EF0DF47792A6}" type="presOf" srcId="{CFCBAA08-AF2E-4B18-82A8-A41256B86BA9}" destId="{A245203C-7126-427E-B886-AC3A0329EEF3}" srcOrd="0" destOrd="0" presId="urn:microsoft.com/office/officeart/2005/8/layout/hierarchy3"/>
    <dgm:cxn modelId="{6813B296-FA0C-471B-BAD4-3EC326FAF0DE}" srcId="{1B81627F-EEA2-4341-BFD8-D57DAD70082C}" destId="{6F59F267-AB05-49E5-84D1-2CDE8C7E4851}" srcOrd="1" destOrd="0" parTransId="{7012C7A2-6B21-4717-BE44-37DFDC411308}" sibTransId="{9CE1C1C4-A305-4B68-8A36-34CCC00D5B73}"/>
    <dgm:cxn modelId="{3100A08D-7B57-427D-B56F-5E81DBE5F6A4}" type="presOf" srcId="{C2A66C28-1442-4D04-8263-76D3233D22E2}" destId="{63ADE74B-7E75-4CAC-94B3-27F70A50F78F}" srcOrd="0" destOrd="0" presId="urn:microsoft.com/office/officeart/2005/8/layout/hierarchy3"/>
    <dgm:cxn modelId="{19BB68F6-CEF0-4953-BA71-55F2938B01D2}" srcId="{859F5028-63DD-4EB5-8B65-9EE7D3BB5F75}" destId="{BFB8E6B5-632D-40B5-881E-A78F98989C6F}" srcOrd="2" destOrd="0" parTransId="{0069EBA0-1583-4DB5-BE0F-50C7C4CD88C7}" sibTransId="{902BDE82-A9B0-4066-BAC8-DD5F2A16241F}"/>
    <dgm:cxn modelId="{00F9A38C-9F0F-4814-B510-E7503DB37D28}" type="presOf" srcId="{974A7A05-5EF2-4491-9F09-01A940E303E1}" destId="{81347DFE-A356-4C06-8F02-691B9BA02E99}" srcOrd="1" destOrd="0" presId="urn:microsoft.com/office/officeart/2005/8/layout/hierarchy3"/>
    <dgm:cxn modelId="{AE6069CE-5D90-4D66-986D-4F780642B543}" type="presOf" srcId="{9A6E08AB-99A0-4FA3-BD7A-0AEBADA97F90}" destId="{12292E00-DCDC-46C8-A72E-13A63893C17D}" srcOrd="0" destOrd="0" presId="urn:microsoft.com/office/officeart/2005/8/layout/hierarchy3"/>
    <dgm:cxn modelId="{5FBDF79F-FDCB-427F-BA4C-9F8B009BA519}" srcId="{859F5028-63DD-4EB5-8B65-9EE7D3BB5F75}" destId="{973BE8BA-6683-4F7E-8B51-C9429DF1213C}" srcOrd="1" destOrd="0" parTransId="{0205E4D8-B9A3-4289-99CA-4DC57D47DF75}" sibTransId="{2E9C759A-0F79-4C14-A5E3-67076E97461E}"/>
    <dgm:cxn modelId="{84588C27-9C5C-451A-A1AB-F4B413932CF0}" srcId="{974A7A05-5EF2-4491-9F09-01A940E303E1}" destId="{9A6E08AB-99A0-4FA3-BD7A-0AEBADA97F90}" srcOrd="2" destOrd="0" parTransId="{03927776-F396-4911-A404-8CFD9A9BD09F}" sibTransId="{8C676FF8-6E19-4AB1-BBA8-8413299A9D30}"/>
    <dgm:cxn modelId="{52B0C984-EC26-46CB-BFF3-1B84FE7A2A51}" type="presOf" srcId="{1E0F1334-F8C8-447D-B9BA-EE923F3BA0C1}" destId="{5C8ADC86-E95C-4426-BFC8-387A980C17AF}" srcOrd="0" destOrd="0" presId="urn:microsoft.com/office/officeart/2005/8/layout/hierarchy3"/>
    <dgm:cxn modelId="{FDEBBBBC-01CE-4567-ACEF-07545E58BFA2}" type="presOf" srcId="{E76C34DA-17B8-4C3C-B059-ACD99AFCB1A3}" destId="{C056F19A-D3FA-4991-B1FE-FB3DD48240FF}" srcOrd="0" destOrd="0" presId="urn:microsoft.com/office/officeart/2005/8/layout/hierarchy3"/>
    <dgm:cxn modelId="{A0118EB0-3199-4015-9CA0-DF1A9934E9CD}" type="presOf" srcId="{64372849-B544-4E9A-9E35-864DEECBD45E}" destId="{3CB2D913-245A-4B4F-8F57-8F68C2FD8469}" srcOrd="0" destOrd="0" presId="urn:microsoft.com/office/officeart/2005/8/layout/hierarchy3"/>
    <dgm:cxn modelId="{26A28CE6-701A-45D8-B55C-727AD5199AA5}" type="presOf" srcId="{787F8874-DB41-420A-B004-583B947420B7}" destId="{7F6C1146-B1AE-4172-8160-8862B0B8C8E2}" srcOrd="0" destOrd="0" presId="urn:microsoft.com/office/officeart/2005/8/layout/hierarchy3"/>
    <dgm:cxn modelId="{C0B41B2F-46D1-42E8-9C9D-079B5298DB73}" srcId="{974A7A05-5EF2-4491-9F09-01A940E303E1}" destId="{973C5826-7765-4048-BF47-0391369FF571}" srcOrd="1" destOrd="0" parTransId="{E76C34DA-17B8-4C3C-B059-ACD99AFCB1A3}" sibTransId="{AEA773AA-208F-4A65-B54A-F491A0AB3275}"/>
    <dgm:cxn modelId="{2C71EF45-FC60-459C-8BEB-FF7989EE8157}" type="presOf" srcId="{0205E4D8-B9A3-4289-99CA-4DC57D47DF75}" destId="{476C7DEB-0591-4F83-B472-E77F6F3F962D}" srcOrd="0" destOrd="0" presId="urn:microsoft.com/office/officeart/2005/8/layout/hierarchy3"/>
    <dgm:cxn modelId="{C02B91B9-AB9A-4031-B7E3-C5A0EB85DE4D}" type="presOf" srcId="{EBDEC41E-EFDD-4411-A976-9282A5BD9174}" destId="{B3130D86-09A0-4FFC-B560-A25038E4A827}" srcOrd="0" destOrd="0" presId="urn:microsoft.com/office/officeart/2005/8/layout/hierarchy3"/>
    <dgm:cxn modelId="{B9C2BFE8-1E32-4EF5-85BD-975A56FD3293}" srcId="{1B81627F-EEA2-4341-BFD8-D57DAD70082C}" destId="{1E0F1334-F8C8-447D-B9BA-EE923F3BA0C1}" srcOrd="0" destOrd="0" parTransId="{E86C5C6C-6896-4891-BE5C-D92C294CBB59}" sibTransId="{FE6301F1-892E-47F3-930F-83DDCEF0E959}"/>
    <dgm:cxn modelId="{6BFEADEA-B949-49AA-9044-8BBA3E22FBE1}" type="presOf" srcId="{BFB8E6B5-632D-40B5-881E-A78F98989C6F}" destId="{9C392549-ACAA-4C96-BA84-68E405FA28BE}" srcOrd="0" destOrd="0" presId="urn:microsoft.com/office/officeart/2005/8/layout/hierarchy3"/>
    <dgm:cxn modelId="{DBB31587-DE6E-4C34-A6F6-874873FE5CA1}" type="presOf" srcId="{03927776-F396-4911-A404-8CFD9A9BD09F}" destId="{72A0B89B-91C8-4CC3-BACC-25826EA6ED5A}" srcOrd="0" destOrd="0" presId="urn:microsoft.com/office/officeart/2005/8/layout/hierarchy3"/>
    <dgm:cxn modelId="{C69A0523-1DC6-4670-AA9B-82E25973091D}" type="presOf" srcId="{1B81627F-EEA2-4341-BFD8-D57DAD70082C}" destId="{1E414D1F-6F25-44C3-8874-56BD72974E6F}" srcOrd="1" destOrd="0" presId="urn:microsoft.com/office/officeart/2005/8/layout/hierarchy3"/>
    <dgm:cxn modelId="{2DEF1E79-F999-41CA-839F-BDEB54C8E2F5}" type="presOf" srcId="{E86C5C6C-6896-4891-BE5C-D92C294CBB59}" destId="{B9546585-BE9B-4CEE-8219-D9B393DC7750}" srcOrd="0" destOrd="0" presId="urn:microsoft.com/office/officeart/2005/8/layout/hierarchy3"/>
    <dgm:cxn modelId="{63F98408-4A44-461B-97B2-2109F58A53DE}" type="presOf" srcId="{DA5F445F-05B4-4815-A5B5-8D70E73688D2}" destId="{73B6C743-457A-4B29-8040-233B8AC1F1C0}" srcOrd="0" destOrd="0" presId="urn:microsoft.com/office/officeart/2005/8/layout/hierarchy3"/>
    <dgm:cxn modelId="{84525D69-13B9-4D09-8FB3-DF88F21E38AC}" type="presOf" srcId="{859F5028-63DD-4EB5-8B65-9EE7D3BB5F75}" destId="{2B118F5F-C551-4440-B011-EAE0944DFEDF}" srcOrd="1" destOrd="0" presId="urn:microsoft.com/office/officeart/2005/8/layout/hierarchy3"/>
    <dgm:cxn modelId="{19D1ADCA-E726-42C1-8581-BC9AB6E3945F}" type="presOf" srcId="{7012C7A2-6B21-4717-BE44-37DFDC411308}" destId="{7174BABC-2F1C-4A98-8361-765F955D7F6F}" srcOrd="0" destOrd="0" presId="urn:microsoft.com/office/officeart/2005/8/layout/hierarchy3"/>
    <dgm:cxn modelId="{664F0A96-04E6-47D4-93B5-75E1F389F2F5}" srcId="{974A7A05-5EF2-4491-9F09-01A940E303E1}" destId="{64372849-B544-4E9A-9E35-864DEECBD45E}" srcOrd="0" destOrd="0" parTransId="{CFCBAA08-AF2E-4B18-82A8-A41256B86BA9}" sibTransId="{5FEED005-7985-4BA6-A58A-02D0BF6B8DC0}"/>
    <dgm:cxn modelId="{16277698-DD27-414C-B2A2-D53D0ACEFB3A}" srcId="{A2DCA5EB-20FF-4B38-8609-DBB0717C6539}" destId="{859F5028-63DD-4EB5-8B65-9EE7D3BB5F75}" srcOrd="3" destOrd="0" parTransId="{83A2DF51-678B-46E5-A8F8-AA48CB4BD326}" sibTransId="{FCE52F75-47DE-4FAB-A0A5-E9545CE3275B}"/>
    <dgm:cxn modelId="{8EE75D40-D33E-4934-B900-270BD781BC45}" type="presOf" srcId="{402FA142-A4E8-4446-9D6C-D022FC4EC90A}" destId="{5E653C63-A7DC-4DEB-92E0-24CFD60D628C}" srcOrd="0" destOrd="0" presId="urn:microsoft.com/office/officeart/2005/8/layout/hierarchy3"/>
    <dgm:cxn modelId="{AD8682A4-29F6-4F99-B1B2-D8F8511DE5C0}" srcId="{1B81627F-EEA2-4341-BFD8-D57DAD70082C}" destId="{647C36DE-D678-4E6A-AF0F-A9C38173DCB8}" srcOrd="2" destOrd="0" parTransId="{C2A66C28-1442-4D04-8263-76D3233D22E2}" sibTransId="{263EC1DC-0804-4DBF-BEAD-7C27786F7040}"/>
    <dgm:cxn modelId="{23FFFA28-8190-4233-879B-BB21E2AF9683}" type="presOf" srcId="{DD814BD9-2D07-4D53-9BB3-24D69BA9B623}" destId="{DBEB02B6-872D-4DD9-8069-4DBDDDE630A5}" srcOrd="0" destOrd="0" presId="urn:microsoft.com/office/officeart/2005/8/layout/hierarchy3"/>
    <dgm:cxn modelId="{6C0F05EA-767B-4CCA-91E7-AC69966712B6}" type="presOf" srcId="{647C36DE-D678-4E6A-AF0F-A9C38173DCB8}" destId="{52628C6B-4146-4FFE-8CAD-001EFEE3F9A3}" srcOrd="0" destOrd="0" presId="urn:microsoft.com/office/officeart/2005/8/layout/hierarchy3"/>
    <dgm:cxn modelId="{66AAB36F-09B3-4E24-98F6-B248621152A2}" type="presOf" srcId="{2AD745BF-32B6-4E47-BCCA-629EC0DECAA9}" destId="{3D14ECB2-EDF4-4A93-A2D8-FDB41657FAA6}" srcOrd="1" destOrd="0" presId="urn:microsoft.com/office/officeart/2005/8/layout/hierarchy3"/>
    <dgm:cxn modelId="{1DBCA987-D0BA-431F-B8E5-50DB261BCD4F}" srcId="{2AD745BF-32B6-4E47-BCCA-629EC0DECAA9}" destId="{9909D174-F912-484B-AEC1-9678C0F2ADC8}" srcOrd="1" destOrd="0" parTransId="{EBDEC41E-EFDD-4411-A976-9282A5BD9174}" sibTransId="{4E90BE56-A45E-46C7-9978-0A934D4946F9}"/>
    <dgm:cxn modelId="{A735EBEF-D900-43BE-96C0-F665DC0A5AC4}" type="presOf" srcId="{A2632DF9-7FF0-4F6B-AE8B-DCBE911E2CAE}" destId="{8C0AD527-001D-4D7E-8255-2EFD53135756}" srcOrd="0" destOrd="0" presId="urn:microsoft.com/office/officeart/2005/8/layout/hierarchy3"/>
    <dgm:cxn modelId="{E47DE175-7DFF-45FB-833E-8272182341A6}" type="presOf" srcId="{9909D174-F912-484B-AEC1-9678C0F2ADC8}" destId="{341B3C9F-4A63-446D-9FAB-1292C8873D76}" srcOrd="0" destOrd="0" presId="urn:microsoft.com/office/officeart/2005/8/layout/hierarchy3"/>
    <dgm:cxn modelId="{B28A9800-E2A4-44CA-8746-6C884BE9BB59}" type="presOf" srcId="{2AD745BF-32B6-4E47-BCCA-629EC0DECAA9}" destId="{15087EE3-2395-466C-B870-47FF5C335C3B}" srcOrd="0" destOrd="0" presId="urn:microsoft.com/office/officeart/2005/8/layout/hierarchy3"/>
    <dgm:cxn modelId="{4BA62B3C-2C4B-477A-91FE-9727EC0E5BD3}" srcId="{A2DCA5EB-20FF-4B38-8609-DBB0717C6539}" destId="{2AD745BF-32B6-4E47-BCCA-629EC0DECAA9}" srcOrd="0" destOrd="0" parTransId="{4F63628F-6232-4697-AD3D-B838E6166BF5}" sibTransId="{85B8536B-E8EB-4BFD-9222-20C3EB3AC501}"/>
    <dgm:cxn modelId="{2BDBA193-7345-4D01-9990-CFA8998B293A}" type="presParOf" srcId="{15C4E9E5-AA24-41BF-A480-751237584DCC}" destId="{CDF924B7-ED04-4C2E-89EB-BBFD10310A61}" srcOrd="0" destOrd="0" presId="urn:microsoft.com/office/officeart/2005/8/layout/hierarchy3"/>
    <dgm:cxn modelId="{9F5B66D5-1B47-4F5D-A9F6-6173115107BD}" type="presParOf" srcId="{CDF924B7-ED04-4C2E-89EB-BBFD10310A61}" destId="{DE02772B-E064-4B51-9FB5-B6CB273FEC18}" srcOrd="0" destOrd="0" presId="urn:microsoft.com/office/officeart/2005/8/layout/hierarchy3"/>
    <dgm:cxn modelId="{3039529B-231C-4910-9552-37644D1579A7}" type="presParOf" srcId="{DE02772B-E064-4B51-9FB5-B6CB273FEC18}" destId="{15087EE3-2395-466C-B870-47FF5C335C3B}" srcOrd="0" destOrd="0" presId="urn:microsoft.com/office/officeart/2005/8/layout/hierarchy3"/>
    <dgm:cxn modelId="{46DB983F-95AF-469A-ADC3-153123D0F677}" type="presParOf" srcId="{DE02772B-E064-4B51-9FB5-B6CB273FEC18}" destId="{3D14ECB2-EDF4-4A93-A2D8-FDB41657FAA6}" srcOrd="1" destOrd="0" presId="urn:microsoft.com/office/officeart/2005/8/layout/hierarchy3"/>
    <dgm:cxn modelId="{92AC308E-9C63-452F-823B-D3DF5B9FCE3E}" type="presParOf" srcId="{CDF924B7-ED04-4C2E-89EB-BBFD10310A61}" destId="{4197B79B-E756-46F8-AB7E-D83BEAC0D2ED}" srcOrd="1" destOrd="0" presId="urn:microsoft.com/office/officeart/2005/8/layout/hierarchy3"/>
    <dgm:cxn modelId="{D3C50014-3E4A-4834-BBAF-71FAABAD4E79}" type="presParOf" srcId="{4197B79B-E756-46F8-AB7E-D83BEAC0D2ED}" destId="{7F6C1146-B1AE-4172-8160-8862B0B8C8E2}" srcOrd="0" destOrd="0" presId="urn:microsoft.com/office/officeart/2005/8/layout/hierarchy3"/>
    <dgm:cxn modelId="{8B59CDCB-765A-4F20-9A70-EC0655C03E8A}" type="presParOf" srcId="{4197B79B-E756-46F8-AB7E-D83BEAC0D2ED}" destId="{73B6C743-457A-4B29-8040-233B8AC1F1C0}" srcOrd="1" destOrd="0" presId="urn:microsoft.com/office/officeart/2005/8/layout/hierarchy3"/>
    <dgm:cxn modelId="{0C9E9544-18BD-4FCD-A648-430780ECF078}" type="presParOf" srcId="{4197B79B-E756-46F8-AB7E-D83BEAC0D2ED}" destId="{B3130D86-09A0-4FFC-B560-A25038E4A827}" srcOrd="2" destOrd="0" presId="urn:microsoft.com/office/officeart/2005/8/layout/hierarchy3"/>
    <dgm:cxn modelId="{284DACA5-750D-4F1D-9CF4-2F1492D3D805}" type="presParOf" srcId="{4197B79B-E756-46F8-AB7E-D83BEAC0D2ED}" destId="{341B3C9F-4A63-446D-9FAB-1292C8873D76}" srcOrd="3" destOrd="0" presId="urn:microsoft.com/office/officeart/2005/8/layout/hierarchy3"/>
    <dgm:cxn modelId="{0B2F6161-DBA1-4545-9486-A3ABDEB8A421}" type="presParOf" srcId="{4197B79B-E756-46F8-AB7E-D83BEAC0D2ED}" destId="{284301C9-5148-4683-9C59-C7DF2F7E602C}" srcOrd="4" destOrd="0" presId="urn:microsoft.com/office/officeart/2005/8/layout/hierarchy3"/>
    <dgm:cxn modelId="{F8827F9E-A3D4-4FBC-888D-0EC6AB08A3F3}" type="presParOf" srcId="{4197B79B-E756-46F8-AB7E-D83BEAC0D2ED}" destId="{5E653C63-A7DC-4DEB-92E0-24CFD60D628C}" srcOrd="5" destOrd="0" presId="urn:microsoft.com/office/officeart/2005/8/layout/hierarchy3"/>
    <dgm:cxn modelId="{3971AFD9-4823-43DF-9E29-8A86AEB2597B}" type="presParOf" srcId="{15C4E9E5-AA24-41BF-A480-751237584DCC}" destId="{09E31F88-5AD4-4D27-BF18-D6A4C3CD17D6}" srcOrd="1" destOrd="0" presId="urn:microsoft.com/office/officeart/2005/8/layout/hierarchy3"/>
    <dgm:cxn modelId="{CB0DEF08-8EDF-4982-A3DF-08C793366BA6}" type="presParOf" srcId="{09E31F88-5AD4-4D27-BF18-D6A4C3CD17D6}" destId="{4608B21B-D6CB-4160-A03A-F2B3A1A150B5}" srcOrd="0" destOrd="0" presId="urn:microsoft.com/office/officeart/2005/8/layout/hierarchy3"/>
    <dgm:cxn modelId="{BD94E2DE-73AD-4F49-ABF5-CD723658451D}" type="presParOf" srcId="{4608B21B-D6CB-4160-A03A-F2B3A1A150B5}" destId="{1C89CCF1-37BD-4396-A885-E064BB718B4C}" srcOrd="0" destOrd="0" presId="urn:microsoft.com/office/officeart/2005/8/layout/hierarchy3"/>
    <dgm:cxn modelId="{FEB42558-8E94-4C47-B9CB-B43561216FDE}" type="presParOf" srcId="{4608B21B-D6CB-4160-A03A-F2B3A1A150B5}" destId="{81347DFE-A356-4C06-8F02-691B9BA02E99}" srcOrd="1" destOrd="0" presId="urn:microsoft.com/office/officeart/2005/8/layout/hierarchy3"/>
    <dgm:cxn modelId="{5D55EE5C-48CA-45B3-94A2-633204DCC2F8}" type="presParOf" srcId="{09E31F88-5AD4-4D27-BF18-D6A4C3CD17D6}" destId="{DAADF072-4DC1-4F05-8102-BC2F01220DF2}" srcOrd="1" destOrd="0" presId="urn:microsoft.com/office/officeart/2005/8/layout/hierarchy3"/>
    <dgm:cxn modelId="{67DCFA98-ED83-4B04-B5B8-C02893B31C94}" type="presParOf" srcId="{DAADF072-4DC1-4F05-8102-BC2F01220DF2}" destId="{A245203C-7126-427E-B886-AC3A0329EEF3}" srcOrd="0" destOrd="0" presId="urn:microsoft.com/office/officeart/2005/8/layout/hierarchy3"/>
    <dgm:cxn modelId="{21817DB6-1B38-4FF8-9721-D280CEB1DD86}" type="presParOf" srcId="{DAADF072-4DC1-4F05-8102-BC2F01220DF2}" destId="{3CB2D913-245A-4B4F-8F57-8F68C2FD8469}" srcOrd="1" destOrd="0" presId="urn:microsoft.com/office/officeart/2005/8/layout/hierarchy3"/>
    <dgm:cxn modelId="{285FD1DC-7822-4F80-A414-A35327B67001}" type="presParOf" srcId="{DAADF072-4DC1-4F05-8102-BC2F01220DF2}" destId="{C056F19A-D3FA-4991-B1FE-FB3DD48240FF}" srcOrd="2" destOrd="0" presId="urn:microsoft.com/office/officeart/2005/8/layout/hierarchy3"/>
    <dgm:cxn modelId="{3284BD08-33D0-45CA-86EC-BD2F61927965}" type="presParOf" srcId="{DAADF072-4DC1-4F05-8102-BC2F01220DF2}" destId="{13424D5A-1D30-4CAE-A0EC-168E80398152}" srcOrd="3" destOrd="0" presId="urn:microsoft.com/office/officeart/2005/8/layout/hierarchy3"/>
    <dgm:cxn modelId="{85B8F65C-06F0-4142-8FE0-21CBBA0B991B}" type="presParOf" srcId="{DAADF072-4DC1-4F05-8102-BC2F01220DF2}" destId="{72A0B89B-91C8-4CC3-BACC-25826EA6ED5A}" srcOrd="4" destOrd="0" presId="urn:microsoft.com/office/officeart/2005/8/layout/hierarchy3"/>
    <dgm:cxn modelId="{E221E970-DBFD-45A1-BDF5-B80BAF36FB61}" type="presParOf" srcId="{DAADF072-4DC1-4F05-8102-BC2F01220DF2}" destId="{12292E00-DCDC-46C8-A72E-13A63893C17D}" srcOrd="5" destOrd="0" presId="urn:microsoft.com/office/officeart/2005/8/layout/hierarchy3"/>
    <dgm:cxn modelId="{EA43EF00-7C83-4624-A63C-FBC7C11199E8}" type="presParOf" srcId="{15C4E9E5-AA24-41BF-A480-751237584DCC}" destId="{07C6FAD6-6C24-4797-A657-A3678E99A0C3}" srcOrd="2" destOrd="0" presId="urn:microsoft.com/office/officeart/2005/8/layout/hierarchy3"/>
    <dgm:cxn modelId="{3B066C14-74AA-4B34-AD8B-78273A5B8E41}" type="presParOf" srcId="{07C6FAD6-6C24-4797-A657-A3678E99A0C3}" destId="{00ADE5A3-1B2B-417E-BF95-0E4F7DF02D08}" srcOrd="0" destOrd="0" presId="urn:microsoft.com/office/officeart/2005/8/layout/hierarchy3"/>
    <dgm:cxn modelId="{7FB1DD67-C6ED-4D53-BD6A-17F10024FC81}" type="presParOf" srcId="{00ADE5A3-1B2B-417E-BF95-0E4F7DF02D08}" destId="{36182FBC-8C33-4518-8B98-41F3E972164F}" srcOrd="0" destOrd="0" presId="urn:microsoft.com/office/officeart/2005/8/layout/hierarchy3"/>
    <dgm:cxn modelId="{7BF3FA5A-0F3E-47F7-8D66-0DC33D64E3F9}" type="presParOf" srcId="{00ADE5A3-1B2B-417E-BF95-0E4F7DF02D08}" destId="{1E414D1F-6F25-44C3-8874-56BD72974E6F}" srcOrd="1" destOrd="0" presId="urn:microsoft.com/office/officeart/2005/8/layout/hierarchy3"/>
    <dgm:cxn modelId="{40CBEE9E-98CB-4DD0-A9A8-7F7A20011E01}" type="presParOf" srcId="{07C6FAD6-6C24-4797-A657-A3678E99A0C3}" destId="{EFEC714A-D378-4B44-8ECF-634E80C7E3F2}" srcOrd="1" destOrd="0" presId="urn:microsoft.com/office/officeart/2005/8/layout/hierarchy3"/>
    <dgm:cxn modelId="{3802F504-D61F-4FF3-9C88-3A99BC44C15F}" type="presParOf" srcId="{EFEC714A-D378-4B44-8ECF-634E80C7E3F2}" destId="{B9546585-BE9B-4CEE-8219-D9B393DC7750}" srcOrd="0" destOrd="0" presId="urn:microsoft.com/office/officeart/2005/8/layout/hierarchy3"/>
    <dgm:cxn modelId="{58CB8AED-A7B9-4CAA-8D63-7B033E1E6746}" type="presParOf" srcId="{EFEC714A-D378-4B44-8ECF-634E80C7E3F2}" destId="{5C8ADC86-E95C-4426-BFC8-387A980C17AF}" srcOrd="1" destOrd="0" presId="urn:microsoft.com/office/officeart/2005/8/layout/hierarchy3"/>
    <dgm:cxn modelId="{0DC7FE4F-21B1-4388-8B1C-1F884F64CB00}" type="presParOf" srcId="{EFEC714A-D378-4B44-8ECF-634E80C7E3F2}" destId="{7174BABC-2F1C-4A98-8361-765F955D7F6F}" srcOrd="2" destOrd="0" presId="urn:microsoft.com/office/officeart/2005/8/layout/hierarchy3"/>
    <dgm:cxn modelId="{416E08D9-B5CA-42A8-80B3-33A2BFA2EB17}" type="presParOf" srcId="{EFEC714A-D378-4B44-8ECF-634E80C7E3F2}" destId="{2393064F-9700-48BE-B7E7-20A5464B8CDE}" srcOrd="3" destOrd="0" presId="urn:microsoft.com/office/officeart/2005/8/layout/hierarchy3"/>
    <dgm:cxn modelId="{4866E7A7-74E1-4EE3-997D-953AE382E08D}" type="presParOf" srcId="{EFEC714A-D378-4B44-8ECF-634E80C7E3F2}" destId="{63ADE74B-7E75-4CAC-94B3-27F70A50F78F}" srcOrd="4" destOrd="0" presId="urn:microsoft.com/office/officeart/2005/8/layout/hierarchy3"/>
    <dgm:cxn modelId="{CDC25E8B-E3DC-44EC-9734-13819648D0CC}" type="presParOf" srcId="{EFEC714A-D378-4B44-8ECF-634E80C7E3F2}" destId="{52628C6B-4146-4FFE-8CAD-001EFEE3F9A3}" srcOrd="5" destOrd="0" presId="urn:microsoft.com/office/officeart/2005/8/layout/hierarchy3"/>
    <dgm:cxn modelId="{1961118F-E7BE-4F51-A3FA-7199D41105C3}" type="presParOf" srcId="{15C4E9E5-AA24-41BF-A480-751237584DCC}" destId="{B2740E7D-9791-4BE9-90B4-42F39B395314}" srcOrd="3" destOrd="0" presId="urn:microsoft.com/office/officeart/2005/8/layout/hierarchy3"/>
    <dgm:cxn modelId="{F1759B2E-FBB1-49F5-A9CD-3458A663A064}" type="presParOf" srcId="{B2740E7D-9791-4BE9-90B4-42F39B395314}" destId="{2DABE849-9AF1-4D53-BF05-7B0AA5E5CE03}" srcOrd="0" destOrd="0" presId="urn:microsoft.com/office/officeart/2005/8/layout/hierarchy3"/>
    <dgm:cxn modelId="{3DF852A6-7D74-459B-85E3-E1F02F08DFD0}" type="presParOf" srcId="{2DABE849-9AF1-4D53-BF05-7B0AA5E5CE03}" destId="{E43F9FD1-63F1-4784-A007-897B4B4D7FD0}" srcOrd="0" destOrd="0" presId="urn:microsoft.com/office/officeart/2005/8/layout/hierarchy3"/>
    <dgm:cxn modelId="{16EAB8AA-B529-4B80-921A-9D176C54A946}" type="presParOf" srcId="{2DABE849-9AF1-4D53-BF05-7B0AA5E5CE03}" destId="{2B118F5F-C551-4440-B011-EAE0944DFEDF}" srcOrd="1" destOrd="0" presId="urn:microsoft.com/office/officeart/2005/8/layout/hierarchy3"/>
    <dgm:cxn modelId="{F6FE98A4-AFF3-41E8-94C7-D48C99888A8E}" type="presParOf" srcId="{B2740E7D-9791-4BE9-90B4-42F39B395314}" destId="{0004966F-37BA-4011-B206-B8A019647A1D}" srcOrd="1" destOrd="0" presId="urn:microsoft.com/office/officeart/2005/8/layout/hierarchy3"/>
    <dgm:cxn modelId="{644E5E1E-47F8-4A58-942E-3E52CAF6FCB4}" type="presParOf" srcId="{0004966F-37BA-4011-B206-B8A019647A1D}" destId="{DBEB02B6-872D-4DD9-8069-4DBDDDE630A5}" srcOrd="0" destOrd="0" presId="urn:microsoft.com/office/officeart/2005/8/layout/hierarchy3"/>
    <dgm:cxn modelId="{06BF6C8E-BDC5-4228-872A-05234C9C23ED}" type="presParOf" srcId="{0004966F-37BA-4011-B206-B8A019647A1D}" destId="{8C0AD527-001D-4D7E-8255-2EFD53135756}" srcOrd="1" destOrd="0" presId="urn:microsoft.com/office/officeart/2005/8/layout/hierarchy3"/>
    <dgm:cxn modelId="{9A3F54DB-C070-4983-AE2E-047EA8BD1148}" type="presParOf" srcId="{0004966F-37BA-4011-B206-B8A019647A1D}" destId="{476C7DEB-0591-4F83-B472-E77F6F3F962D}" srcOrd="2" destOrd="0" presId="urn:microsoft.com/office/officeart/2005/8/layout/hierarchy3"/>
    <dgm:cxn modelId="{4C042A34-8FB0-4B51-BDE6-F71BCCCCDC22}" type="presParOf" srcId="{0004966F-37BA-4011-B206-B8A019647A1D}" destId="{BD67C36A-58A6-4879-BDD1-75362078144F}" srcOrd="3" destOrd="0" presId="urn:microsoft.com/office/officeart/2005/8/layout/hierarchy3"/>
    <dgm:cxn modelId="{0A1AEDC8-D5DB-439B-AB2A-2D3097A91296}" type="presParOf" srcId="{0004966F-37BA-4011-B206-B8A019647A1D}" destId="{AB4B8B40-413F-4F59-97EC-F76D4850C900}" srcOrd="4" destOrd="0" presId="urn:microsoft.com/office/officeart/2005/8/layout/hierarchy3"/>
    <dgm:cxn modelId="{70FDD7E5-7986-4946-8572-1A95DDB8814C}" type="presParOf" srcId="{0004966F-37BA-4011-B206-B8A019647A1D}" destId="{9C392549-ACAA-4C96-BA84-68E405FA28BE}"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2DCA5EB-20FF-4B38-8609-DBB0717C6539}"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2AD745BF-32B6-4E47-BCCA-629EC0DECAA9}">
      <dgm:prSet custT="1"/>
      <dgm:spPr/>
      <dgm:t>
        <a:bodyPr/>
        <a:lstStyle/>
        <a:p>
          <a:pPr rtl="0"/>
          <a:r>
            <a:rPr lang="en-US" sz="1600" b="1" dirty="0" smtClean="0">
              <a:solidFill>
                <a:schemeClr val="bg2">
                  <a:lumMod val="50000"/>
                </a:schemeClr>
              </a:solidFill>
            </a:rPr>
            <a:t>September 1</a:t>
          </a:r>
          <a:endParaRPr lang="en-US" sz="1600" b="1" dirty="0">
            <a:solidFill>
              <a:schemeClr val="bg2">
                <a:lumMod val="50000"/>
              </a:schemeClr>
            </a:solidFill>
          </a:endParaRPr>
        </a:p>
      </dgm:t>
    </dgm:pt>
    <dgm:pt modelId="{4F63628F-6232-4697-AD3D-B838E6166BF5}" type="parTrans" cxnId="{4BA62B3C-2C4B-477A-91FE-9727EC0E5BD3}">
      <dgm:prSet/>
      <dgm:spPr/>
      <dgm:t>
        <a:bodyPr/>
        <a:lstStyle/>
        <a:p>
          <a:endParaRPr lang="en-US"/>
        </a:p>
      </dgm:t>
    </dgm:pt>
    <dgm:pt modelId="{85B8536B-E8EB-4BFD-9222-20C3EB3AC501}" type="sibTrans" cxnId="{4BA62B3C-2C4B-477A-91FE-9727EC0E5BD3}">
      <dgm:prSet/>
      <dgm:spPr/>
      <dgm:t>
        <a:bodyPr/>
        <a:lstStyle/>
        <a:p>
          <a:endParaRPr lang="en-US"/>
        </a:p>
      </dgm:t>
    </dgm:pt>
    <dgm:pt modelId="{DA5F445F-05B4-4815-A5B5-8D70E73688D2}">
      <dgm:prSet/>
      <dgm:spPr/>
      <dgm:t>
        <a:bodyPr/>
        <a:lstStyle/>
        <a:p>
          <a:pPr algn="l" rtl="0"/>
          <a:r>
            <a:rPr lang="en-US" dirty="0" smtClean="0"/>
            <a:t>$10000 Bill is Sent</a:t>
          </a:r>
          <a:endParaRPr lang="en-US" dirty="0"/>
        </a:p>
      </dgm:t>
    </dgm:pt>
    <dgm:pt modelId="{787F8874-DB41-420A-B004-583B947420B7}" type="parTrans" cxnId="{C22D2E94-7458-4763-892C-7DB0007B6B2C}">
      <dgm:prSet/>
      <dgm:spPr/>
      <dgm:t>
        <a:bodyPr/>
        <a:lstStyle/>
        <a:p>
          <a:endParaRPr lang="en-US" dirty="0"/>
        </a:p>
      </dgm:t>
    </dgm:pt>
    <dgm:pt modelId="{68BB4712-CE3A-4142-97ED-78AF77C7DAFF}" type="sibTrans" cxnId="{C22D2E94-7458-4763-892C-7DB0007B6B2C}">
      <dgm:prSet/>
      <dgm:spPr/>
      <dgm:t>
        <a:bodyPr/>
        <a:lstStyle/>
        <a:p>
          <a:endParaRPr lang="en-US"/>
        </a:p>
      </dgm:t>
    </dgm:pt>
    <dgm:pt modelId="{9909D174-F912-484B-AEC1-9678C0F2ADC8}">
      <dgm:prSet/>
      <dgm:spPr/>
      <dgm:t>
        <a:bodyPr/>
        <a:lstStyle/>
        <a:p>
          <a:pPr rtl="0"/>
          <a:r>
            <a:rPr lang="en-US" b="0" i="0" dirty="0" smtClean="0">
              <a:solidFill>
                <a:schemeClr val="tx1"/>
              </a:solidFill>
            </a:rPr>
            <a:t>No Admin charges – within Collection Due Date</a:t>
          </a:r>
        </a:p>
      </dgm:t>
    </dgm:pt>
    <dgm:pt modelId="{EBDEC41E-EFDD-4411-A976-9282A5BD9174}" type="parTrans" cxnId="{1DBCA987-D0BA-431F-B8E5-50DB261BCD4F}">
      <dgm:prSet/>
      <dgm:spPr/>
      <dgm:t>
        <a:bodyPr/>
        <a:lstStyle/>
        <a:p>
          <a:endParaRPr lang="en-US" dirty="0"/>
        </a:p>
      </dgm:t>
    </dgm:pt>
    <dgm:pt modelId="{4E90BE56-A45E-46C7-9978-0A934D4946F9}" type="sibTrans" cxnId="{1DBCA987-D0BA-431F-B8E5-50DB261BCD4F}">
      <dgm:prSet/>
      <dgm:spPr/>
      <dgm:t>
        <a:bodyPr/>
        <a:lstStyle/>
        <a:p>
          <a:endParaRPr lang="en-US"/>
        </a:p>
      </dgm:t>
    </dgm:pt>
    <dgm:pt modelId="{974A7A05-5EF2-4491-9F09-01A940E303E1}">
      <dgm:prSet custT="1"/>
      <dgm:spPr/>
      <dgm:t>
        <a:bodyPr/>
        <a:lstStyle/>
        <a:p>
          <a:pPr rtl="0"/>
          <a:r>
            <a:rPr lang="en-US" sz="1600" b="1" dirty="0" smtClean="0">
              <a:solidFill>
                <a:schemeClr val="bg2">
                  <a:lumMod val="50000"/>
                </a:schemeClr>
              </a:solidFill>
            </a:rPr>
            <a:t>October 1</a:t>
          </a:r>
          <a:endParaRPr lang="en-US" sz="1600" b="1" dirty="0">
            <a:solidFill>
              <a:schemeClr val="bg2">
                <a:lumMod val="50000"/>
              </a:schemeClr>
            </a:solidFill>
          </a:endParaRPr>
        </a:p>
      </dgm:t>
    </dgm:pt>
    <dgm:pt modelId="{0761E39C-7DFF-40F5-9CA9-469B1617521E}" type="parTrans" cxnId="{B36A3D09-F0D4-40D9-A3EE-EEF6F18F1742}">
      <dgm:prSet/>
      <dgm:spPr/>
      <dgm:t>
        <a:bodyPr/>
        <a:lstStyle/>
        <a:p>
          <a:endParaRPr lang="en-US"/>
        </a:p>
      </dgm:t>
    </dgm:pt>
    <dgm:pt modelId="{84776020-723D-4C04-BA9C-28BC6DC12EC6}" type="sibTrans" cxnId="{B36A3D09-F0D4-40D9-A3EE-EEF6F18F1742}">
      <dgm:prSet/>
      <dgm:spPr/>
      <dgm:t>
        <a:bodyPr/>
        <a:lstStyle/>
        <a:p>
          <a:endParaRPr lang="en-US"/>
        </a:p>
      </dgm:t>
    </dgm:pt>
    <dgm:pt modelId="{64372849-B544-4E9A-9E35-864DEECBD45E}">
      <dgm:prSet/>
      <dgm:spPr/>
      <dgm:t>
        <a:bodyPr/>
        <a:lstStyle/>
        <a:p>
          <a:pPr rtl="0"/>
          <a:r>
            <a:rPr lang="en-US" dirty="0" smtClean="0"/>
            <a:t>$10000 Collection is Due</a:t>
          </a:r>
        </a:p>
        <a:p>
          <a:pPr rtl="0"/>
          <a:r>
            <a:rPr lang="en-US" dirty="0" smtClean="0"/>
            <a:t>Not yet paid</a:t>
          </a:r>
          <a:endParaRPr lang="en-US" dirty="0"/>
        </a:p>
      </dgm:t>
    </dgm:pt>
    <dgm:pt modelId="{CFCBAA08-AF2E-4B18-82A8-A41256B86BA9}" type="parTrans" cxnId="{664F0A96-04E6-47D4-93B5-75E1F389F2F5}">
      <dgm:prSet/>
      <dgm:spPr/>
      <dgm:t>
        <a:bodyPr/>
        <a:lstStyle/>
        <a:p>
          <a:endParaRPr lang="en-US" dirty="0"/>
        </a:p>
      </dgm:t>
    </dgm:pt>
    <dgm:pt modelId="{5FEED005-7985-4BA6-A58A-02D0BF6B8DC0}" type="sibTrans" cxnId="{664F0A96-04E6-47D4-93B5-75E1F389F2F5}">
      <dgm:prSet/>
      <dgm:spPr/>
      <dgm:t>
        <a:bodyPr/>
        <a:lstStyle/>
        <a:p>
          <a:endParaRPr lang="en-US"/>
        </a:p>
      </dgm:t>
    </dgm:pt>
    <dgm:pt modelId="{973C5826-7765-4048-BF47-0391369FF571}">
      <dgm:prSet/>
      <dgm:spPr/>
      <dgm:t>
        <a:bodyPr/>
        <a:lstStyle/>
        <a:p>
          <a:pPr rtl="0"/>
          <a:r>
            <a:rPr lang="en-US" b="1" i="1" baseline="0" dirty="0" smtClean="0">
              <a:solidFill>
                <a:schemeClr val="accent1">
                  <a:lumMod val="50000"/>
                </a:schemeClr>
              </a:solidFill>
            </a:rPr>
            <a:t>Administrative Charge Calculation Days start</a:t>
          </a:r>
          <a:endParaRPr lang="en-US" b="1" i="1" dirty="0">
            <a:solidFill>
              <a:schemeClr val="accent1">
                <a:lumMod val="50000"/>
              </a:schemeClr>
            </a:solidFill>
          </a:endParaRPr>
        </a:p>
      </dgm:t>
    </dgm:pt>
    <dgm:pt modelId="{E76C34DA-17B8-4C3C-B059-ACD99AFCB1A3}" type="parTrans" cxnId="{C0B41B2F-46D1-42E8-9C9D-079B5298DB73}">
      <dgm:prSet/>
      <dgm:spPr/>
      <dgm:t>
        <a:bodyPr/>
        <a:lstStyle/>
        <a:p>
          <a:endParaRPr lang="en-US" dirty="0"/>
        </a:p>
      </dgm:t>
    </dgm:pt>
    <dgm:pt modelId="{AEA773AA-208F-4A65-B54A-F491A0AB3275}" type="sibTrans" cxnId="{C0B41B2F-46D1-42E8-9C9D-079B5298DB73}">
      <dgm:prSet/>
      <dgm:spPr/>
      <dgm:t>
        <a:bodyPr/>
        <a:lstStyle/>
        <a:p>
          <a:endParaRPr lang="en-US"/>
        </a:p>
      </dgm:t>
    </dgm:pt>
    <dgm:pt modelId="{9A6E08AB-99A0-4FA3-BD7A-0AEBADA97F90}">
      <dgm:prSet/>
      <dgm:spPr/>
      <dgm:t>
        <a:bodyPr/>
        <a:lstStyle/>
        <a:p>
          <a:pPr rtl="0"/>
          <a:r>
            <a:rPr lang="en-US" dirty="0" smtClean="0"/>
            <a:t>Total Due: </a:t>
          </a:r>
          <a:r>
            <a:rPr lang="en-US" dirty="0" smtClean="0">
              <a:solidFill>
                <a:srgbClr val="FF0000"/>
              </a:solidFill>
            </a:rPr>
            <a:t>$</a:t>
          </a:r>
          <a:r>
            <a:rPr lang="en-US" b="1" dirty="0" smtClean="0">
              <a:solidFill>
                <a:srgbClr val="FF0000"/>
              </a:solidFill>
            </a:rPr>
            <a:t>10000</a:t>
          </a:r>
          <a:endParaRPr lang="en-US" b="1" dirty="0">
            <a:solidFill>
              <a:srgbClr val="FF0000"/>
            </a:solidFill>
          </a:endParaRPr>
        </a:p>
      </dgm:t>
    </dgm:pt>
    <dgm:pt modelId="{03927776-F396-4911-A404-8CFD9A9BD09F}" type="parTrans" cxnId="{84588C27-9C5C-451A-A1AB-F4B413932CF0}">
      <dgm:prSet/>
      <dgm:spPr/>
      <dgm:t>
        <a:bodyPr/>
        <a:lstStyle/>
        <a:p>
          <a:endParaRPr lang="en-US" dirty="0"/>
        </a:p>
      </dgm:t>
    </dgm:pt>
    <dgm:pt modelId="{8C676FF8-6E19-4AB1-BBA8-8413299A9D30}" type="sibTrans" cxnId="{84588C27-9C5C-451A-A1AB-F4B413932CF0}">
      <dgm:prSet/>
      <dgm:spPr/>
      <dgm:t>
        <a:bodyPr/>
        <a:lstStyle/>
        <a:p>
          <a:endParaRPr lang="en-US"/>
        </a:p>
      </dgm:t>
    </dgm:pt>
    <dgm:pt modelId="{1B81627F-EEA2-4341-BFD8-D57DAD70082C}">
      <dgm:prSet custT="1"/>
      <dgm:spPr/>
      <dgm:t>
        <a:bodyPr/>
        <a:lstStyle/>
        <a:p>
          <a:pPr rtl="0"/>
          <a:r>
            <a:rPr lang="en-US" sz="1600" b="1" dirty="0" smtClean="0">
              <a:solidFill>
                <a:schemeClr val="bg2">
                  <a:lumMod val="50000"/>
                </a:schemeClr>
              </a:solidFill>
            </a:rPr>
            <a:t>October 31</a:t>
          </a:r>
          <a:endParaRPr lang="en-US" sz="1600" b="1" dirty="0">
            <a:solidFill>
              <a:schemeClr val="bg2">
                <a:lumMod val="50000"/>
              </a:schemeClr>
            </a:solidFill>
          </a:endParaRPr>
        </a:p>
      </dgm:t>
    </dgm:pt>
    <dgm:pt modelId="{E9A263E5-75BA-4048-B44D-19C84EF922A7}" type="parTrans" cxnId="{B8C70E15-7DD5-405F-B8EA-B9CA3CA80036}">
      <dgm:prSet/>
      <dgm:spPr/>
      <dgm:t>
        <a:bodyPr/>
        <a:lstStyle/>
        <a:p>
          <a:endParaRPr lang="en-US"/>
        </a:p>
      </dgm:t>
    </dgm:pt>
    <dgm:pt modelId="{55A5AE49-92E6-4D12-B4E9-B65898B2DBEA}" type="sibTrans" cxnId="{B8C70E15-7DD5-405F-B8EA-B9CA3CA80036}">
      <dgm:prSet/>
      <dgm:spPr/>
      <dgm:t>
        <a:bodyPr/>
        <a:lstStyle/>
        <a:p>
          <a:endParaRPr lang="en-US"/>
        </a:p>
      </dgm:t>
    </dgm:pt>
    <dgm:pt modelId="{1E0F1334-F8C8-447D-B9BA-EE923F3BA0C1}">
      <dgm:prSet/>
      <dgm:spPr/>
      <dgm:t>
        <a:bodyPr/>
        <a:lstStyle/>
        <a:p>
          <a:pPr rtl="0"/>
          <a:r>
            <a:rPr lang="en-US" dirty="0" smtClean="0"/>
            <a:t>$10000 Collection is Due</a:t>
          </a:r>
        </a:p>
        <a:p>
          <a:pPr rtl="0"/>
          <a:r>
            <a:rPr lang="en-US" dirty="0" smtClean="0"/>
            <a:t>Still not paid</a:t>
          </a:r>
          <a:endParaRPr lang="en-US" dirty="0"/>
        </a:p>
      </dgm:t>
    </dgm:pt>
    <dgm:pt modelId="{E86C5C6C-6896-4891-BE5C-D92C294CBB59}" type="parTrans" cxnId="{B9C2BFE8-1E32-4EF5-85BD-975A56FD3293}">
      <dgm:prSet/>
      <dgm:spPr/>
      <dgm:t>
        <a:bodyPr/>
        <a:lstStyle/>
        <a:p>
          <a:endParaRPr lang="en-US" dirty="0"/>
        </a:p>
      </dgm:t>
    </dgm:pt>
    <dgm:pt modelId="{FE6301F1-892E-47F3-930F-83DDCEF0E959}" type="sibTrans" cxnId="{B9C2BFE8-1E32-4EF5-85BD-975A56FD3293}">
      <dgm:prSet/>
      <dgm:spPr/>
      <dgm:t>
        <a:bodyPr/>
        <a:lstStyle/>
        <a:p>
          <a:endParaRPr lang="en-US"/>
        </a:p>
      </dgm:t>
    </dgm:pt>
    <dgm:pt modelId="{6F59F267-AB05-49E5-84D1-2CDE8C7E4851}">
      <dgm:prSet/>
      <dgm:spPr/>
      <dgm:t>
        <a:bodyPr/>
        <a:lstStyle/>
        <a:p>
          <a:pPr rtl="0"/>
          <a:r>
            <a:rPr lang="en-US" b="0" i="0" dirty="0" smtClean="0">
              <a:solidFill>
                <a:schemeClr val="tx1"/>
              </a:solidFill>
            </a:rPr>
            <a:t>Admin Charge (</a:t>
          </a:r>
          <a:r>
            <a:rPr lang="en-US" baseline="0" dirty="0" smtClean="0">
              <a:solidFill>
                <a:srgbClr val="FF0000"/>
              </a:solidFill>
            </a:rPr>
            <a:t>$10)</a:t>
          </a:r>
          <a:endParaRPr lang="en-US" dirty="0"/>
        </a:p>
      </dgm:t>
    </dgm:pt>
    <dgm:pt modelId="{7012C7A2-6B21-4717-BE44-37DFDC411308}" type="parTrans" cxnId="{6813B296-FA0C-471B-BAD4-3EC326FAF0DE}">
      <dgm:prSet/>
      <dgm:spPr/>
      <dgm:t>
        <a:bodyPr/>
        <a:lstStyle/>
        <a:p>
          <a:endParaRPr lang="en-US" dirty="0"/>
        </a:p>
      </dgm:t>
    </dgm:pt>
    <dgm:pt modelId="{9CE1C1C4-A305-4B68-8A36-34CCC00D5B73}" type="sibTrans" cxnId="{6813B296-FA0C-471B-BAD4-3EC326FAF0DE}">
      <dgm:prSet/>
      <dgm:spPr/>
      <dgm:t>
        <a:bodyPr/>
        <a:lstStyle/>
        <a:p>
          <a:endParaRPr lang="en-US"/>
        </a:p>
      </dgm:t>
    </dgm:pt>
    <dgm:pt modelId="{647C36DE-D678-4E6A-AF0F-A9C38173DCB8}">
      <dgm:prSet/>
      <dgm:spPr/>
      <dgm:t>
        <a:bodyPr/>
        <a:lstStyle/>
        <a:p>
          <a:pPr rtl="0"/>
          <a:r>
            <a:rPr lang="en-US" dirty="0" smtClean="0"/>
            <a:t>Total Due: </a:t>
          </a:r>
          <a:r>
            <a:rPr lang="en-US" dirty="0" smtClean="0">
              <a:solidFill>
                <a:srgbClr val="FF0000"/>
              </a:solidFill>
            </a:rPr>
            <a:t>$</a:t>
          </a:r>
          <a:r>
            <a:rPr lang="en-US" b="1" dirty="0" smtClean="0">
              <a:solidFill>
                <a:srgbClr val="FF0000"/>
              </a:solidFill>
            </a:rPr>
            <a:t>10010</a:t>
          </a:r>
          <a:endParaRPr lang="en-US" b="1" dirty="0">
            <a:solidFill>
              <a:srgbClr val="FF0000"/>
            </a:solidFill>
          </a:endParaRPr>
        </a:p>
      </dgm:t>
    </dgm:pt>
    <dgm:pt modelId="{C2A66C28-1442-4D04-8263-76D3233D22E2}" type="parTrans" cxnId="{AD8682A4-29F6-4F99-B1B2-D8F8511DE5C0}">
      <dgm:prSet/>
      <dgm:spPr/>
      <dgm:t>
        <a:bodyPr/>
        <a:lstStyle/>
        <a:p>
          <a:endParaRPr lang="en-US" dirty="0"/>
        </a:p>
      </dgm:t>
    </dgm:pt>
    <dgm:pt modelId="{263EC1DC-0804-4DBF-BEAD-7C27786F7040}" type="sibTrans" cxnId="{AD8682A4-29F6-4F99-B1B2-D8F8511DE5C0}">
      <dgm:prSet/>
      <dgm:spPr/>
      <dgm:t>
        <a:bodyPr/>
        <a:lstStyle/>
        <a:p>
          <a:endParaRPr lang="en-US"/>
        </a:p>
      </dgm:t>
    </dgm:pt>
    <dgm:pt modelId="{402FA142-A4E8-4446-9D6C-D022FC4EC90A}">
      <dgm:prSet/>
      <dgm:spPr/>
      <dgm:t>
        <a:bodyPr/>
        <a:lstStyle/>
        <a:p>
          <a:pPr rtl="0"/>
          <a:r>
            <a:rPr lang="en-US" dirty="0" smtClean="0"/>
            <a:t>Total Due: </a:t>
          </a:r>
          <a:r>
            <a:rPr lang="en-US" dirty="0" smtClean="0">
              <a:solidFill>
                <a:srgbClr val="FF0000"/>
              </a:solidFill>
            </a:rPr>
            <a:t>$</a:t>
          </a:r>
          <a:r>
            <a:rPr lang="en-US" b="1" dirty="0" smtClean="0">
              <a:solidFill>
                <a:srgbClr val="FF0000"/>
              </a:solidFill>
            </a:rPr>
            <a:t>10000</a:t>
          </a:r>
          <a:endParaRPr lang="en-US" b="1" dirty="0">
            <a:solidFill>
              <a:srgbClr val="FF0000"/>
            </a:solidFill>
          </a:endParaRPr>
        </a:p>
      </dgm:t>
    </dgm:pt>
    <dgm:pt modelId="{00E65C6C-34A6-4870-B877-C7E5E9EB8EB5}" type="parTrans" cxnId="{EB3D4268-FEE7-4E89-BDAA-5AF5820679AE}">
      <dgm:prSet/>
      <dgm:spPr/>
      <dgm:t>
        <a:bodyPr/>
        <a:lstStyle/>
        <a:p>
          <a:endParaRPr lang="en-US" dirty="0"/>
        </a:p>
      </dgm:t>
    </dgm:pt>
    <dgm:pt modelId="{4B127F18-6D96-41A7-A1C6-2CF1988F2239}" type="sibTrans" cxnId="{EB3D4268-FEE7-4E89-BDAA-5AF5820679AE}">
      <dgm:prSet/>
      <dgm:spPr/>
      <dgm:t>
        <a:bodyPr/>
        <a:lstStyle/>
        <a:p>
          <a:endParaRPr lang="en-US"/>
        </a:p>
      </dgm:t>
    </dgm:pt>
    <dgm:pt modelId="{859F5028-63DD-4EB5-8B65-9EE7D3BB5F75}">
      <dgm:prSet custT="1"/>
      <dgm:spPr/>
      <dgm:t>
        <a:bodyPr/>
        <a:lstStyle/>
        <a:p>
          <a:pPr rtl="0"/>
          <a:r>
            <a:rPr lang="en-US" sz="1600" b="1" dirty="0" smtClean="0">
              <a:solidFill>
                <a:schemeClr val="bg2">
                  <a:lumMod val="50000"/>
                </a:schemeClr>
              </a:solidFill>
            </a:rPr>
            <a:t>November 30</a:t>
          </a:r>
          <a:endParaRPr lang="en-US" sz="1600" b="1" dirty="0">
            <a:solidFill>
              <a:srgbClr val="FF0000"/>
            </a:solidFill>
          </a:endParaRPr>
        </a:p>
      </dgm:t>
    </dgm:pt>
    <dgm:pt modelId="{83A2DF51-678B-46E5-A8F8-AA48CB4BD326}" type="parTrans" cxnId="{16277698-DD27-414C-B2A2-D53D0ACEFB3A}">
      <dgm:prSet/>
      <dgm:spPr/>
      <dgm:t>
        <a:bodyPr/>
        <a:lstStyle/>
        <a:p>
          <a:endParaRPr lang="en-US"/>
        </a:p>
      </dgm:t>
    </dgm:pt>
    <dgm:pt modelId="{FCE52F75-47DE-4FAB-A0A5-E9545CE3275B}" type="sibTrans" cxnId="{16277698-DD27-414C-B2A2-D53D0ACEFB3A}">
      <dgm:prSet/>
      <dgm:spPr/>
      <dgm:t>
        <a:bodyPr/>
        <a:lstStyle/>
        <a:p>
          <a:endParaRPr lang="en-US"/>
        </a:p>
      </dgm:t>
    </dgm:pt>
    <dgm:pt modelId="{A2632DF9-7FF0-4F6B-AE8B-DCBE911E2CAE}">
      <dgm:prSet/>
      <dgm:spPr/>
      <dgm:t>
        <a:bodyPr/>
        <a:lstStyle/>
        <a:p>
          <a:pPr rtl="0"/>
          <a:r>
            <a:rPr lang="en-US" dirty="0" smtClean="0"/>
            <a:t>$10010 Collection is Due</a:t>
          </a:r>
        </a:p>
        <a:p>
          <a:pPr rtl="0"/>
          <a:r>
            <a:rPr lang="en-US" dirty="0" smtClean="0"/>
            <a:t>Still not paid</a:t>
          </a:r>
          <a:endParaRPr lang="en-US" dirty="0"/>
        </a:p>
      </dgm:t>
    </dgm:pt>
    <dgm:pt modelId="{DD814BD9-2D07-4D53-9BB3-24D69BA9B623}" type="parTrans" cxnId="{EA1A618C-0317-4A20-BA1E-798C10D2BB6D}">
      <dgm:prSet/>
      <dgm:spPr/>
      <dgm:t>
        <a:bodyPr/>
        <a:lstStyle/>
        <a:p>
          <a:endParaRPr lang="en-US" dirty="0"/>
        </a:p>
      </dgm:t>
    </dgm:pt>
    <dgm:pt modelId="{09651C0A-A1B8-4A5A-B4C6-57B2EBDA575A}" type="sibTrans" cxnId="{EA1A618C-0317-4A20-BA1E-798C10D2BB6D}">
      <dgm:prSet/>
      <dgm:spPr/>
      <dgm:t>
        <a:bodyPr/>
        <a:lstStyle/>
        <a:p>
          <a:endParaRPr lang="en-US"/>
        </a:p>
      </dgm:t>
    </dgm:pt>
    <dgm:pt modelId="{973BE8BA-6683-4F7E-8B51-C9429DF1213C}">
      <dgm:prSet/>
      <dgm:spPr/>
      <dgm:t>
        <a:bodyPr/>
        <a:lstStyle/>
        <a:p>
          <a:pPr rtl="0"/>
          <a:r>
            <a:rPr lang="en-US" baseline="0" dirty="0" smtClean="0">
              <a:solidFill>
                <a:schemeClr val="tx1"/>
              </a:solidFill>
            </a:rPr>
            <a:t>Admin Charge (</a:t>
          </a:r>
          <a:r>
            <a:rPr lang="en-US" baseline="0" dirty="0" smtClean="0">
              <a:solidFill>
                <a:srgbClr val="FF0000"/>
              </a:solidFill>
            </a:rPr>
            <a:t>$10</a:t>
          </a:r>
          <a:r>
            <a:rPr lang="en-US" baseline="0" dirty="0" smtClean="0">
              <a:solidFill>
                <a:schemeClr val="tx1"/>
              </a:solidFill>
            </a:rPr>
            <a:t>)</a:t>
          </a:r>
          <a:endParaRPr lang="en-US" dirty="0"/>
        </a:p>
      </dgm:t>
    </dgm:pt>
    <dgm:pt modelId="{0205E4D8-B9A3-4289-99CA-4DC57D47DF75}" type="parTrans" cxnId="{5FBDF79F-FDCB-427F-BA4C-9F8B009BA519}">
      <dgm:prSet/>
      <dgm:spPr/>
      <dgm:t>
        <a:bodyPr/>
        <a:lstStyle/>
        <a:p>
          <a:endParaRPr lang="en-US" dirty="0"/>
        </a:p>
      </dgm:t>
    </dgm:pt>
    <dgm:pt modelId="{2E9C759A-0F79-4C14-A5E3-67076E97461E}" type="sibTrans" cxnId="{5FBDF79F-FDCB-427F-BA4C-9F8B009BA519}">
      <dgm:prSet/>
      <dgm:spPr/>
      <dgm:t>
        <a:bodyPr/>
        <a:lstStyle/>
        <a:p>
          <a:endParaRPr lang="en-US"/>
        </a:p>
      </dgm:t>
    </dgm:pt>
    <dgm:pt modelId="{BFB8E6B5-632D-40B5-881E-A78F98989C6F}">
      <dgm:prSet/>
      <dgm:spPr/>
      <dgm:t>
        <a:bodyPr/>
        <a:lstStyle/>
        <a:p>
          <a:pPr rtl="0"/>
          <a:r>
            <a:rPr lang="en-US" dirty="0" smtClean="0"/>
            <a:t>Total Due: </a:t>
          </a:r>
          <a:r>
            <a:rPr lang="en-US" dirty="0" smtClean="0">
              <a:solidFill>
                <a:srgbClr val="FF0000"/>
              </a:solidFill>
            </a:rPr>
            <a:t>$</a:t>
          </a:r>
          <a:r>
            <a:rPr lang="en-US" b="1" dirty="0" smtClean="0">
              <a:solidFill>
                <a:srgbClr val="FF0000"/>
              </a:solidFill>
            </a:rPr>
            <a:t>10020</a:t>
          </a:r>
          <a:endParaRPr lang="en-US" b="1" dirty="0">
            <a:solidFill>
              <a:srgbClr val="FF0000"/>
            </a:solidFill>
          </a:endParaRPr>
        </a:p>
      </dgm:t>
    </dgm:pt>
    <dgm:pt modelId="{0069EBA0-1583-4DB5-BE0F-50C7C4CD88C7}" type="parTrans" cxnId="{19BB68F6-CEF0-4953-BA71-55F2938B01D2}">
      <dgm:prSet/>
      <dgm:spPr/>
      <dgm:t>
        <a:bodyPr/>
        <a:lstStyle/>
        <a:p>
          <a:endParaRPr lang="en-US" dirty="0"/>
        </a:p>
      </dgm:t>
    </dgm:pt>
    <dgm:pt modelId="{902BDE82-A9B0-4066-BAC8-DD5F2A16241F}" type="sibTrans" cxnId="{19BB68F6-CEF0-4953-BA71-55F2938B01D2}">
      <dgm:prSet/>
      <dgm:spPr/>
      <dgm:t>
        <a:bodyPr/>
        <a:lstStyle/>
        <a:p>
          <a:endParaRPr lang="en-US"/>
        </a:p>
      </dgm:t>
    </dgm:pt>
    <dgm:pt modelId="{15C4E9E5-AA24-41BF-A480-751237584DCC}" type="pres">
      <dgm:prSet presAssocID="{A2DCA5EB-20FF-4B38-8609-DBB0717C6539}" presName="diagram" presStyleCnt="0">
        <dgm:presLayoutVars>
          <dgm:chPref val="1"/>
          <dgm:dir/>
          <dgm:animOne val="branch"/>
          <dgm:animLvl val="lvl"/>
          <dgm:resizeHandles/>
        </dgm:presLayoutVars>
      </dgm:prSet>
      <dgm:spPr/>
      <dgm:t>
        <a:bodyPr/>
        <a:lstStyle/>
        <a:p>
          <a:endParaRPr lang="en-US"/>
        </a:p>
      </dgm:t>
    </dgm:pt>
    <dgm:pt modelId="{CDF924B7-ED04-4C2E-89EB-BBFD10310A61}" type="pres">
      <dgm:prSet presAssocID="{2AD745BF-32B6-4E47-BCCA-629EC0DECAA9}" presName="root" presStyleCnt="0"/>
      <dgm:spPr/>
    </dgm:pt>
    <dgm:pt modelId="{DE02772B-E064-4B51-9FB5-B6CB273FEC18}" type="pres">
      <dgm:prSet presAssocID="{2AD745BF-32B6-4E47-BCCA-629EC0DECAA9}" presName="rootComposite" presStyleCnt="0"/>
      <dgm:spPr/>
    </dgm:pt>
    <dgm:pt modelId="{15087EE3-2395-466C-B870-47FF5C335C3B}" type="pres">
      <dgm:prSet presAssocID="{2AD745BF-32B6-4E47-BCCA-629EC0DECAA9}" presName="rootText" presStyleLbl="node1" presStyleIdx="0" presStyleCnt="4" custScaleX="117102" custScaleY="42894"/>
      <dgm:spPr/>
      <dgm:t>
        <a:bodyPr/>
        <a:lstStyle/>
        <a:p>
          <a:endParaRPr lang="en-US"/>
        </a:p>
      </dgm:t>
    </dgm:pt>
    <dgm:pt modelId="{3D14ECB2-EDF4-4A93-A2D8-FDB41657FAA6}" type="pres">
      <dgm:prSet presAssocID="{2AD745BF-32B6-4E47-BCCA-629EC0DECAA9}" presName="rootConnector" presStyleLbl="node1" presStyleIdx="0" presStyleCnt="4"/>
      <dgm:spPr/>
      <dgm:t>
        <a:bodyPr/>
        <a:lstStyle/>
        <a:p>
          <a:endParaRPr lang="en-US"/>
        </a:p>
      </dgm:t>
    </dgm:pt>
    <dgm:pt modelId="{4197B79B-E756-46F8-AB7E-D83BEAC0D2ED}" type="pres">
      <dgm:prSet presAssocID="{2AD745BF-32B6-4E47-BCCA-629EC0DECAA9}" presName="childShape" presStyleCnt="0"/>
      <dgm:spPr/>
    </dgm:pt>
    <dgm:pt modelId="{7F6C1146-B1AE-4172-8160-8862B0B8C8E2}" type="pres">
      <dgm:prSet presAssocID="{787F8874-DB41-420A-B004-583B947420B7}" presName="Name13" presStyleLbl="parChTrans1D2" presStyleIdx="0" presStyleCnt="12"/>
      <dgm:spPr/>
      <dgm:t>
        <a:bodyPr/>
        <a:lstStyle/>
        <a:p>
          <a:endParaRPr lang="en-US"/>
        </a:p>
      </dgm:t>
    </dgm:pt>
    <dgm:pt modelId="{73B6C743-457A-4B29-8040-233B8AC1F1C0}" type="pres">
      <dgm:prSet presAssocID="{DA5F445F-05B4-4815-A5B5-8D70E73688D2}" presName="childText" presStyleLbl="bgAcc1" presStyleIdx="0" presStyleCnt="12">
        <dgm:presLayoutVars>
          <dgm:bulletEnabled val="1"/>
        </dgm:presLayoutVars>
      </dgm:prSet>
      <dgm:spPr/>
      <dgm:t>
        <a:bodyPr/>
        <a:lstStyle/>
        <a:p>
          <a:endParaRPr lang="en-US"/>
        </a:p>
      </dgm:t>
    </dgm:pt>
    <dgm:pt modelId="{B3130D86-09A0-4FFC-B560-A25038E4A827}" type="pres">
      <dgm:prSet presAssocID="{EBDEC41E-EFDD-4411-A976-9282A5BD9174}" presName="Name13" presStyleLbl="parChTrans1D2" presStyleIdx="1" presStyleCnt="12"/>
      <dgm:spPr/>
      <dgm:t>
        <a:bodyPr/>
        <a:lstStyle/>
        <a:p>
          <a:endParaRPr lang="en-US"/>
        </a:p>
      </dgm:t>
    </dgm:pt>
    <dgm:pt modelId="{341B3C9F-4A63-446D-9FAB-1292C8873D76}" type="pres">
      <dgm:prSet presAssocID="{9909D174-F912-484B-AEC1-9678C0F2ADC8}" presName="childText" presStyleLbl="bgAcc1" presStyleIdx="1" presStyleCnt="12" custScaleY="127564">
        <dgm:presLayoutVars>
          <dgm:bulletEnabled val="1"/>
        </dgm:presLayoutVars>
      </dgm:prSet>
      <dgm:spPr/>
      <dgm:t>
        <a:bodyPr/>
        <a:lstStyle/>
        <a:p>
          <a:endParaRPr lang="en-US"/>
        </a:p>
      </dgm:t>
    </dgm:pt>
    <dgm:pt modelId="{284301C9-5148-4683-9C59-C7DF2F7E602C}" type="pres">
      <dgm:prSet presAssocID="{00E65C6C-34A6-4870-B877-C7E5E9EB8EB5}" presName="Name13" presStyleLbl="parChTrans1D2" presStyleIdx="2" presStyleCnt="12"/>
      <dgm:spPr/>
      <dgm:t>
        <a:bodyPr/>
        <a:lstStyle/>
        <a:p>
          <a:endParaRPr lang="en-US"/>
        </a:p>
      </dgm:t>
    </dgm:pt>
    <dgm:pt modelId="{5E653C63-A7DC-4DEB-92E0-24CFD60D628C}" type="pres">
      <dgm:prSet presAssocID="{402FA142-A4E8-4446-9D6C-D022FC4EC90A}" presName="childText" presStyleLbl="bgAcc1" presStyleIdx="2" presStyleCnt="12">
        <dgm:presLayoutVars>
          <dgm:bulletEnabled val="1"/>
        </dgm:presLayoutVars>
      </dgm:prSet>
      <dgm:spPr/>
      <dgm:t>
        <a:bodyPr/>
        <a:lstStyle/>
        <a:p>
          <a:endParaRPr lang="en-US"/>
        </a:p>
      </dgm:t>
    </dgm:pt>
    <dgm:pt modelId="{09E31F88-5AD4-4D27-BF18-D6A4C3CD17D6}" type="pres">
      <dgm:prSet presAssocID="{974A7A05-5EF2-4491-9F09-01A940E303E1}" presName="root" presStyleCnt="0"/>
      <dgm:spPr/>
    </dgm:pt>
    <dgm:pt modelId="{4608B21B-D6CB-4160-A03A-F2B3A1A150B5}" type="pres">
      <dgm:prSet presAssocID="{974A7A05-5EF2-4491-9F09-01A940E303E1}" presName="rootComposite" presStyleCnt="0"/>
      <dgm:spPr/>
    </dgm:pt>
    <dgm:pt modelId="{1C89CCF1-37BD-4396-A885-E064BB718B4C}" type="pres">
      <dgm:prSet presAssocID="{974A7A05-5EF2-4491-9F09-01A940E303E1}" presName="rootText" presStyleLbl="node1" presStyleIdx="1" presStyleCnt="4" custScaleX="117102" custScaleY="42894"/>
      <dgm:spPr/>
      <dgm:t>
        <a:bodyPr/>
        <a:lstStyle/>
        <a:p>
          <a:endParaRPr lang="en-US"/>
        </a:p>
      </dgm:t>
    </dgm:pt>
    <dgm:pt modelId="{81347DFE-A356-4C06-8F02-691B9BA02E99}" type="pres">
      <dgm:prSet presAssocID="{974A7A05-5EF2-4491-9F09-01A940E303E1}" presName="rootConnector" presStyleLbl="node1" presStyleIdx="1" presStyleCnt="4"/>
      <dgm:spPr/>
      <dgm:t>
        <a:bodyPr/>
        <a:lstStyle/>
        <a:p>
          <a:endParaRPr lang="en-US"/>
        </a:p>
      </dgm:t>
    </dgm:pt>
    <dgm:pt modelId="{DAADF072-4DC1-4F05-8102-BC2F01220DF2}" type="pres">
      <dgm:prSet presAssocID="{974A7A05-5EF2-4491-9F09-01A940E303E1}" presName="childShape" presStyleCnt="0"/>
      <dgm:spPr/>
    </dgm:pt>
    <dgm:pt modelId="{A245203C-7126-427E-B886-AC3A0329EEF3}" type="pres">
      <dgm:prSet presAssocID="{CFCBAA08-AF2E-4B18-82A8-A41256B86BA9}" presName="Name13" presStyleLbl="parChTrans1D2" presStyleIdx="3" presStyleCnt="12"/>
      <dgm:spPr/>
      <dgm:t>
        <a:bodyPr/>
        <a:lstStyle/>
        <a:p>
          <a:endParaRPr lang="en-US"/>
        </a:p>
      </dgm:t>
    </dgm:pt>
    <dgm:pt modelId="{3CB2D913-245A-4B4F-8F57-8F68C2FD8469}" type="pres">
      <dgm:prSet presAssocID="{64372849-B544-4E9A-9E35-864DEECBD45E}" presName="childText" presStyleLbl="bgAcc1" presStyleIdx="3" presStyleCnt="12">
        <dgm:presLayoutVars>
          <dgm:bulletEnabled val="1"/>
        </dgm:presLayoutVars>
      </dgm:prSet>
      <dgm:spPr/>
      <dgm:t>
        <a:bodyPr/>
        <a:lstStyle/>
        <a:p>
          <a:endParaRPr lang="en-US"/>
        </a:p>
      </dgm:t>
    </dgm:pt>
    <dgm:pt modelId="{C056F19A-D3FA-4991-B1FE-FB3DD48240FF}" type="pres">
      <dgm:prSet presAssocID="{E76C34DA-17B8-4C3C-B059-ACD99AFCB1A3}" presName="Name13" presStyleLbl="parChTrans1D2" presStyleIdx="4" presStyleCnt="12"/>
      <dgm:spPr/>
      <dgm:t>
        <a:bodyPr/>
        <a:lstStyle/>
        <a:p>
          <a:endParaRPr lang="en-US"/>
        </a:p>
      </dgm:t>
    </dgm:pt>
    <dgm:pt modelId="{13424D5A-1D30-4CAE-A0EC-168E80398152}" type="pres">
      <dgm:prSet presAssocID="{973C5826-7765-4048-BF47-0391369FF571}" presName="childText" presStyleLbl="bgAcc1" presStyleIdx="4" presStyleCnt="12" custScaleY="130070">
        <dgm:presLayoutVars>
          <dgm:bulletEnabled val="1"/>
        </dgm:presLayoutVars>
      </dgm:prSet>
      <dgm:spPr/>
      <dgm:t>
        <a:bodyPr/>
        <a:lstStyle/>
        <a:p>
          <a:endParaRPr lang="en-US"/>
        </a:p>
      </dgm:t>
    </dgm:pt>
    <dgm:pt modelId="{72A0B89B-91C8-4CC3-BACC-25826EA6ED5A}" type="pres">
      <dgm:prSet presAssocID="{03927776-F396-4911-A404-8CFD9A9BD09F}" presName="Name13" presStyleLbl="parChTrans1D2" presStyleIdx="5" presStyleCnt="12"/>
      <dgm:spPr/>
      <dgm:t>
        <a:bodyPr/>
        <a:lstStyle/>
        <a:p>
          <a:endParaRPr lang="en-US"/>
        </a:p>
      </dgm:t>
    </dgm:pt>
    <dgm:pt modelId="{12292E00-DCDC-46C8-A72E-13A63893C17D}" type="pres">
      <dgm:prSet presAssocID="{9A6E08AB-99A0-4FA3-BD7A-0AEBADA97F90}" presName="childText" presStyleLbl="bgAcc1" presStyleIdx="5" presStyleCnt="12">
        <dgm:presLayoutVars>
          <dgm:bulletEnabled val="1"/>
        </dgm:presLayoutVars>
      </dgm:prSet>
      <dgm:spPr/>
      <dgm:t>
        <a:bodyPr/>
        <a:lstStyle/>
        <a:p>
          <a:endParaRPr lang="en-US"/>
        </a:p>
      </dgm:t>
    </dgm:pt>
    <dgm:pt modelId="{07C6FAD6-6C24-4797-A657-A3678E99A0C3}" type="pres">
      <dgm:prSet presAssocID="{1B81627F-EEA2-4341-BFD8-D57DAD70082C}" presName="root" presStyleCnt="0"/>
      <dgm:spPr/>
    </dgm:pt>
    <dgm:pt modelId="{00ADE5A3-1B2B-417E-BF95-0E4F7DF02D08}" type="pres">
      <dgm:prSet presAssocID="{1B81627F-EEA2-4341-BFD8-D57DAD70082C}" presName="rootComposite" presStyleCnt="0"/>
      <dgm:spPr/>
    </dgm:pt>
    <dgm:pt modelId="{36182FBC-8C33-4518-8B98-41F3E972164F}" type="pres">
      <dgm:prSet presAssocID="{1B81627F-EEA2-4341-BFD8-D57DAD70082C}" presName="rootText" presStyleLbl="node1" presStyleIdx="2" presStyleCnt="4" custScaleX="117102" custScaleY="42894"/>
      <dgm:spPr/>
      <dgm:t>
        <a:bodyPr/>
        <a:lstStyle/>
        <a:p>
          <a:endParaRPr lang="en-US"/>
        </a:p>
      </dgm:t>
    </dgm:pt>
    <dgm:pt modelId="{1E414D1F-6F25-44C3-8874-56BD72974E6F}" type="pres">
      <dgm:prSet presAssocID="{1B81627F-EEA2-4341-BFD8-D57DAD70082C}" presName="rootConnector" presStyleLbl="node1" presStyleIdx="2" presStyleCnt="4"/>
      <dgm:spPr/>
      <dgm:t>
        <a:bodyPr/>
        <a:lstStyle/>
        <a:p>
          <a:endParaRPr lang="en-US"/>
        </a:p>
      </dgm:t>
    </dgm:pt>
    <dgm:pt modelId="{EFEC714A-D378-4B44-8ECF-634E80C7E3F2}" type="pres">
      <dgm:prSet presAssocID="{1B81627F-EEA2-4341-BFD8-D57DAD70082C}" presName="childShape" presStyleCnt="0"/>
      <dgm:spPr/>
    </dgm:pt>
    <dgm:pt modelId="{B9546585-BE9B-4CEE-8219-D9B393DC7750}" type="pres">
      <dgm:prSet presAssocID="{E86C5C6C-6896-4891-BE5C-D92C294CBB59}" presName="Name13" presStyleLbl="parChTrans1D2" presStyleIdx="6" presStyleCnt="12"/>
      <dgm:spPr/>
      <dgm:t>
        <a:bodyPr/>
        <a:lstStyle/>
        <a:p>
          <a:endParaRPr lang="en-US"/>
        </a:p>
      </dgm:t>
    </dgm:pt>
    <dgm:pt modelId="{5C8ADC86-E95C-4426-BFC8-387A980C17AF}" type="pres">
      <dgm:prSet presAssocID="{1E0F1334-F8C8-447D-B9BA-EE923F3BA0C1}" presName="childText" presStyleLbl="bgAcc1" presStyleIdx="6" presStyleCnt="12">
        <dgm:presLayoutVars>
          <dgm:bulletEnabled val="1"/>
        </dgm:presLayoutVars>
      </dgm:prSet>
      <dgm:spPr/>
      <dgm:t>
        <a:bodyPr/>
        <a:lstStyle/>
        <a:p>
          <a:endParaRPr lang="en-US"/>
        </a:p>
      </dgm:t>
    </dgm:pt>
    <dgm:pt modelId="{7174BABC-2F1C-4A98-8361-765F955D7F6F}" type="pres">
      <dgm:prSet presAssocID="{7012C7A2-6B21-4717-BE44-37DFDC411308}" presName="Name13" presStyleLbl="parChTrans1D2" presStyleIdx="7" presStyleCnt="12"/>
      <dgm:spPr/>
      <dgm:t>
        <a:bodyPr/>
        <a:lstStyle/>
        <a:p>
          <a:endParaRPr lang="en-US"/>
        </a:p>
      </dgm:t>
    </dgm:pt>
    <dgm:pt modelId="{2393064F-9700-48BE-B7E7-20A5464B8CDE}" type="pres">
      <dgm:prSet presAssocID="{6F59F267-AB05-49E5-84D1-2CDE8C7E4851}" presName="childText" presStyleLbl="bgAcc1" presStyleIdx="7" presStyleCnt="12" custScaleY="131808">
        <dgm:presLayoutVars>
          <dgm:bulletEnabled val="1"/>
        </dgm:presLayoutVars>
      </dgm:prSet>
      <dgm:spPr/>
      <dgm:t>
        <a:bodyPr/>
        <a:lstStyle/>
        <a:p>
          <a:endParaRPr lang="en-US"/>
        </a:p>
      </dgm:t>
    </dgm:pt>
    <dgm:pt modelId="{63ADE74B-7E75-4CAC-94B3-27F70A50F78F}" type="pres">
      <dgm:prSet presAssocID="{C2A66C28-1442-4D04-8263-76D3233D22E2}" presName="Name13" presStyleLbl="parChTrans1D2" presStyleIdx="8" presStyleCnt="12"/>
      <dgm:spPr/>
      <dgm:t>
        <a:bodyPr/>
        <a:lstStyle/>
        <a:p>
          <a:endParaRPr lang="en-US"/>
        </a:p>
      </dgm:t>
    </dgm:pt>
    <dgm:pt modelId="{52628C6B-4146-4FFE-8CAD-001EFEE3F9A3}" type="pres">
      <dgm:prSet presAssocID="{647C36DE-D678-4E6A-AF0F-A9C38173DCB8}" presName="childText" presStyleLbl="bgAcc1" presStyleIdx="8" presStyleCnt="12">
        <dgm:presLayoutVars>
          <dgm:bulletEnabled val="1"/>
        </dgm:presLayoutVars>
      </dgm:prSet>
      <dgm:spPr/>
      <dgm:t>
        <a:bodyPr/>
        <a:lstStyle/>
        <a:p>
          <a:endParaRPr lang="en-US"/>
        </a:p>
      </dgm:t>
    </dgm:pt>
    <dgm:pt modelId="{B2740E7D-9791-4BE9-90B4-42F39B395314}" type="pres">
      <dgm:prSet presAssocID="{859F5028-63DD-4EB5-8B65-9EE7D3BB5F75}" presName="root" presStyleCnt="0"/>
      <dgm:spPr/>
    </dgm:pt>
    <dgm:pt modelId="{2DABE849-9AF1-4D53-BF05-7B0AA5E5CE03}" type="pres">
      <dgm:prSet presAssocID="{859F5028-63DD-4EB5-8B65-9EE7D3BB5F75}" presName="rootComposite" presStyleCnt="0"/>
      <dgm:spPr/>
    </dgm:pt>
    <dgm:pt modelId="{E43F9FD1-63F1-4784-A007-897B4B4D7FD0}" type="pres">
      <dgm:prSet presAssocID="{859F5028-63DD-4EB5-8B65-9EE7D3BB5F75}" presName="rootText" presStyleLbl="node1" presStyleIdx="3" presStyleCnt="4" custScaleX="117102" custScaleY="42894"/>
      <dgm:spPr/>
      <dgm:t>
        <a:bodyPr/>
        <a:lstStyle/>
        <a:p>
          <a:endParaRPr lang="en-US"/>
        </a:p>
      </dgm:t>
    </dgm:pt>
    <dgm:pt modelId="{2B118F5F-C551-4440-B011-EAE0944DFEDF}" type="pres">
      <dgm:prSet presAssocID="{859F5028-63DD-4EB5-8B65-9EE7D3BB5F75}" presName="rootConnector" presStyleLbl="node1" presStyleIdx="3" presStyleCnt="4"/>
      <dgm:spPr/>
      <dgm:t>
        <a:bodyPr/>
        <a:lstStyle/>
        <a:p>
          <a:endParaRPr lang="en-US"/>
        </a:p>
      </dgm:t>
    </dgm:pt>
    <dgm:pt modelId="{0004966F-37BA-4011-B206-B8A019647A1D}" type="pres">
      <dgm:prSet presAssocID="{859F5028-63DD-4EB5-8B65-9EE7D3BB5F75}" presName="childShape" presStyleCnt="0"/>
      <dgm:spPr/>
    </dgm:pt>
    <dgm:pt modelId="{DBEB02B6-872D-4DD9-8069-4DBDDDE630A5}" type="pres">
      <dgm:prSet presAssocID="{DD814BD9-2D07-4D53-9BB3-24D69BA9B623}" presName="Name13" presStyleLbl="parChTrans1D2" presStyleIdx="9" presStyleCnt="12"/>
      <dgm:spPr/>
      <dgm:t>
        <a:bodyPr/>
        <a:lstStyle/>
        <a:p>
          <a:endParaRPr lang="en-US"/>
        </a:p>
      </dgm:t>
    </dgm:pt>
    <dgm:pt modelId="{8C0AD527-001D-4D7E-8255-2EFD53135756}" type="pres">
      <dgm:prSet presAssocID="{A2632DF9-7FF0-4F6B-AE8B-DCBE911E2CAE}" presName="childText" presStyleLbl="bgAcc1" presStyleIdx="9" presStyleCnt="12">
        <dgm:presLayoutVars>
          <dgm:bulletEnabled val="1"/>
        </dgm:presLayoutVars>
      </dgm:prSet>
      <dgm:spPr/>
      <dgm:t>
        <a:bodyPr/>
        <a:lstStyle/>
        <a:p>
          <a:endParaRPr lang="en-US"/>
        </a:p>
      </dgm:t>
    </dgm:pt>
    <dgm:pt modelId="{476C7DEB-0591-4F83-B472-E77F6F3F962D}" type="pres">
      <dgm:prSet presAssocID="{0205E4D8-B9A3-4289-99CA-4DC57D47DF75}" presName="Name13" presStyleLbl="parChTrans1D2" presStyleIdx="10" presStyleCnt="12"/>
      <dgm:spPr/>
      <dgm:t>
        <a:bodyPr/>
        <a:lstStyle/>
        <a:p>
          <a:endParaRPr lang="en-US"/>
        </a:p>
      </dgm:t>
    </dgm:pt>
    <dgm:pt modelId="{BD67C36A-58A6-4879-BDD1-75362078144F}" type="pres">
      <dgm:prSet presAssocID="{973BE8BA-6683-4F7E-8B51-C9429DF1213C}" presName="childText" presStyleLbl="bgAcc1" presStyleIdx="10" presStyleCnt="12" custScaleY="125294">
        <dgm:presLayoutVars>
          <dgm:bulletEnabled val="1"/>
        </dgm:presLayoutVars>
      </dgm:prSet>
      <dgm:spPr/>
      <dgm:t>
        <a:bodyPr/>
        <a:lstStyle/>
        <a:p>
          <a:endParaRPr lang="en-US"/>
        </a:p>
      </dgm:t>
    </dgm:pt>
    <dgm:pt modelId="{AB4B8B40-413F-4F59-97EC-F76D4850C900}" type="pres">
      <dgm:prSet presAssocID="{0069EBA0-1583-4DB5-BE0F-50C7C4CD88C7}" presName="Name13" presStyleLbl="parChTrans1D2" presStyleIdx="11" presStyleCnt="12"/>
      <dgm:spPr/>
      <dgm:t>
        <a:bodyPr/>
        <a:lstStyle/>
        <a:p>
          <a:endParaRPr lang="en-US"/>
        </a:p>
      </dgm:t>
    </dgm:pt>
    <dgm:pt modelId="{9C392549-ACAA-4C96-BA84-68E405FA28BE}" type="pres">
      <dgm:prSet presAssocID="{BFB8E6B5-632D-40B5-881E-A78F98989C6F}" presName="childText" presStyleLbl="bgAcc1" presStyleIdx="11" presStyleCnt="12">
        <dgm:presLayoutVars>
          <dgm:bulletEnabled val="1"/>
        </dgm:presLayoutVars>
      </dgm:prSet>
      <dgm:spPr/>
      <dgm:t>
        <a:bodyPr/>
        <a:lstStyle/>
        <a:p>
          <a:endParaRPr lang="en-US"/>
        </a:p>
      </dgm:t>
    </dgm:pt>
  </dgm:ptLst>
  <dgm:cxnLst>
    <dgm:cxn modelId="{CE1E9259-01AB-4403-BFA5-E52E9E75841F}" type="presOf" srcId="{1E0F1334-F8C8-447D-B9BA-EE923F3BA0C1}" destId="{5C8ADC86-E95C-4426-BFC8-387A980C17AF}" srcOrd="0" destOrd="0" presId="urn:microsoft.com/office/officeart/2005/8/layout/hierarchy3"/>
    <dgm:cxn modelId="{32CFC284-3F67-4E68-91D0-422C674C0D68}" type="presOf" srcId="{A2632DF9-7FF0-4F6B-AE8B-DCBE911E2CAE}" destId="{8C0AD527-001D-4D7E-8255-2EFD53135756}" srcOrd="0" destOrd="0" presId="urn:microsoft.com/office/officeart/2005/8/layout/hierarchy3"/>
    <dgm:cxn modelId="{FF840784-C360-4BEF-A7D9-C296E7F79D75}" type="presOf" srcId="{C2A66C28-1442-4D04-8263-76D3233D22E2}" destId="{63ADE74B-7E75-4CAC-94B3-27F70A50F78F}" srcOrd="0" destOrd="0" presId="urn:microsoft.com/office/officeart/2005/8/layout/hierarchy3"/>
    <dgm:cxn modelId="{858E94D0-F29C-491F-8053-5DF05D20E654}" type="presOf" srcId="{974A7A05-5EF2-4491-9F09-01A940E303E1}" destId="{81347DFE-A356-4C06-8F02-691B9BA02E99}" srcOrd="1" destOrd="0" presId="urn:microsoft.com/office/officeart/2005/8/layout/hierarchy3"/>
    <dgm:cxn modelId="{6E9918DB-9027-4576-9B67-6BE503E9E4F8}" type="presOf" srcId="{974A7A05-5EF2-4491-9F09-01A940E303E1}" destId="{1C89CCF1-37BD-4396-A885-E064BB718B4C}" srcOrd="0" destOrd="0" presId="urn:microsoft.com/office/officeart/2005/8/layout/hierarchy3"/>
    <dgm:cxn modelId="{EA1A618C-0317-4A20-BA1E-798C10D2BB6D}" srcId="{859F5028-63DD-4EB5-8B65-9EE7D3BB5F75}" destId="{A2632DF9-7FF0-4F6B-AE8B-DCBE911E2CAE}" srcOrd="0" destOrd="0" parTransId="{DD814BD9-2D07-4D53-9BB3-24D69BA9B623}" sibTransId="{09651C0A-A1B8-4A5A-B4C6-57B2EBDA575A}"/>
    <dgm:cxn modelId="{16277698-DD27-414C-B2A2-D53D0ACEFB3A}" srcId="{A2DCA5EB-20FF-4B38-8609-DBB0717C6539}" destId="{859F5028-63DD-4EB5-8B65-9EE7D3BB5F75}" srcOrd="3" destOrd="0" parTransId="{83A2DF51-678B-46E5-A8F8-AA48CB4BD326}" sibTransId="{FCE52F75-47DE-4FAB-A0A5-E9545CE3275B}"/>
    <dgm:cxn modelId="{19BB68F6-CEF0-4953-BA71-55F2938B01D2}" srcId="{859F5028-63DD-4EB5-8B65-9EE7D3BB5F75}" destId="{BFB8E6B5-632D-40B5-881E-A78F98989C6F}" srcOrd="2" destOrd="0" parTransId="{0069EBA0-1583-4DB5-BE0F-50C7C4CD88C7}" sibTransId="{902BDE82-A9B0-4066-BAC8-DD5F2A16241F}"/>
    <dgm:cxn modelId="{5F962080-7A19-435B-B2BB-FFB3C12EE4A1}" type="presOf" srcId="{03927776-F396-4911-A404-8CFD9A9BD09F}" destId="{72A0B89B-91C8-4CC3-BACC-25826EA6ED5A}" srcOrd="0" destOrd="0" presId="urn:microsoft.com/office/officeart/2005/8/layout/hierarchy3"/>
    <dgm:cxn modelId="{B9C2BFE8-1E32-4EF5-85BD-975A56FD3293}" srcId="{1B81627F-EEA2-4341-BFD8-D57DAD70082C}" destId="{1E0F1334-F8C8-447D-B9BA-EE923F3BA0C1}" srcOrd="0" destOrd="0" parTransId="{E86C5C6C-6896-4891-BE5C-D92C294CBB59}" sibTransId="{FE6301F1-892E-47F3-930F-83DDCEF0E959}"/>
    <dgm:cxn modelId="{EB3D4268-FEE7-4E89-BDAA-5AF5820679AE}" srcId="{2AD745BF-32B6-4E47-BCCA-629EC0DECAA9}" destId="{402FA142-A4E8-4446-9D6C-D022FC4EC90A}" srcOrd="2" destOrd="0" parTransId="{00E65C6C-34A6-4870-B877-C7E5E9EB8EB5}" sibTransId="{4B127F18-6D96-41A7-A1C6-2CF1988F2239}"/>
    <dgm:cxn modelId="{6D0F83C9-D229-48CB-BDB7-CC75B916C7BE}" type="presOf" srcId="{A2DCA5EB-20FF-4B38-8609-DBB0717C6539}" destId="{15C4E9E5-AA24-41BF-A480-751237584DCC}" srcOrd="0" destOrd="0" presId="urn:microsoft.com/office/officeart/2005/8/layout/hierarchy3"/>
    <dgm:cxn modelId="{1DBCA987-D0BA-431F-B8E5-50DB261BCD4F}" srcId="{2AD745BF-32B6-4E47-BCCA-629EC0DECAA9}" destId="{9909D174-F912-484B-AEC1-9678C0F2ADC8}" srcOrd="1" destOrd="0" parTransId="{EBDEC41E-EFDD-4411-A976-9282A5BD9174}" sibTransId="{4E90BE56-A45E-46C7-9978-0A934D4946F9}"/>
    <dgm:cxn modelId="{8CC20840-9BA7-45A2-A0D9-C248616A65DE}" type="presOf" srcId="{DA5F445F-05B4-4815-A5B5-8D70E73688D2}" destId="{73B6C743-457A-4B29-8040-233B8AC1F1C0}" srcOrd="0" destOrd="0" presId="urn:microsoft.com/office/officeart/2005/8/layout/hierarchy3"/>
    <dgm:cxn modelId="{AE145202-9858-42E3-9230-85B749C21130}" type="presOf" srcId="{E76C34DA-17B8-4C3C-B059-ACD99AFCB1A3}" destId="{C056F19A-D3FA-4991-B1FE-FB3DD48240FF}" srcOrd="0" destOrd="0" presId="urn:microsoft.com/office/officeart/2005/8/layout/hierarchy3"/>
    <dgm:cxn modelId="{398C7E52-7D46-4620-8C10-0341CB0F4FEC}" type="presOf" srcId="{7012C7A2-6B21-4717-BE44-37DFDC411308}" destId="{7174BABC-2F1C-4A98-8361-765F955D7F6F}" srcOrd="0" destOrd="0" presId="urn:microsoft.com/office/officeart/2005/8/layout/hierarchy3"/>
    <dgm:cxn modelId="{EF16E9F2-952A-4931-92BA-FE1DDB779B65}" type="presOf" srcId="{CFCBAA08-AF2E-4B18-82A8-A41256B86BA9}" destId="{A245203C-7126-427E-B886-AC3A0329EEF3}" srcOrd="0" destOrd="0" presId="urn:microsoft.com/office/officeart/2005/8/layout/hierarchy3"/>
    <dgm:cxn modelId="{840139A7-300A-48FA-BF8A-C9B43543472F}" type="presOf" srcId="{BFB8E6B5-632D-40B5-881E-A78F98989C6F}" destId="{9C392549-ACAA-4C96-BA84-68E405FA28BE}" srcOrd="0" destOrd="0" presId="urn:microsoft.com/office/officeart/2005/8/layout/hierarchy3"/>
    <dgm:cxn modelId="{84588C27-9C5C-451A-A1AB-F4B413932CF0}" srcId="{974A7A05-5EF2-4491-9F09-01A940E303E1}" destId="{9A6E08AB-99A0-4FA3-BD7A-0AEBADA97F90}" srcOrd="2" destOrd="0" parTransId="{03927776-F396-4911-A404-8CFD9A9BD09F}" sibTransId="{8C676FF8-6E19-4AB1-BBA8-8413299A9D30}"/>
    <dgm:cxn modelId="{BE0C0677-14F9-4B52-9744-1DD022961FF4}" type="presOf" srcId="{E86C5C6C-6896-4891-BE5C-D92C294CBB59}" destId="{B9546585-BE9B-4CEE-8219-D9B393DC7750}" srcOrd="0" destOrd="0" presId="urn:microsoft.com/office/officeart/2005/8/layout/hierarchy3"/>
    <dgm:cxn modelId="{C22D2E94-7458-4763-892C-7DB0007B6B2C}" srcId="{2AD745BF-32B6-4E47-BCCA-629EC0DECAA9}" destId="{DA5F445F-05B4-4815-A5B5-8D70E73688D2}" srcOrd="0" destOrd="0" parTransId="{787F8874-DB41-420A-B004-583B947420B7}" sibTransId="{68BB4712-CE3A-4142-97ED-78AF77C7DAFF}"/>
    <dgm:cxn modelId="{0B2AF2BF-183A-4E07-AE01-90B7298A1E06}" type="presOf" srcId="{1B81627F-EEA2-4341-BFD8-D57DAD70082C}" destId="{36182FBC-8C33-4518-8B98-41F3E972164F}" srcOrd="0" destOrd="0" presId="urn:microsoft.com/office/officeart/2005/8/layout/hierarchy3"/>
    <dgm:cxn modelId="{B8C70E15-7DD5-405F-B8EA-B9CA3CA80036}" srcId="{A2DCA5EB-20FF-4B38-8609-DBB0717C6539}" destId="{1B81627F-EEA2-4341-BFD8-D57DAD70082C}" srcOrd="2" destOrd="0" parTransId="{E9A263E5-75BA-4048-B44D-19C84EF922A7}" sibTransId="{55A5AE49-92E6-4D12-B4E9-B65898B2DBEA}"/>
    <dgm:cxn modelId="{5FBDF79F-FDCB-427F-BA4C-9F8B009BA519}" srcId="{859F5028-63DD-4EB5-8B65-9EE7D3BB5F75}" destId="{973BE8BA-6683-4F7E-8B51-C9429DF1213C}" srcOrd="1" destOrd="0" parTransId="{0205E4D8-B9A3-4289-99CA-4DC57D47DF75}" sibTransId="{2E9C759A-0F79-4C14-A5E3-67076E97461E}"/>
    <dgm:cxn modelId="{3F5B0A66-C3E5-4143-80C4-70E03BD100E7}" type="presOf" srcId="{0205E4D8-B9A3-4289-99CA-4DC57D47DF75}" destId="{476C7DEB-0591-4F83-B472-E77F6F3F962D}" srcOrd="0" destOrd="0" presId="urn:microsoft.com/office/officeart/2005/8/layout/hierarchy3"/>
    <dgm:cxn modelId="{C52B6F6E-724B-46AF-AA98-C98D19E72A2D}" type="presOf" srcId="{647C36DE-D678-4E6A-AF0F-A9C38173DCB8}" destId="{52628C6B-4146-4FFE-8CAD-001EFEE3F9A3}" srcOrd="0" destOrd="0" presId="urn:microsoft.com/office/officeart/2005/8/layout/hierarchy3"/>
    <dgm:cxn modelId="{D048F9A6-A5BB-4C08-B200-2788712309FC}" type="presOf" srcId="{00E65C6C-34A6-4870-B877-C7E5E9EB8EB5}" destId="{284301C9-5148-4683-9C59-C7DF2F7E602C}" srcOrd="0" destOrd="0" presId="urn:microsoft.com/office/officeart/2005/8/layout/hierarchy3"/>
    <dgm:cxn modelId="{4652D3C8-3961-4B93-9B9B-4D06CF096175}" type="presOf" srcId="{859F5028-63DD-4EB5-8B65-9EE7D3BB5F75}" destId="{2B118F5F-C551-4440-B011-EAE0944DFEDF}" srcOrd="1" destOrd="0" presId="urn:microsoft.com/office/officeart/2005/8/layout/hierarchy3"/>
    <dgm:cxn modelId="{C0B41B2F-46D1-42E8-9C9D-079B5298DB73}" srcId="{974A7A05-5EF2-4491-9F09-01A940E303E1}" destId="{973C5826-7765-4048-BF47-0391369FF571}" srcOrd="1" destOrd="0" parTransId="{E76C34DA-17B8-4C3C-B059-ACD99AFCB1A3}" sibTransId="{AEA773AA-208F-4A65-B54A-F491A0AB3275}"/>
    <dgm:cxn modelId="{8013F912-0BFD-4E56-9DF9-1BF72FAC953E}" type="presOf" srcId="{402FA142-A4E8-4446-9D6C-D022FC4EC90A}" destId="{5E653C63-A7DC-4DEB-92E0-24CFD60D628C}" srcOrd="0" destOrd="0" presId="urn:microsoft.com/office/officeart/2005/8/layout/hierarchy3"/>
    <dgm:cxn modelId="{3EC5DD0C-A633-43AE-AABB-BA8C4D5C1F5D}" type="presOf" srcId="{787F8874-DB41-420A-B004-583B947420B7}" destId="{7F6C1146-B1AE-4172-8160-8862B0B8C8E2}" srcOrd="0" destOrd="0" presId="urn:microsoft.com/office/officeart/2005/8/layout/hierarchy3"/>
    <dgm:cxn modelId="{C175C855-49DD-4189-BAC1-C35BE77D6649}" type="presOf" srcId="{EBDEC41E-EFDD-4411-A976-9282A5BD9174}" destId="{B3130D86-09A0-4FFC-B560-A25038E4A827}" srcOrd="0" destOrd="0" presId="urn:microsoft.com/office/officeart/2005/8/layout/hierarchy3"/>
    <dgm:cxn modelId="{FD18214B-0617-4FC5-9B08-32177EA257D7}" type="presOf" srcId="{6F59F267-AB05-49E5-84D1-2CDE8C7E4851}" destId="{2393064F-9700-48BE-B7E7-20A5464B8CDE}" srcOrd="0" destOrd="0" presId="urn:microsoft.com/office/officeart/2005/8/layout/hierarchy3"/>
    <dgm:cxn modelId="{7AC51BF1-F8D1-4416-8F77-63D16DA98F92}" type="presOf" srcId="{2AD745BF-32B6-4E47-BCCA-629EC0DECAA9}" destId="{15087EE3-2395-466C-B870-47FF5C335C3B}" srcOrd="0" destOrd="0" presId="urn:microsoft.com/office/officeart/2005/8/layout/hierarchy3"/>
    <dgm:cxn modelId="{D1045907-4F34-4CCB-ACD8-201C026B9B5B}" type="presOf" srcId="{2AD745BF-32B6-4E47-BCCA-629EC0DECAA9}" destId="{3D14ECB2-EDF4-4A93-A2D8-FDB41657FAA6}" srcOrd="1" destOrd="0" presId="urn:microsoft.com/office/officeart/2005/8/layout/hierarchy3"/>
    <dgm:cxn modelId="{6813B296-FA0C-471B-BAD4-3EC326FAF0DE}" srcId="{1B81627F-EEA2-4341-BFD8-D57DAD70082C}" destId="{6F59F267-AB05-49E5-84D1-2CDE8C7E4851}" srcOrd="1" destOrd="0" parTransId="{7012C7A2-6B21-4717-BE44-37DFDC411308}" sibTransId="{9CE1C1C4-A305-4B68-8A36-34CCC00D5B73}"/>
    <dgm:cxn modelId="{CEA9DC90-468C-4C31-949A-06060838F5E2}" type="presOf" srcId="{9909D174-F912-484B-AEC1-9678C0F2ADC8}" destId="{341B3C9F-4A63-446D-9FAB-1292C8873D76}" srcOrd="0" destOrd="0" presId="urn:microsoft.com/office/officeart/2005/8/layout/hierarchy3"/>
    <dgm:cxn modelId="{41AB979B-2038-4953-BB1B-437DE2697B4F}" type="presOf" srcId="{9A6E08AB-99A0-4FA3-BD7A-0AEBADA97F90}" destId="{12292E00-DCDC-46C8-A72E-13A63893C17D}" srcOrd="0" destOrd="0" presId="urn:microsoft.com/office/officeart/2005/8/layout/hierarchy3"/>
    <dgm:cxn modelId="{36B37E63-AF0B-4170-93D3-0A2B743C91FB}" type="presOf" srcId="{859F5028-63DD-4EB5-8B65-9EE7D3BB5F75}" destId="{E43F9FD1-63F1-4784-A007-897B4B4D7FD0}" srcOrd="0" destOrd="0" presId="urn:microsoft.com/office/officeart/2005/8/layout/hierarchy3"/>
    <dgm:cxn modelId="{4BA62B3C-2C4B-477A-91FE-9727EC0E5BD3}" srcId="{A2DCA5EB-20FF-4B38-8609-DBB0717C6539}" destId="{2AD745BF-32B6-4E47-BCCA-629EC0DECAA9}" srcOrd="0" destOrd="0" parTransId="{4F63628F-6232-4697-AD3D-B838E6166BF5}" sibTransId="{85B8536B-E8EB-4BFD-9222-20C3EB3AC501}"/>
    <dgm:cxn modelId="{16EF5625-83B0-4840-8085-A18DB24F59D8}" type="presOf" srcId="{973C5826-7765-4048-BF47-0391369FF571}" destId="{13424D5A-1D30-4CAE-A0EC-168E80398152}" srcOrd="0" destOrd="0" presId="urn:microsoft.com/office/officeart/2005/8/layout/hierarchy3"/>
    <dgm:cxn modelId="{11F0F8E9-723B-4470-A21F-8AD79AC841CA}" type="presOf" srcId="{DD814BD9-2D07-4D53-9BB3-24D69BA9B623}" destId="{DBEB02B6-872D-4DD9-8069-4DBDDDE630A5}" srcOrd="0" destOrd="0" presId="urn:microsoft.com/office/officeart/2005/8/layout/hierarchy3"/>
    <dgm:cxn modelId="{B36A3D09-F0D4-40D9-A3EE-EEF6F18F1742}" srcId="{A2DCA5EB-20FF-4B38-8609-DBB0717C6539}" destId="{974A7A05-5EF2-4491-9F09-01A940E303E1}" srcOrd="1" destOrd="0" parTransId="{0761E39C-7DFF-40F5-9CA9-469B1617521E}" sibTransId="{84776020-723D-4C04-BA9C-28BC6DC12EC6}"/>
    <dgm:cxn modelId="{857B62A4-4792-43ED-A4ED-A5F12114B413}" type="presOf" srcId="{0069EBA0-1583-4DB5-BE0F-50C7C4CD88C7}" destId="{AB4B8B40-413F-4F59-97EC-F76D4850C900}" srcOrd="0" destOrd="0" presId="urn:microsoft.com/office/officeart/2005/8/layout/hierarchy3"/>
    <dgm:cxn modelId="{664F0A96-04E6-47D4-93B5-75E1F389F2F5}" srcId="{974A7A05-5EF2-4491-9F09-01A940E303E1}" destId="{64372849-B544-4E9A-9E35-864DEECBD45E}" srcOrd="0" destOrd="0" parTransId="{CFCBAA08-AF2E-4B18-82A8-A41256B86BA9}" sibTransId="{5FEED005-7985-4BA6-A58A-02D0BF6B8DC0}"/>
    <dgm:cxn modelId="{AD8682A4-29F6-4F99-B1B2-D8F8511DE5C0}" srcId="{1B81627F-EEA2-4341-BFD8-D57DAD70082C}" destId="{647C36DE-D678-4E6A-AF0F-A9C38173DCB8}" srcOrd="2" destOrd="0" parTransId="{C2A66C28-1442-4D04-8263-76D3233D22E2}" sibTransId="{263EC1DC-0804-4DBF-BEAD-7C27786F7040}"/>
    <dgm:cxn modelId="{9DD87409-4933-4B5F-8752-482A399A0A04}" type="presOf" srcId="{64372849-B544-4E9A-9E35-864DEECBD45E}" destId="{3CB2D913-245A-4B4F-8F57-8F68C2FD8469}" srcOrd="0" destOrd="0" presId="urn:microsoft.com/office/officeart/2005/8/layout/hierarchy3"/>
    <dgm:cxn modelId="{E593D8C6-EB2C-448F-9604-6A47E5CD6C84}" type="presOf" srcId="{973BE8BA-6683-4F7E-8B51-C9429DF1213C}" destId="{BD67C36A-58A6-4879-BDD1-75362078144F}" srcOrd="0" destOrd="0" presId="urn:microsoft.com/office/officeart/2005/8/layout/hierarchy3"/>
    <dgm:cxn modelId="{FE1EA2F8-11A6-4F9F-A845-266AF20C53E5}" type="presOf" srcId="{1B81627F-EEA2-4341-BFD8-D57DAD70082C}" destId="{1E414D1F-6F25-44C3-8874-56BD72974E6F}" srcOrd="1" destOrd="0" presId="urn:microsoft.com/office/officeart/2005/8/layout/hierarchy3"/>
    <dgm:cxn modelId="{E410444C-E577-4FC4-9207-2927FEB8F85C}" type="presParOf" srcId="{15C4E9E5-AA24-41BF-A480-751237584DCC}" destId="{CDF924B7-ED04-4C2E-89EB-BBFD10310A61}" srcOrd="0" destOrd="0" presId="urn:microsoft.com/office/officeart/2005/8/layout/hierarchy3"/>
    <dgm:cxn modelId="{B28394F5-C5B4-45D6-B93E-124767C532F2}" type="presParOf" srcId="{CDF924B7-ED04-4C2E-89EB-BBFD10310A61}" destId="{DE02772B-E064-4B51-9FB5-B6CB273FEC18}" srcOrd="0" destOrd="0" presId="urn:microsoft.com/office/officeart/2005/8/layout/hierarchy3"/>
    <dgm:cxn modelId="{FAAAE8D0-8AC1-4C69-B497-9FD20CFB3D14}" type="presParOf" srcId="{DE02772B-E064-4B51-9FB5-B6CB273FEC18}" destId="{15087EE3-2395-466C-B870-47FF5C335C3B}" srcOrd="0" destOrd="0" presId="urn:microsoft.com/office/officeart/2005/8/layout/hierarchy3"/>
    <dgm:cxn modelId="{B61FC3C7-0905-4FC8-BD6B-C0FFF874E7D5}" type="presParOf" srcId="{DE02772B-E064-4B51-9FB5-B6CB273FEC18}" destId="{3D14ECB2-EDF4-4A93-A2D8-FDB41657FAA6}" srcOrd="1" destOrd="0" presId="urn:microsoft.com/office/officeart/2005/8/layout/hierarchy3"/>
    <dgm:cxn modelId="{2876E1F2-899C-421B-BE7D-6AF3ABEE9FC5}" type="presParOf" srcId="{CDF924B7-ED04-4C2E-89EB-BBFD10310A61}" destId="{4197B79B-E756-46F8-AB7E-D83BEAC0D2ED}" srcOrd="1" destOrd="0" presId="urn:microsoft.com/office/officeart/2005/8/layout/hierarchy3"/>
    <dgm:cxn modelId="{8E997A87-22F2-42C0-A42D-656BE7193C84}" type="presParOf" srcId="{4197B79B-E756-46F8-AB7E-D83BEAC0D2ED}" destId="{7F6C1146-B1AE-4172-8160-8862B0B8C8E2}" srcOrd="0" destOrd="0" presId="urn:microsoft.com/office/officeart/2005/8/layout/hierarchy3"/>
    <dgm:cxn modelId="{6A9ACF5B-13E3-43E6-9F53-F9AFE6923348}" type="presParOf" srcId="{4197B79B-E756-46F8-AB7E-D83BEAC0D2ED}" destId="{73B6C743-457A-4B29-8040-233B8AC1F1C0}" srcOrd="1" destOrd="0" presId="urn:microsoft.com/office/officeart/2005/8/layout/hierarchy3"/>
    <dgm:cxn modelId="{6E25896B-F999-4008-A201-3CEA233B5F13}" type="presParOf" srcId="{4197B79B-E756-46F8-AB7E-D83BEAC0D2ED}" destId="{B3130D86-09A0-4FFC-B560-A25038E4A827}" srcOrd="2" destOrd="0" presId="urn:microsoft.com/office/officeart/2005/8/layout/hierarchy3"/>
    <dgm:cxn modelId="{49B8D16D-6EFE-4608-8C82-B52F03C2AC6C}" type="presParOf" srcId="{4197B79B-E756-46F8-AB7E-D83BEAC0D2ED}" destId="{341B3C9F-4A63-446D-9FAB-1292C8873D76}" srcOrd="3" destOrd="0" presId="urn:microsoft.com/office/officeart/2005/8/layout/hierarchy3"/>
    <dgm:cxn modelId="{665E7A1C-6017-4721-9FFC-D09B4100CB50}" type="presParOf" srcId="{4197B79B-E756-46F8-AB7E-D83BEAC0D2ED}" destId="{284301C9-5148-4683-9C59-C7DF2F7E602C}" srcOrd="4" destOrd="0" presId="urn:microsoft.com/office/officeart/2005/8/layout/hierarchy3"/>
    <dgm:cxn modelId="{D37719B5-3A3D-45BE-BC07-E619C4EC2E02}" type="presParOf" srcId="{4197B79B-E756-46F8-AB7E-D83BEAC0D2ED}" destId="{5E653C63-A7DC-4DEB-92E0-24CFD60D628C}" srcOrd="5" destOrd="0" presId="urn:microsoft.com/office/officeart/2005/8/layout/hierarchy3"/>
    <dgm:cxn modelId="{C12F1D9D-62FA-426E-B5BE-13AD2F6556A2}" type="presParOf" srcId="{15C4E9E5-AA24-41BF-A480-751237584DCC}" destId="{09E31F88-5AD4-4D27-BF18-D6A4C3CD17D6}" srcOrd="1" destOrd="0" presId="urn:microsoft.com/office/officeart/2005/8/layout/hierarchy3"/>
    <dgm:cxn modelId="{523D6E27-09D1-408E-97E9-4FEABEB1224E}" type="presParOf" srcId="{09E31F88-5AD4-4D27-BF18-D6A4C3CD17D6}" destId="{4608B21B-D6CB-4160-A03A-F2B3A1A150B5}" srcOrd="0" destOrd="0" presId="urn:microsoft.com/office/officeart/2005/8/layout/hierarchy3"/>
    <dgm:cxn modelId="{E580384F-3B23-4A03-993B-66C64AEBB4B1}" type="presParOf" srcId="{4608B21B-D6CB-4160-A03A-F2B3A1A150B5}" destId="{1C89CCF1-37BD-4396-A885-E064BB718B4C}" srcOrd="0" destOrd="0" presId="urn:microsoft.com/office/officeart/2005/8/layout/hierarchy3"/>
    <dgm:cxn modelId="{7016DC6C-BC2D-494E-95B7-392D787F1155}" type="presParOf" srcId="{4608B21B-D6CB-4160-A03A-F2B3A1A150B5}" destId="{81347DFE-A356-4C06-8F02-691B9BA02E99}" srcOrd="1" destOrd="0" presId="urn:microsoft.com/office/officeart/2005/8/layout/hierarchy3"/>
    <dgm:cxn modelId="{B68B2EF9-87E9-44C2-9BB4-B2B5012708AE}" type="presParOf" srcId="{09E31F88-5AD4-4D27-BF18-D6A4C3CD17D6}" destId="{DAADF072-4DC1-4F05-8102-BC2F01220DF2}" srcOrd="1" destOrd="0" presId="urn:microsoft.com/office/officeart/2005/8/layout/hierarchy3"/>
    <dgm:cxn modelId="{8C39BC8E-90C2-49AE-877D-4C019FA8032A}" type="presParOf" srcId="{DAADF072-4DC1-4F05-8102-BC2F01220DF2}" destId="{A245203C-7126-427E-B886-AC3A0329EEF3}" srcOrd="0" destOrd="0" presId="urn:microsoft.com/office/officeart/2005/8/layout/hierarchy3"/>
    <dgm:cxn modelId="{AE178FA2-E39A-4876-8452-88878F9E9F91}" type="presParOf" srcId="{DAADF072-4DC1-4F05-8102-BC2F01220DF2}" destId="{3CB2D913-245A-4B4F-8F57-8F68C2FD8469}" srcOrd="1" destOrd="0" presId="urn:microsoft.com/office/officeart/2005/8/layout/hierarchy3"/>
    <dgm:cxn modelId="{6629587A-44D2-4C9B-A5D3-4B679F83E1BB}" type="presParOf" srcId="{DAADF072-4DC1-4F05-8102-BC2F01220DF2}" destId="{C056F19A-D3FA-4991-B1FE-FB3DD48240FF}" srcOrd="2" destOrd="0" presId="urn:microsoft.com/office/officeart/2005/8/layout/hierarchy3"/>
    <dgm:cxn modelId="{1B0F3DF1-83CE-450D-A09C-87DF01A32874}" type="presParOf" srcId="{DAADF072-4DC1-4F05-8102-BC2F01220DF2}" destId="{13424D5A-1D30-4CAE-A0EC-168E80398152}" srcOrd="3" destOrd="0" presId="urn:microsoft.com/office/officeart/2005/8/layout/hierarchy3"/>
    <dgm:cxn modelId="{7A40E939-6584-4DE6-B185-9E83E7C99063}" type="presParOf" srcId="{DAADF072-4DC1-4F05-8102-BC2F01220DF2}" destId="{72A0B89B-91C8-4CC3-BACC-25826EA6ED5A}" srcOrd="4" destOrd="0" presId="urn:microsoft.com/office/officeart/2005/8/layout/hierarchy3"/>
    <dgm:cxn modelId="{09E3BFC5-A00D-419D-A51A-39069BF98881}" type="presParOf" srcId="{DAADF072-4DC1-4F05-8102-BC2F01220DF2}" destId="{12292E00-DCDC-46C8-A72E-13A63893C17D}" srcOrd="5" destOrd="0" presId="urn:microsoft.com/office/officeart/2005/8/layout/hierarchy3"/>
    <dgm:cxn modelId="{66A1BC09-A6EF-44E7-9366-ABF12E75FED7}" type="presParOf" srcId="{15C4E9E5-AA24-41BF-A480-751237584DCC}" destId="{07C6FAD6-6C24-4797-A657-A3678E99A0C3}" srcOrd="2" destOrd="0" presId="urn:microsoft.com/office/officeart/2005/8/layout/hierarchy3"/>
    <dgm:cxn modelId="{C0F4208C-D4EB-409F-BB71-C614903D509A}" type="presParOf" srcId="{07C6FAD6-6C24-4797-A657-A3678E99A0C3}" destId="{00ADE5A3-1B2B-417E-BF95-0E4F7DF02D08}" srcOrd="0" destOrd="0" presId="urn:microsoft.com/office/officeart/2005/8/layout/hierarchy3"/>
    <dgm:cxn modelId="{C594A0CF-AF22-4B3F-A2F0-3DE73A5D8C32}" type="presParOf" srcId="{00ADE5A3-1B2B-417E-BF95-0E4F7DF02D08}" destId="{36182FBC-8C33-4518-8B98-41F3E972164F}" srcOrd="0" destOrd="0" presId="urn:microsoft.com/office/officeart/2005/8/layout/hierarchy3"/>
    <dgm:cxn modelId="{B03228FE-8FEC-421B-BB02-E16EE23215E7}" type="presParOf" srcId="{00ADE5A3-1B2B-417E-BF95-0E4F7DF02D08}" destId="{1E414D1F-6F25-44C3-8874-56BD72974E6F}" srcOrd="1" destOrd="0" presId="urn:microsoft.com/office/officeart/2005/8/layout/hierarchy3"/>
    <dgm:cxn modelId="{7502B2F5-347C-4FBE-926A-E5C40E4CAB1E}" type="presParOf" srcId="{07C6FAD6-6C24-4797-A657-A3678E99A0C3}" destId="{EFEC714A-D378-4B44-8ECF-634E80C7E3F2}" srcOrd="1" destOrd="0" presId="urn:microsoft.com/office/officeart/2005/8/layout/hierarchy3"/>
    <dgm:cxn modelId="{C571F011-9D21-4B90-9BE9-A85225E0E3A5}" type="presParOf" srcId="{EFEC714A-D378-4B44-8ECF-634E80C7E3F2}" destId="{B9546585-BE9B-4CEE-8219-D9B393DC7750}" srcOrd="0" destOrd="0" presId="urn:microsoft.com/office/officeart/2005/8/layout/hierarchy3"/>
    <dgm:cxn modelId="{472C5E1C-EADD-4B17-9C65-C3708E2ECA3B}" type="presParOf" srcId="{EFEC714A-D378-4B44-8ECF-634E80C7E3F2}" destId="{5C8ADC86-E95C-4426-BFC8-387A980C17AF}" srcOrd="1" destOrd="0" presId="urn:microsoft.com/office/officeart/2005/8/layout/hierarchy3"/>
    <dgm:cxn modelId="{4BE591A7-1A1E-43A3-AE0F-FD189AEF7B5D}" type="presParOf" srcId="{EFEC714A-D378-4B44-8ECF-634E80C7E3F2}" destId="{7174BABC-2F1C-4A98-8361-765F955D7F6F}" srcOrd="2" destOrd="0" presId="urn:microsoft.com/office/officeart/2005/8/layout/hierarchy3"/>
    <dgm:cxn modelId="{1F1AB69F-707E-4FDF-90FA-4E4B3183039E}" type="presParOf" srcId="{EFEC714A-D378-4B44-8ECF-634E80C7E3F2}" destId="{2393064F-9700-48BE-B7E7-20A5464B8CDE}" srcOrd="3" destOrd="0" presId="urn:microsoft.com/office/officeart/2005/8/layout/hierarchy3"/>
    <dgm:cxn modelId="{F5BB6999-DACF-4A09-86EA-80A50271FFF9}" type="presParOf" srcId="{EFEC714A-D378-4B44-8ECF-634E80C7E3F2}" destId="{63ADE74B-7E75-4CAC-94B3-27F70A50F78F}" srcOrd="4" destOrd="0" presId="urn:microsoft.com/office/officeart/2005/8/layout/hierarchy3"/>
    <dgm:cxn modelId="{F7CD8677-E3E0-4CFD-AE11-4202022F7F32}" type="presParOf" srcId="{EFEC714A-D378-4B44-8ECF-634E80C7E3F2}" destId="{52628C6B-4146-4FFE-8CAD-001EFEE3F9A3}" srcOrd="5" destOrd="0" presId="urn:microsoft.com/office/officeart/2005/8/layout/hierarchy3"/>
    <dgm:cxn modelId="{D110D254-1AE5-4CA2-9297-DE43A7499D04}" type="presParOf" srcId="{15C4E9E5-AA24-41BF-A480-751237584DCC}" destId="{B2740E7D-9791-4BE9-90B4-42F39B395314}" srcOrd="3" destOrd="0" presId="urn:microsoft.com/office/officeart/2005/8/layout/hierarchy3"/>
    <dgm:cxn modelId="{ADA03431-4E56-4B62-947F-ADC376DB6BC7}" type="presParOf" srcId="{B2740E7D-9791-4BE9-90B4-42F39B395314}" destId="{2DABE849-9AF1-4D53-BF05-7B0AA5E5CE03}" srcOrd="0" destOrd="0" presId="urn:microsoft.com/office/officeart/2005/8/layout/hierarchy3"/>
    <dgm:cxn modelId="{4592561D-C832-42C2-A8DE-9887B4D5C511}" type="presParOf" srcId="{2DABE849-9AF1-4D53-BF05-7B0AA5E5CE03}" destId="{E43F9FD1-63F1-4784-A007-897B4B4D7FD0}" srcOrd="0" destOrd="0" presId="urn:microsoft.com/office/officeart/2005/8/layout/hierarchy3"/>
    <dgm:cxn modelId="{CAFBEEAA-FA4A-4C40-BD75-A9BB9D2F68DC}" type="presParOf" srcId="{2DABE849-9AF1-4D53-BF05-7B0AA5E5CE03}" destId="{2B118F5F-C551-4440-B011-EAE0944DFEDF}" srcOrd="1" destOrd="0" presId="urn:microsoft.com/office/officeart/2005/8/layout/hierarchy3"/>
    <dgm:cxn modelId="{85950010-CC85-480C-B43D-8C1570BA5DF9}" type="presParOf" srcId="{B2740E7D-9791-4BE9-90B4-42F39B395314}" destId="{0004966F-37BA-4011-B206-B8A019647A1D}" srcOrd="1" destOrd="0" presId="urn:microsoft.com/office/officeart/2005/8/layout/hierarchy3"/>
    <dgm:cxn modelId="{5529AC30-9331-482C-B191-B2DBE856653E}" type="presParOf" srcId="{0004966F-37BA-4011-B206-B8A019647A1D}" destId="{DBEB02B6-872D-4DD9-8069-4DBDDDE630A5}" srcOrd="0" destOrd="0" presId="urn:microsoft.com/office/officeart/2005/8/layout/hierarchy3"/>
    <dgm:cxn modelId="{2FD43649-A168-4DEB-9FE9-E87DE0091EFB}" type="presParOf" srcId="{0004966F-37BA-4011-B206-B8A019647A1D}" destId="{8C0AD527-001D-4D7E-8255-2EFD53135756}" srcOrd="1" destOrd="0" presId="urn:microsoft.com/office/officeart/2005/8/layout/hierarchy3"/>
    <dgm:cxn modelId="{ADB4C9D2-F1A9-4B54-A6E8-D2B8E024828F}" type="presParOf" srcId="{0004966F-37BA-4011-B206-B8A019647A1D}" destId="{476C7DEB-0591-4F83-B472-E77F6F3F962D}" srcOrd="2" destOrd="0" presId="urn:microsoft.com/office/officeart/2005/8/layout/hierarchy3"/>
    <dgm:cxn modelId="{3898F73B-B99C-42F9-AD53-0B8B72F1B08D}" type="presParOf" srcId="{0004966F-37BA-4011-B206-B8A019647A1D}" destId="{BD67C36A-58A6-4879-BDD1-75362078144F}" srcOrd="3" destOrd="0" presId="urn:microsoft.com/office/officeart/2005/8/layout/hierarchy3"/>
    <dgm:cxn modelId="{E9A2F459-2425-4A00-BB75-7B5F7F61AFA0}" type="presParOf" srcId="{0004966F-37BA-4011-B206-B8A019647A1D}" destId="{AB4B8B40-413F-4F59-97EC-F76D4850C900}" srcOrd="4" destOrd="0" presId="urn:microsoft.com/office/officeart/2005/8/layout/hierarchy3"/>
    <dgm:cxn modelId="{5E8CFBB2-7121-412A-BB4F-C066C33A57FB}" type="presParOf" srcId="{0004966F-37BA-4011-B206-B8A019647A1D}" destId="{9C392549-ACAA-4C96-BA84-68E405FA28BE}"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1CFABCA-6C88-4EFF-9914-4DC1C0971608}" type="doc">
      <dgm:prSet loTypeId="urn:diagrams.loki3.com/BracketList+Icon" loCatId="list" qsTypeId="urn:microsoft.com/office/officeart/2005/8/quickstyle/simple1" qsCatId="simple" csTypeId="urn:microsoft.com/office/officeart/2005/8/colors/accent1_2" csCatId="accent1" phldr="1"/>
      <dgm:spPr/>
      <dgm:t>
        <a:bodyPr/>
        <a:lstStyle/>
        <a:p>
          <a:endParaRPr lang="en-US"/>
        </a:p>
      </dgm:t>
    </dgm:pt>
    <dgm:pt modelId="{696574FD-1125-4117-A0C5-31C5907DC103}">
      <dgm:prSet phldrT="[Text]" custT="1"/>
      <dgm:spPr/>
      <dgm:t>
        <a:bodyPr/>
        <a:lstStyle/>
        <a:p>
          <a:r>
            <a:rPr lang="en-US" sz="1400" b="1" dirty="0" smtClean="0">
              <a:solidFill>
                <a:schemeClr val="bg2">
                  <a:lumMod val="75000"/>
                </a:schemeClr>
              </a:solidFill>
            </a:rPr>
            <a:t>Admin:</a:t>
          </a:r>
          <a:endParaRPr lang="en-US" sz="1400" b="1" dirty="0">
            <a:solidFill>
              <a:schemeClr val="bg2">
                <a:lumMod val="75000"/>
              </a:schemeClr>
            </a:solidFill>
          </a:endParaRPr>
        </a:p>
      </dgm:t>
    </dgm:pt>
    <dgm:pt modelId="{C1797A86-FB73-4E07-86BD-D14CA266630E}" type="parTrans" cxnId="{15D29A49-AB7B-402B-AD62-9AD060B39B02}">
      <dgm:prSet/>
      <dgm:spPr/>
      <dgm:t>
        <a:bodyPr/>
        <a:lstStyle/>
        <a:p>
          <a:endParaRPr lang="en-US"/>
        </a:p>
      </dgm:t>
    </dgm:pt>
    <dgm:pt modelId="{12B03522-2B22-4208-BD17-7578F63D894D}" type="sibTrans" cxnId="{15D29A49-AB7B-402B-AD62-9AD060B39B02}">
      <dgm:prSet/>
      <dgm:spPr/>
      <dgm:t>
        <a:bodyPr/>
        <a:lstStyle/>
        <a:p>
          <a:endParaRPr lang="en-US"/>
        </a:p>
      </dgm:t>
    </dgm:pt>
    <dgm:pt modelId="{85C27446-9F40-40B8-BFE8-2C7CC47509A4}">
      <dgm:prSet phldrT="[Text]" phldr="1"/>
      <dgm:spPr>
        <a:noFill/>
        <a:ln>
          <a:noFill/>
          <a:prstDash val="dash"/>
        </a:ln>
      </dgm:spPr>
      <dgm:t>
        <a:bodyPr/>
        <a:lstStyle/>
        <a:p>
          <a:endParaRPr lang="en-US" dirty="0"/>
        </a:p>
      </dgm:t>
    </dgm:pt>
    <dgm:pt modelId="{877AC8A7-81CA-464E-87BF-B2AE7AAFCEC8}" type="sibTrans" cxnId="{B58B5F26-4E18-42C2-A2EF-9241F3342054}">
      <dgm:prSet/>
      <dgm:spPr/>
      <dgm:t>
        <a:bodyPr/>
        <a:lstStyle/>
        <a:p>
          <a:endParaRPr lang="en-US"/>
        </a:p>
      </dgm:t>
    </dgm:pt>
    <dgm:pt modelId="{67E5B8A8-2D87-4169-AA88-810192E5C310}" type="parTrans" cxnId="{B58B5F26-4E18-42C2-A2EF-9241F3342054}">
      <dgm:prSet/>
      <dgm:spPr/>
      <dgm:t>
        <a:bodyPr/>
        <a:lstStyle/>
        <a:p>
          <a:endParaRPr lang="en-US"/>
        </a:p>
      </dgm:t>
    </dgm:pt>
    <dgm:pt modelId="{78F9F39C-473F-4367-85FA-5D6D6AC85F98}" type="pres">
      <dgm:prSet presAssocID="{C1CFABCA-6C88-4EFF-9914-4DC1C0971608}" presName="Name0" presStyleCnt="0">
        <dgm:presLayoutVars>
          <dgm:dir/>
          <dgm:animLvl val="lvl"/>
          <dgm:resizeHandles val="exact"/>
        </dgm:presLayoutVars>
      </dgm:prSet>
      <dgm:spPr/>
      <dgm:t>
        <a:bodyPr/>
        <a:lstStyle/>
        <a:p>
          <a:endParaRPr lang="en-US"/>
        </a:p>
      </dgm:t>
    </dgm:pt>
    <dgm:pt modelId="{20305E97-3B8C-4F21-B861-96D6E59BBEEB}" type="pres">
      <dgm:prSet presAssocID="{696574FD-1125-4117-A0C5-31C5907DC103}" presName="linNode" presStyleCnt="0"/>
      <dgm:spPr/>
    </dgm:pt>
    <dgm:pt modelId="{1EB70B9D-3718-45F7-B2C7-1B4D01B94BE2}" type="pres">
      <dgm:prSet presAssocID="{696574FD-1125-4117-A0C5-31C5907DC103}" presName="parTx" presStyleLbl="revTx" presStyleIdx="0" presStyleCnt="1" custScaleX="74370" custLinFactX="25828" custLinFactNeighborX="100000" custLinFactNeighborY="-7950">
        <dgm:presLayoutVars>
          <dgm:chMax val="1"/>
          <dgm:bulletEnabled val="1"/>
        </dgm:presLayoutVars>
      </dgm:prSet>
      <dgm:spPr/>
      <dgm:t>
        <a:bodyPr/>
        <a:lstStyle/>
        <a:p>
          <a:endParaRPr lang="en-US"/>
        </a:p>
      </dgm:t>
    </dgm:pt>
    <dgm:pt modelId="{49CDC0CE-84E4-419B-B7DA-F0EAD1273992}" type="pres">
      <dgm:prSet presAssocID="{696574FD-1125-4117-A0C5-31C5907DC103}" presName="bracket" presStyleLbl="parChTrans1D1" presStyleIdx="0" presStyleCnt="1" custLinFactX="169239" custLinFactNeighborX="200000" custLinFactNeighborY="-7950"/>
      <dgm:spPr/>
    </dgm:pt>
    <dgm:pt modelId="{4A86F38B-8A21-4265-8773-CE5A08C06A41}" type="pres">
      <dgm:prSet presAssocID="{696574FD-1125-4117-A0C5-31C5907DC103}" presName="spH" presStyleCnt="0"/>
      <dgm:spPr/>
    </dgm:pt>
    <dgm:pt modelId="{7BA0C04F-4C31-43AD-8D53-0CB67C26B5EC}" type="pres">
      <dgm:prSet presAssocID="{696574FD-1125-4117-A0C5-31C5907DC103}" presName="desTx" presStyleLbl="node1" presStyleIdx="0" presStyleCnt="1" custScaleX="56345" custScaleY="78705" custLinFactX="10473" custLinFactNeighborX="100000">
        <dgm:presLayoutVars>
          <dgm:bulletEnabled val="1"/>
        </dgm:presLayoutVars>
      </dgm:prSet>
      <dgm:spPr/>
      <dgm:t>
        <a:bodyPr/>
        <a:lstStyle/>
        <a:p>
          <a:endParaRPr lang="en-US"/>
        </a:p>
      </dgm:t>
    </dgm:pt>
  </dgm:ptLst>
  <dgm:cxnLst>
    <dgm:cxn modelId="{79FECC73-3E5D-4AE2-A770-A578C606D093}" type="presOf" srcId="{85C27446-9F40-40B8-BFE8-2C7CC47509A4}" destId="{7BA0C04F-4C31-43AD-8D53-0CB67C26B5EC}" srcOrd="0" destOrd="0" presId="urn:diagrams.loki3.com/BracketList+Icon"/>
    <dgm:cxn modelId="{15D29A49-AB7B-402B-AD62-9AD060B39B02}" srcId="{C1CFABCA-6C88-4EFF-9914-4DC1C0971608}" destId="{696574FD-1125-4117-A0C5-31C5907DC103}" srcOrd="0" destOrd="0" parTransId="{C1797A86-FB73-4E07-86BD-D14CA266630E}" sibTransId="{12B03522-2B22-4208-BD17-7578F63D894D}"/>
    <dgm:cxn modelId="{B58B5F26-4E18-42C2-A2EF-9241F3342054}" srcId="{696574FD-1125-4117-A0C5-31C5907DC103}" destId="{85C27446-9F40-40B8-BFE8-2C7CC47509A4}" srcOrd="0" destOrd="0" parTransId="{67E5B8A8-2D87-4169-AA88-810192E5C310}" sibTransId="{877AC8A7-81CA-464E-87BF-B2AE7AAFCEC8}"/>
    <dgm:cxn modelId="{26ADB4B9-F3BA-4233-AD31-B0B72A9F958A}" type="presOf" srcId="{696574FD-1125-4117-A0C5-31C5907DC103}" destId="{1EB70B9D-3718-45F7-B2C7-1B4D01B94BE2}" srcOrd="0" destOrd="0" presId="urn:diagrams.loki3.com/BracketList+Icon"/>
    <dgm:cxn modelId="{7249BFEF-3D39-477B-9845-4DA214B95A74}" type="presOf" srcId="{C1CFABCA-6C88-4EFF-9914-4DC1C0971608}" destId="{78F9F39C-473F-4367-85FA-5D6D6AC85F98}" srcOrd="0" destOrd="0" presId="urn:diagrams.loki3.com/BracketList+Icon"/>
    <dgm:cxn modelId="{8E7D7CC6-FF72-420F-AF10-DEBFE7B7EF43}" type="presParOf" srcId="{78F9F39C-473F-4367-85FA-5D6D6AC85F98}" destId="{20305E97-3B8C-4F21-B861-96D6E59BBEEB}" srcOrd="0" destOrd="0" presId="urn:diagrams.loki3.com/BracketList+Icon"/>
    <dgm:cxn modelId="{F08635E2-0F3A-467A-8121-6B679060E705}" type="presParOf" srcId="{20305E97-3B8C-4F21-B861-96D6E59BBEEB}" destId="{1EB70B9D-3718-45F7-B2C7-1B4D01B94BE2}" srcOrd="0" destOrd="0" presId="urn:diagrams.loki3.com/BracketList+Icon"/>
    <dgm:cxn modelId="{667FEE15-B57B-45CD-809B-CF667D8D1393}" type="presParOf" srcId="{20305E97-3B8C-4F21-B861-96D6E59BBEEB}" destId="{49CDC0CE-84E4-419B-B7DA-F0EAD1273992}" srcOrd="1" destOrd="0" presId="urn:diagrams.loki3.com/BracketList+Icon"/>
    <dgm:cxn modelId="{B2654F81-7A70-4CAC-9194-77FF9BFECBCC}" type="presParOf" srcId="{20305E97-3B8C-4F21-B861-96D6E59BBEEB}" destId="{4A86F38B-8A21-4265-8773-CE5A08C06A41}" srcOrd="2" destOrd="0" presId="urn:diagrams.loki3.com/BracketList+Icon"/>
    <dgm:cxn modelId="{2BA24F45-4593-4089-84F9-FEE00417BB71}" type="presParOf" srcId="{20305E97-3B8C-4F21-B861-96D6E59BBEEB}" destId="{7BA0C04F-4C31-43AD-8D53-0CB67C26B5EC}" srcOrd="3" destOrd="0" presId="urn:diagrams.loki3.com/BracketList+Icon"/>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1CFABCA-6C88-4EFF-9914-4DC1C0971608}" type="doc">
      <dgm:prSet loTypeId="urn:diagrams.loki3.com/BracketList+Icon" loCatId="list" qsTypeId="urn:microsoft.com/office/officeart/2005/8/quickstyle/simple1" qsCatId="simple" csTypeId="urn:microsoft.com/office/officeart/2005/8/colors/accent1_2" csCatId="accent1" phldr="1"/>
      <dgm:spPr/>
      <dgm:t>
        <a:bodyPr/>
        <a:lstStyle/>
        <a:p>
          <a:endParaRPr lang="en-US"/>
        </a:p>
      </dgm:t>
    </dgm:pt>
    <dgm:pt modelId="{696574FD-1125-4117-A0C5-31C5907DC103}">
      <dgm:prSet phldrT="[Text]" custT="1"/>
      <dgm:spPr/>
      <dgm:t>
        <a:bodyPr/>
        <a:lstStyle/>
        <a:p>
          <a:r>
            <a:rPr lang="en-US" sz="1400" b="1" dirty="0" smtClean="0">
              <a:solidFill>
                <a:schemeClr val="bg2">
                  <a:lumMod val="75000"/>
                </a:schemeClr>
              </a:solidFill>
            </a:rPr>
            <a:t>Collection </a:t>
          </a:r>
        </a:p>
        <a:p>
          <a:r>
            <a:rPr lang="en-US" sz="1400" b="1" dirty="0" smtClean="0">
              <a:solidFill>
                <a:schemeClr val="bg2">
                  <a:lumMod val="75000"/>
                </a:schemeClr>
              </a:solidFill>
            </a:rPr>
            <a:t>Status:</a:t>
          </a:r>
          <a:endParaRPr lang="en-US" sz="1400" b="1" dirty="0">
            <a:solidFill>
              <a:schemeClr val="bg2">
                <a:lumMod val="75000"/>
              </a:schemeClr>
            </a:solidFill>
          </a:endParaRPr>
        </a:p>
      </dgm:t>
    </dgm:pt>
    <dgm:pt modelId="{C1797A86-FB73-4E07-86BD-D14CA266630E}" type="parTrans" cxnId="{15D29A49-AB7B-402B-AD62-9AD060B39B02}">
      <dgm:prSet/>
      <dgm:spPr/>
      <dgm:t>
        <a:bodyPr/>
        <a:lstStyle/>
        <a:p>
          <a:endParaRPr lang="en-US"/>
        </a:p>
      </dgm:t>
    </dgm:pt>
    <dgm:pt modelId="{12B03522-2B22-4208-BD17-7578F63D894D}" type="sibTrans" cxnId="{15D29A49-AB7B-402B-AD62-9AD060B39B02}">
      <dgm:prSet/>
      <dgm:spPr/>
      <dgm:t>
        <a:bodyPr/>
        <a:lstStyle/>
        <a:p>
          <a:endParaRPr lang="en-US"/>
        </a:p>
      </dgm:t>
    </dgm:pt>
    <dgm:pt modelId="{85C27446-9F40-40B8-BFE8-2C7CC47509A4}">
      <dgm:prSet phldrT="[Text]" phldr="1"/>
      <dgm:spPr>
        <a:noFill/>
        <a:ln>
          <a:noFill/>
          <a:prstDash val="dash"/>
        </a:ln>
      </dgm:spPr>
      <dgm:t>
        <a:bodyPr/>
        <a:lstStyle/>
        <a:p>
          <a:endParaRPr lang="en-US" dirty="0"/>
        </a:p>
      </dgm:t>
    </dgm:pt>
    <dgm:pt modelId="{877AC8A7-81CA-464E-87BF-B2AE7AAFCEC8}" type="sibTrans" cxnId="{B58B5F26-4E18-42C2-A2EF-9241F3342054}">
      <dgm:prSet/>
      <dgm:spPr/>
      <dgm:t>
        <a:bodyPr/>
        <a:lstStyle/>
        <a:p>
          <a:endParaRPr lang="en-US"/>
        </a:p>
      </dgm:t>
    </dgm:pt>
    <dgm:pt modelId="{67E5B8A8-2D87-4169-AA88-810192E5C310}" type="parTrans" cxnId="{B58B5F26-4E18-42C2-A2EF-9241F3342054}">
      <dgm:prSet/>
      <dgm:spPr/>
      <dgm:t>
        <a:bodyPr/>
        <a:lstStyle/>
        <a:p>
          <a:endParaRPr lang="en-US"/>
        </a:p>
      </dgm:t>
    </dgm:pt>
    <dgm:pt modelId="{78F9F39C-473F-4367-85FA-5D6D6AC85F98}" type="pres">
      <dgm:prSet presAssocID="{C1CFABCA-6C88-4EFF-9914-4DC1C0971608}" presName="Name0" presStyleCnt="0">
        <dgm:presLayoutVars>
          <dgm:dir/>
          <dgm:animLvl val="lvl"/>
          <dgm:resizeHandles val="exact"/>
        </dgm:presLayoutVars>
      </dgm:prSet>
      <dgm:spPr/>
      <dgm:t>
        <a:bodyPr/>
        <a:lstStyle/>
        <a:p>
          <a:endParaRPr lang="en-US"/>
        </a:p>
      </dgm:t>
    </dgm:pt>
    <dgm:pt modelId="{20305E97-3B8C-4F21-B861-96D6E59BBEEB}" type="pres">
      <dgm:prSet presAssocID="{696574FD-1125-4117-A0C5-31C5907DC103}" presName="linNode" presStyleCnt="0"/>
      <dgm:spPr/>
    </dgm:pt>
    <dgm:pt modelId="{1EB70B9D-3718-45F7-B2C7-1B4D01B94BE2}" type="pres">
      <dgm:prSet presAssocID="{696574FD-1125-4117-A0C5-31C5907DC103}" presName="parTx" presStyleLbl="revTx" presStyleIdx="0" presStyleCnt="1" custScaleX="74963" custScaleY="62057" custLinFactX="15209" custLinFactNeighborX="100000" custLinFactNeighborY="3244">
        <dgm:presLayoutVars>
          <dgm:chMax val="1"/>
          <dgm:bulletEnabled val="1"/>
        </dgm:presLayoutVars>
      </dgm:prSet>
      <dgm:spPr/>
      <dgm:t>
        <a:bodyPr/>
        <a:lstStyle/>
        <a:p>
          <a:endParaRPr lang="en-US"/>
        </a:p>
      </dgm:t>
    </dgm:pt>
    <dgm:pt modelId="{49CDC0CE-84E4-419B-B7DA-F0EAD1273992}" type="pres">
      <dgm:prSet presAssocID="{696574FD-1125-4117-A0C5-31C5907DC103}" presName="bracket" presStyleLbl="parChTrans1D1" presStyleIdx="0" presStyleCnt="1" custLinFactX="100000" custLinFactNeighborX="134479" custLinFactNeighborY="53"/>
      <dgm:spPr/>
    </dgm:pt>
    <dgm:pt modelId="{4A86F38B-8A21-4265-8773-CE5A08C06A41}" type="pres">
      <dgm:prSet presAssocID="{696574FD-1125-4117-A0C5-31C5907DC103}" presName="spH" presStyleCnt="0"/>
      <dgm:spPr/>
    </dgm:pt>
    <dgm:pt modelId="{7BA0C04F-4C31-43AD-8D53-0CB67C26B5EC}" type="pres">
      <dgm:prSet presAssocID="{696574FD-1125-4117-A0C5-31C5907DC103}" presName="desTx" presStyleLbl="node1" presStyleIdx="0" presStyleCnt="1" custScaleX="67176" custScaleY="78705" custLinFactX="5655" custLinFactNeighborX="100000">
        <dgm:presLayoutVars>
          <dgm:bulletEnabled val="1"/>
        </dgm:presLayoutVars>
      </dgm:prSet>
      <dgm:spPr/>
      <dgm:t>
        <a:bodyPr/>
        <a:lstStyle/>
        <a:p>
          <a:endParaRPr lang="en-US"/>
        </a:p>
      </dgm:t>
    </dgm:pt>
  </dgm:ptLst>
  <dgm:cxnLst>
    <dgm:cxn modelId="{B58B5F26-4E18-42C2-A2EF-9241F3342054}" srcId="{696574FD-1125-4117-A0C5-31C5907DC103}" destId="{85C27446-9F40-40B8-BFE8-2C7CC47509A4}" srcOrd="0" destOrd="0" parTransId="{67E5B8A8-2D87-4169-AA88-810192E5C310}" sibTransId="{877AC8A7-81CA-464E-87BF-B2AE7AAFCEC8}"/>
    <dgm:cxn modelId="{15D29A49-AB7B-402B-AD62-9AD060B39B02}" srcId="{C1CFABCA-6C88-4EFF-9914-4DC1C0971608}" destId="{696574FD-1125-4117-A0C5-31C5907DC103}" srcOrd="0" destOrd="0" parTransId="{C1797A86-FB73-4E07-86BD-D14CA266630E}" sibTransId="{12B03522-2B22-4208-BD17-7578F63D894D}"/>
    <dgm:cxn modelId="{DA04EA7B-9F17-484E-B367-0EA70C02B3C0}" type="presOf" srcId="{C1CFABCA-6C88-4EFF-9914-4DC1C0971608}" destId="{78F9F39C-473F-4367-85FA-5D6D6AC85F98}" srcOrd="0" destOrd="0" presId="urn:diagrams.loki3.com/BracketList+Icon"/>
    <dgm:cxn modelId="{6D2024F8-F928-49D2-B763-249B918C3F4D}" type="presOf" srcId="{85C27446-9F40-40B8-BFE8-2C7CC47509A4}" destId="{7BA0C04F-4C31-43AD-8D53-0CB67C26B5EC}" srcOrd="0" destOrd="0" presId="urn:diagrams.loki3.com/BracketList+Icon"/>
    <dgm:cxn modelId="{062F3A5E-62ED-4FA5-B489-10A58DE47153}" type="presOf" srcId="{696574FD-1125-4117-A0C5-31C5907DC103}" destId="{1EB70B9D-3718-45F7-B2C7-1B4D01B94BE2}" srcOrd="0" destOrd="0" presId="urn:diagrams.loki3.com/BracketList+Icon"/>
    <dgm:cxn modelId="{1114B11A-7757-40F9-AC8F-72AAECAFBDC6}" type="presParOf" srcId="{78F9F39C-473F-4367-85FA-5D6D6AC85F98}" destId="{20305E97-3B8C-4F21-B861-96D6E59BBEEB}" srcOrd="0" destOrd="0" presId="urn:diagrams.loki3.com/BracketList+Icon"/>
    <dgm:cxn modelId="{7462FE03-EEE0-4FFB-A78E-78B1F4E92ACB}" type="presParOf" srcId="{20305E97-3B8C-4F21-B861-96D6E59BBEEB}" destId="{1EB70B9D-3718-45F7-B2C7-1B4D01B94BE2}" srcOrd="0" destOrd="0" presId="urn:diagrams.loki3.com/BracketList+Icon"/>
    <dgm:cxn modelId="{2022E60E-B895-460F-BCFF-877F6D457A61}" type="presParOf" srcId="{20305E97-3B8C-4F21-B861-96D6E59BBEEB}" destId="{49CDC0CE-84E4-419B-B7DA-F0EAD1273992}" srcOrd="1" destOrd="0" presId="urn:diagrams.loki3.com/BracketList+Icon"/>
    <dgm:cxn modelId="{F89ED03D-7BAE-4E91-A346-3E20F00745EC}" type="presParOf" srcId="{20305E97-3B8C-4F21-B861-96D6E59BBEEB}" destId="{4A86F38B-8A21-4265-8773-CE5A08C06A41}" srcOrd="2" destOrd="0" presId="urn:diagrams.loki3.com/BracketList+Icon"/>
    <dgm:cxn modelId="{51F86F2E-254C-4FF8-8EED-D2D3B93637FF}" type="presParOf" srcId="{20305E97-3B8C-4F21-B861-96D6E59BBEEB}" destId="{7BA0C04F-4C31-43AD-8D53-0CB67C26B5EC}" srcOrd="3" destOrd="0" presId="urn:diagrams.loki3.com/BracketList+Icon"/>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1CFABCA-6C88-4EFF-9914-4DC1C0971608}" type="doc">
      <dgm:prSet loTypeId="urn:diagrams.loki3.com/BracketList+Icon" loCatId="list" qsTypeId="urn:microsoft.com/office/officeart/2005/8/quickstyle/simple1" qsCatId="simple" csTypeId="urn:microsoft.com/office/officeart/2005/8/colors/accent1_2" csCatId="accent1" phldr="1"/>
      <dgm:spPr/>
      <dgm:t>
        <a:bodyPr/>
        <a:lstStyle/>
        <a:p>
          <a:endParaRPr lang="en-US"/>
        </a:p>
      </dgm:t>
    </dgm:pt>
    <dgm:pt modelId="{696574FD-1125-4117-A0C5-31C5907DC103}">
      <dgm:prSet phldrT="[Text]" custT="1"/>
      <dgm:spPr/>
      <dgm:t>
        <a:bodyPr/>
        <a:lstStyle/>
        <a:p>
          <a:r>
            <a:rPr lang="en-US" sz="1400" b="1" dirty="0" smtClean="0">
              <a:solidFill>
                <a:schemeClr val="bg2">
                  <a:lumMod val="75000"/>
                </a:schemeClr>
              </a:solidFill>
            </a:rPr>
            <a:t>TOTAL DUE:</a:t>
          </a:r>
          <a:endParaRPr lang="en-US" sz="1400" b="1" dirty="0">
            <a:solidFill>
              <a:schemeClr val="bg2">
                <a:lumMod val="75000"/>
              </a:schemeClr>
            </a:solidFill>
          </a:endParaRPr>
        </a:p>
      </dgm:t>
    </dgm:pt>
    <dgm:pt modelId="{C1797A86-FB73-4E07-86BD-D14CA266630E}" type="parTrans" cxnId="{15D29A49-AB7B-402B-AD62-9AD060B39B02}">
      <dgm:prSet/>
      <dgm:spPr/>
      <dgm:t>
        <a:bodyPr/>
        <a:lstStyle/>
        <a:p>
          <a:endParaRPr lang="en-US"/>
        </a:p>
      </dgm:t>
    </dgm:pt>
    <dgm:pt modelId="{12B03522-2B22-4208-BD17-7578F63D894D}" type="sibTrans" cxnId="{15D29A49-AB7B-402B-AD62-9AD060B39B02}">
      <dgm:prSet/>
      <dgm:spPr/>
      <dgm:t>
        <a:bodyPr/>
        <a:lstStyle/>
        <a:p>
          <a:endParaRPr lang="en-US"/>
        </a:p>
      </dgm:t>
    </dgm:pt>
    <dgm:pt modelId="{85C27446-9F40-40B8-BFE8-2C7CC47509A4}">
      <dgm:prSet phldrT="[Text]" phldr="1"/>
      <dgm:spPr>
        <a:noFill/>
        <a:ln>
          <a:noFill/>
          <a:prstDash val="dash"/>
        </a:ln>
      </dgm:spPr>
      <dgm:t>
        <a:bodyPr/>
        <a:lstStyle/>
        <a:p>
          <a:endParaRPr lang="en-US" dirty="0"/>
        </a:p>
      </dgm:t>
    </dgm:pt>
    <dgm:pt modelId="{877AC8A7-81CA-464E-87BF-B2AE7AAFCEC8}" type="sibTrans" cxnId="{B58B5F26-4E18-42C2-A2EF-9241F3342054}">
      <dgm:prSet/>
      <dgm:spPr/>
      <dgm:t>
        <a:bodyPr/>
        <a:lstStyle/>
        <a:p>
          <a:endParaRPr lang="en-US"/>
        </a:p>
      </dgm:t>
    </dgm:pt>
    <dgm:pt modelId="{67E5B8A8-2D87-4169-AA88-810192E5C310}" type="parTrans" cxnId="{B58B5F26-4E18-42C2-A2EF-9241F3342054}">
      <dgm:prSet/>
      <dgm:spPr/>
      <dgm:t>
        <a:bodyPr/>
        <a:lstStyle/>
        <a:p>
          <a:endParaRPr lang="en-US"/>
        </a:p>
      </dgm:t>
    </dgm:pt>
    <dgm:pt modelId="{78F9F39C-473F-4367-85FA-5D6D6AC85F98}" type="pres">
      <dgm:prSet presAssocID="{C1CFABCA-6C88-4EFF-9914-4DC1C0971608}" presName="Name0" presStyleCnt="0">
        <dgm:presLayoutVars>
          <dgm:dir/>
          <dgm:animLvl val="lvl"/>
          <dgm:resizeHandles val="exact"/>
        </dgm:presLayoutVars>
      </dgm:prSet>
      <dgm:spPr/>
      <dgm:t>
        <a:bodyPr/>
        <a:lstStyle/>
        <a:p>
          <a:endParaRPr lang="en-US"/>
        </a:p>
      </dgm:t>
    </dgm:pt>
    <dgm:pt modelId="{20305E97-3B8C-4F21-B861-96D6E59BBEEB}" type="pres">
      <dgm:prSet presAssocID="{696574FD-1125-4117-A0C5-31C5907DC103}" presName="linNode" presStyleCnt="0"/>
      <dgm:spPr/>
    </dgm:pt>
    <dgm:pt modelId="{1EB70B9D-3718-45F7-B2C7-1B4D01B94BE2}" type="pres">
      <dgm:prSet presAssocID="{696574FD-1125-4117-A0C5-31C5907DC103}" presName="parTx" presStyleLbl="revTx" presStyleIdx="0" presStyleCnt="1" custScaleX="97671" custScaleY="421224" custLinFactX="53456" custLinFactNeighborX="100000" custLinFactNeighborY="-52652">
        <dgm:presLayoutVars>
          <dgm:chMax val="1"/>
          <dgm:bulletEnabled val="1"/>
        </dgm:presLayoutVars>
      </dgm:prSet>
      <dgm:spPr/>
      <dgm:t>
        <a:bodyPr/>
        <a:lstStyle/>
        <a:p>
          <a:endParaRPr lang="en-US"/>
        </a:p>
      </dgm:t>
    </dgm:pt>
    <dgm:pt modelId="{49CDC0CE-84E4-419B-B7DA-F0EAD1273992}" type="pres">
      <dgm:prSet presAssocID="{696574FD-1125-4117-A0C5-31C5907DC103}" presName="bracket" presStyleLbl="parChTrans1D1" presStyleIdx="0" presStyleCnt="1" custScaleX="73197" custScaleY="313216" custLinFactX="273827" custLinFactNeighborX="300000" custLinFactNeighborY="-15451"/>
      <dgm:spPr/>
    </dgm:pt>
    <dgm:pt modelId="{4A86F38B-8A21-4265-8773-CE5A08C06A41}" type="pres">
      <dgm:prSet presAssocID="{696574FD-1125-4117-A0C5-31C5907DC103}" presName="spH" presStyleCnt="0"/>
      <dgm:spPr/>
    </dgm:pt>
    <dgm:pt modelId="{7BA0C04F-4C31-43AD-8D53-0CB67C26B5EC}" type="pres">
      <dgm:prSet presAssocID="{696574FD-1125-4117-A0C5-31C5907DC103}" presName="desTx" presStyleLbl="node1" presStyleIdx="0" presStyleCnt="1" custScaleX="29675" custScaleY="363725" custLinFactX="24462" custLinFactNeighborX="100000" custLinFactNeighborY="-17077">
        <dgm:presLayoutVars>
          <dgm:bulletEnabled val="1"/>
        </dgm:presLayoutVars>
      </dgm:prSet>
      <dgm:spPr/>
      <dgm:t>
        <a:bodyPr/>
        <a:lstStyle/>
        <a:p>
          <a:endParaRPr lang="en-US"/>
        </a:p>
      </dgm:t>
    </dgm:pt>
  </dgm:ptLst>
  <dgm:cxnLst>
    <dgm:cxn modelId="{B58B5F26-4E18-42C2-A2EF-9241F3342054}" srcId="{696574FD-1125-4117-A0C5-31C5907DC103}" destId="{85C27446-9F40-40B8-BFE8-2C7CC47509A4}" srcOrd="0" destOrd="0" parTransId="{67E5B8A8-2D87-4169-AA88-810192E5C310}" sibTransId="{877AC8A7-81CA-464E-87BF-B2AE7AAFCEC8}"/>
    <dgm:cxn modelId="{88B98879-423C-42C3-B317-4CD7280C6E73}" type="presOf" srcId="{85C27446-9F40-40B8-BFE8-2C7CC47509A4}" destId="{7BA0C04F-4C31-43AD-8D53-0CB67C26B5EC}" srcOrd="0" destOrd="0" presId="urn:diagrams.loki3.com/BracketList+Icon"/>
    <dgm:cxn modelId="{15D29A49-AB7B-402B-AD62-9AD060B39B02}" srcId="{C1CFABCA-6C88-4EFF-9914-4DC1C0971608}" destId="{696574FD-1125-4117-A0C5-31C5907DC103}" srcOrd="0" destOrd="0" parTransId="{C1797A86-FB73-4E07-86BD-D14CA266630E}" sibTransId="{12B03522-2B22-4208-BD17-7578F63D894D}"/>
    <dgm:cxn modelId="{7201B26A-7D87-4B49-A9DF-920B7C87BBC0}" type="presOf" srcId="{696574FD-1125-4117-A0C5-31C5907DC103}" destId="{1EB70B9D-3718-45F7-B2C7-1B4D01B94BE2}" srcOrd="0" destOrd="0" presId="urn:diagrams.loki3.com/BracketList+Icon"/>
    <dgm:cxn modelId="{340E0993-5B6F-4FC4-8747-605D0D579A1C}" type="presOf" srcId="{C1CFABCA-6C88-4EFF-9914-4DC1C0971608}" destId="{78F9F39C-473F-4367-85FA-5D6D6AC85F98}" srcOrd="0" destOrd="0" presId="urn:diagrams.loki3.com/BracketList+Icon"/>
    <dgm:cxn modelId="{53580EBF-BFA4-46A9-A84B-E056ECA68085}" type="presParOf" srcId="{78F9F39C-473F-4367-85FA-5D6D6AC85F98}" destId="{20305E97-3B8C-4F21-B861-96D6E59BBEEB}" srcOrd="0" destOrd="0" presId="urn:diagrams.loki3.com/BracketList+Icon"/>
    <dgm:cxn modelId="{05872330-AE09-4B02-A452-D3C2C5B941BB}" type="presParOf" srcId="{20305E97-3B8C-4F21-B861-96D6E59BBEEB}" destId="{1EB70B9D-3718-45F7-B2C7-1B4D01B94BE2}" srcOrd="0" destOrd="0" presId="urn:diagrams.loki3.com/BracketList+Icon"/>
    <dgm:cxn modelId="{52558D8C-F875-47BF-8107-E4D3FAF30B8E}" type="presParOf" srcId="{20305E97-3B8C-4F21-B861-96D6E59BBEEB}" destId="{49CDC0CE-84E4-419B-B7DA-F0EAD1273992}" srcOrd="1" destOrd="0" presId="urn:diagrams.loki3.com/BracketList+Icon"/>
    <dgm:cxn modelId="{6F91E9C6-6BEB-49DA-80BF-71D25570C08A}" type="presParOf" srcId="{20305E97-3B8C-4F21-B861-96D6E59BBEEB}" destId="{4A86F38B-8A21-4265-8773-CE5A08C06A41}" srcOrd="2" destOrd="0" presId="urn:diagrams.loki3.com/BracketList+Icon"/>
    <dgm:cxn modelId="{789F84DB-D8A4-42B3-90AE-6E46FE375A9A}" type="presParOf" srcId="{20305E97-3B8C-4F21-B861-96D6E59BBEEB}" destId="{7BA0C04F-4C31-43AD-8D53-0CB67C26B5EC}" srcOrd="3" destOrd="0" presId="urn:diagrams.loki3.com/BracketList+Icon"/>
  </dgm:cxnLst>
  <dgm:bg>
    <a:noFill/>
  </dgm:bg>
  <dgm:whole/>
  <dgm:extLst>
    <a:ext uri="http://schemas.microsoft.com/office/drawing/2008/diagram">
      <dsp:dataModelExt xmlns:dsp="http://schemas.microsoft.com/office/drawing/2008/diagram" relId="rId1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1CFABCA-6C88-4EFF-9914-4DC1C0971608}" type="doc">
      <dgm:prSet loTypeId="urn:diagrams.loki3.com/BracketList+Icon" loCatId="list" qsTypeId="urn:microsoft.com/office/officeart/2005/8/quickstyle/simple1" qsCatId="simple" csTypeId="urn:microsoft.com/office/officeart/2005/8/colors/accent1_2" csCatId="accent1" phldr="1"/>
      <dgm:spPr/>
      <dgm:t>
        <a:bodyPr/>
        <a:lstStyle/>
        <a:p>
          <a:endParaRPr lang="en-US"/>
        </a:p>
      </dgm:t>
    </dgm:pt>
    <dgm:pt modelId="{696574FD-1125-4117-A0C5-31C5907DC103}">
      <dgm:prSet phldrT="[Text]" custT="1"/>
      <dgm:spPr/>
      <dgm:t>
        <a:bodyPr/>
        <a:lstStyle/>
        <a:p>
          <a:r>
            <a:rPr lang="en-US" sz="1400" b="1" dirty="0" smtClean="0">
              <a:solidFill>
                <a:schemeClr val="bg2">
                  <a:lumMod val="75000"/>
                </a:schemeClr>
              </a:solidFill>
            </a:rPr>
            <a:t>Penalty:</a:t>
          </a:r>
          <a:endParaRPr lang="en-US" sz="1400" b="1" dirty="0">
            <a:solidFill>
              <a:schemeClr val="bg2">
                <a:lumMod val="75000"/>
              </a:schemeClr>
            </a:solidFill>
          </a:endParaRPr>
        </a:p>
      </dgm:t>
    </dgm:pt>
    <dgm:pt modelId="{C1797A86-FB73-4E07-86BD-D14CA266630E}" type="parTrans" cxnId="{15D29A49-AB7B-402B-AD62-9AD060B39B02}">
      <dgm:prSet/>
      <dgm:spPr/>
      <dgm:t>
        <a:bodyPr/>
        <a:lstStyle/>
        <a:p>
          <a:endParaRPr lang="en-US"/>
        </a:p>
      </dgm:t>
    </dgm:pt>
    <dgm:pt modelId="{12B03522-2B22-4208-BD17-7578F63D894D}" type="sibTrans" cxnId="{15D29A49-AB7B-402B-AD62-9AD060B39B02}">
      <dgm:prSet/>
      <dgm:spPr/>
      <dgm:t>
        <a:bodyPr/>
        <a:lstStyle/>
        <a:p>
          <a:endParaRPr lang="en-US"/>
        </a:p>
      </dgm:t>
    </dgm:pt>
    <dgm:pt modelId="{85C27446-9F40-40B8-BFE8-2C7CC47509A4}">
      <dgm:prSet phldrT="[Text]" phldr="1"/>
      <dgm:spPr>
        <a:noFill/>
        <a:ln>
          <a:noFill/>
          <a:prstDash val="dash"/>
        </a:ln>
      </dgm:spPr>
      <dgm:t>
        <a:bodyPr/>
        <a:lstStyle/>
        <a:p>
          <a:endParaRPr lang="en-US" dirty="0"/>
        </a:p>
      </dgm:t>
    </dgm:pt>
    <dgm:pt modelId="{877AC8A7-81CA-464E-87BF-B2AE7AAFCEC8}" type="sibTrans" cxnId="{B58B5F26-4E18-42C2-A2EF-9241F3342054}">
      <dgm:prSet/>
      <dgm:spPr/>
      <dgm:t>
        <a:bodyPr/>
        <a:lstStyle/>
        <a:p>
          <a:endParaRPr lang="en-US"/>
        </a:p>
      </dgm:t>
    </dgm:pt>
    <dgm:pt modelId="{67E5B8A8-2D87-4169-AA88-810192E5C310}" type="parTrans" cxnId="{B58B5F26-4E18-42C2-A2EF-9241F3342054}">
      <dgm:prSet/>
      <dgm:spPr/>
      <dgm:t>
        <a:bodyPr/>
        <a:lstStyle/>
        <a:p>
          <a:endParaRPr lang="en-US"/>
        </a:p>
      </dgm:t>
    </dgm:pt>
    <dgm:pt modelId="{78F9F39C-473F-4367-85FA-5D6D6AC85F98}" type="pres">
      <dgm:prSet presAssocID="{C1CFABCA-6C88-4EFF-9914-4DC1C0971608}" presName="Name0" presStyleCnt="0">
        <dgm:presLayoutVars>
          <dgm:dir/>
          <dgm:animLvl val="lvl"/>
          <dgm:resizeHandles val="exact"/>
        </dgm:presLayoutVars>
      </dgm:prSet>
      <dgm:spPr/>
      <dgm:t>
        <a:bodyPr/>
        <a:lstStyle/>
        <a:p>
          <a:endParaRPr lang="en-US"/>
        </a:p>
      </dgm:t>
    </dgm:pt>
    <dgm:pt modelId="{20305E97-3B8C-4F21-B861-96D6E59BBEEB}" type="pres">
      <dgm:prSet presAssocID="{696574FD-1125-4117-A0C5-31C5907DC103}" presName="linNode" presStyleCnt="0"/>
      <dgm:spPr/>
    </dgm:pt>
    <dgm:pt modelId="{1EB70B9D-3718-45F7-B2C7-1B4D01B94BE2}" type="pres">
      <dgm:prSet presAssocID="{696574FD-1125-4117-A0C5-31C5907DC103}" presName="parTx" presStyleLbl="revTx" presStyleIdx="0" presStyleCnt="1" custScaleX="89494" custLinFactX="5971" custLinFactNeighborX="100000" custLinFactNeighborY="-4438">
        <dgm:presLayoutVars>
          <dgm:chMax val="1"/>
          <dgm:bulletEnabled val="1"/>
        </dgm:presLayoutVars>
      </dgm:prSet>
      <dgm:spPr/>
      <dgm:t>
        <a:bodyPr/>
        <a:lstStyle/>
        <a:p>
          <a:endParaRPr lang="en-US"/>
        </a:p>
      </dgm:t>
    </dgm:pt>
    <dgm:pt modelId="{49CDC0CE-84E4-419B-B7DA-F0EAD1273992}" type="pres">
      <dgm:prSet presAssocID="{696574FD-1125-4117-A0C5-31C5907DC103}" presName="bracket" presStyleLbl="parChTrans1D1" presStyleIdx="0" presStyleCnt="1" custLinFactX="100000" custLinFactNeighborX="134991" custLinFactNeighborY="-4438"/>
      <dgm:spPr/>
    </dgm:pt>
    <dgm:pt modelId="{4A86F38B-8A21-4265-8773-CE5A08C06A41}" type="pres">
      <dgm:prSet presAssocID="{696574FD-1125-4117-A0C5-31C5907DC103}" presName="spH" presStyleCnt="0"/>
      <dgm:spPr/>
    </dgm:pt>
    <dgm:pt modelId="{7BA0C04F-4C31-43AD-8D53-0CB67C26B5EC}" type="pres">
      <dgm:prSet presAssocID="{696574FD-1125-4117-A0C5-31C5907DC103}" presName="desTx" presStyleLbl="node1" presStyleIdx="0" presStyleCnt="1" custScaleX="102177" custScaleY="78705">
        <dgm:presLayoutVars>
          <dgm:bulletEnabled val="1"/>
        </dgm:presLayoutVars>
      </dgm:prSet>
      <dgm:spPr/>
      <dgm:t>
        <a:bodyPr/>
        <a:lstStyle/>
        <a:p>
          <a:endParaRPr lang="en-US"/>
        </a:p>
      </dgm:t>
    </dgm:pt>
  </dgm:ptLst>
  <dgm:cxnLst>
    <dgm:cxn modelId="{639C6096-17B2-4A5F-A1C4-0405FE6B9675}" type="presOf" srcId="{85C27446-9F40-40B8-BFE8-2C7CC47509A4}" destId="{7BA0C04F-4C31-43AD-8D53-0CB67C26B5EC}" srcOrd="0" destOrd="0" presId="urn:diagrams.loki3.com/BracketList+Icon"/>
    <dgm:cxn modelId="{B58B5F26-4E18-42C2-A2EF-9241F3342054}" srcId="{696574FD-1125-4117-A0C5-31C5907DC103}" destId="{85C27446-9F40-40B8-BFE8-2C7CC47509A4}" srcOrd="0" destOrd="0" parTransId="{67E5B8A8-2D87-4169-AA88-810192E5C310}" sibTransId="{877AC8A7-81CA-464E-87BF-B2AE7AAFCEC8}"/>
    <dgm:cxn modelId="{4227B652-4020-4055-8BE1-5479A2568518}" type="presOf" srcId="{C1CFABCA-6C88-4EFF-9914-4DC1C0971608}" destId="{78F9F39C-473F-4367-85FA-5D6D6AC85F98}" srcOrd="0" destOrd="0" presId="urn:diagrams.loki3.com/BracketList+Icon"/>
    <dgm:cxn modelId="{15D29A49-AB7B-402B-AD62-9AD060B39B02}" srcId="{C1CFABCA-6C88-4EFF-9914-4DC1C0971608}" destId="{696574FD-1125-4117-A0C5-31C5907DC103}" srcOrd="0" destOrd="0" parTransId="{C1797A86-FB73-4E07-86BD-D14CA266630E}" sibTransId="{12B03522-2B22-4208-BD17-7578F63D894D}"/>
    <dgm:cxn modelId="{43E9BB0D-065E-4591-8EB3-A90283C9A51B}" type="presOf" srcId="{696574FD-1125-4117-A0C5-31C5907DC103}" destId="{1EB70B9D-3718-45F7-B2C7-1B4D01B94BE2}" srcOrd="0" destOrd="0" presId="urn:diagrams.loki3.com/BracketList+Icon"/>
    <dgm:cxn modelId="{FFE6D6B4-CD5B-4575-A4DE-CFCF4B420801}" type="presParOf" srcId="{78F9F39C-473F-4367-85FA-5D6D6AC85F98}" destId="{20305E97-3B8C-4F21-B861-96D6E59BBEEB}" srcOrd="0" destOrd="0" presId="urn:diagrams.loki3.com/BracketList+Icon"/>
    <dgm:cxn modelId="{2F78CFBC-167F-4E11-901F-64915F7D5D3D}" type="presParOf" srcId="{20305E97-3B8C-4F21-B861-96D6E59BBEEB}" destId="{1EB70B9D-3718-45F7-B2C7-1B4D01B94BE2}" srcOrd="0" destOrd="0" presId="urn:diagrams.loki3.com/BracketList+Icon"/>
    <dgm:cxn modelId="{2263FF19-EAEC-4D84-815C-04E1798B4AD5}" type="presParOf" srcId="{20305E97-3B8C-4F21-B861-96D6E59BBEEB}" destId="{49CDC0CE-84E4-419B-B7DA-F0EAD1273992}" srcOrd="1" destOrd="0" presId="urn:diagrams.loki3.com/BracketList+Icon"/>
    <dgm:cxn modelId="{170E99A5-EF4A-40EE-9CA7-5440B5AE415E}" type="presParOf" srcId="{20305E97-3B8C-4F21-B861-96D6E59BBEEB}" destId="{4A86F38B-8A21-4265-8773-CE5A08C06A41}" srcOrd="2" destOrd="0" presId="urn:diagrams.loki3.com/BracketList+Icon"/>
    <dgm:cxn modelId="{75D26FAA-FFCF-4E37-88E3-07B58462E6CD}" type="presParOf" srcId="{20305E97-3B8C-4F21-B861-96D6E59BBEEB}" destId="{7BA0C04F-4C31-43AD-8D53-0CB67C26B5EC}" srcOrd="3" destOrd="0" presId="urn:diagrams.loki3.com/BracketList+Icon"/>
  </dgm:cxnLst>
  <dgm:bg>
    <a:noFill/>
  </dgm:bg>
  <dgm:whole/>
  <dgm:extLst>
    <a:ext uri="http://schemas.microsoft.com/office/drawing/2008/diagram">
      <dsp:dataModelExt xmlns:dsp="http://schemas.microsoft.com/office/drawing/2008/diagram" relId="rId2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1CFABCA-6C88-4EFF-9914-4DC1C0971608}" type="doc">
      <dgm:prSet loTypeId="urn:diagrams.loki3.com/BracketList+Icon" loCatId="list" qsTypeId="urn:microsoft.com/office/officeart/2005/8/quickstyle/simple1" qsCatId="simple" csTypeId="urn:microsoft.com/office/officeart/2005/8/colors/accent1_2" csCatId="accent1" phldr="1"/>
      <dgm:spPr/>
      <dgm:t>
        <a:bodyPr/>
        <a:lstStyle/>
        <a:p>
          <a:endParaRPr lang="en-US"/>
        </a:p>
      </dgm:t>
    </dgm:pt>
    <dgm:pt modelId="{696574FD-1125-4117-A0C5-31C5907DC103}">
      <dgm:prSet phldrT="[Text]" custT="1"/>
      <dgm:spPr/>
      <dgm:t>
        <a:bodyPr/>
        <a:lstStyle/>
        <a:p>
          <a:r>
            <a:rPr lang="en-US" sz="1400" b="1" dirty="0" smtClean="0">
              <a:solidFill>
                <a:schemeClr val="bg2">
                  <a:lumMod val="75000"/>
                </a:schemeClr>
              </a:solidFill>
            </a:rPr>
            <a:t>Interest:</a:t>
          </a:r>
          <a:endParaRPr lang="en-US" sz="1400" b="1" dirty="0">
            <a:solidFill>
              <a:schemeClr val="bg2">
                <a:lumMod val="75000"/>
              </a:schemeClr>
            </a:solidFill>
          </a:endParaRPr>
        </a:p>
      </dgm:t>
    </dgm:pt>
    <dgm:pt modelId="{C1797A86-FB73-4E07-86BD-D14CA266630E}" type="parTrans" cxnId="{15D29A49-AB7B-402B-AD62-9AD060B39B02}">
      <dgm:prSet/>
      <dgm:spPr/>
      <dgm:t>
        <a:bodyPr/>
        <a:lstStyle/>
        <a:p>
          <a:endParaRPr lang="en-US"/>
        </a:p>
      </dgm:t>
    </dgm:pt>
    <dgm:pt modelId="{12B03522-2B22-4208-BD17-7578F63D894D}" type="sibTrans" cxnId="{15D29A49-AB7B-402B-AD62-9AD060B39B02}">
      <dgm:prSet/>
      <dgm:spPr/>
      <dgm:t>
        <a:bodyPr/>
        <a:lstStyle/>
        <a:p>
          <a:endParaRPr lang="en-US"/>
        </a:p>
      </dgm:t>
    </dgm:pt>
    <dgm:pt modelId="{85C27446-9F40-40B8-BFE8-2C7CC47509A4}">
      <dgm:prSet phldrT="[Text]" phldr="1"/>
      <dgm:spPr>
        <a:noFill/>
        <a:ln>
          <a:noFill/>
          <a:prstDash val="dash"/>
        </a:ln>
      </dgm:spPr>
      <dgm:t>
        <a:bodyPr/>
        <a:lstStyle/>
        <a:p>
          <a:endParaRPr lang="en-US" dirty="0"/>
        </a:p>
      </dgm:t>
    </dgm:pt>
    <dgm:pt modelId="{877AC8A7-81CA-464E-87BF-B2AE7AAFCEC8}" type="sibTrans" cxnId="{B58B5F26-4E18-42C2-A2EF-9241F3342054}">
      <dgm:prSet/>
      <dgm:spPr/>
      <dgm:t>
        <a:bodyPr/>
        <a:lstStyle/>
        <a:p>
          <a:endParaRPr lang="en-US"/>
        </a:p>
      </dgm:t>
    </dgm:pt>
    <dgm:pt modelId="{67E5B8A8-2D87-4169-AA88-810192E5C310}" type="parTrans" cxnId="{B58B5F26-4E18-42C2-A2EF-9241F3342054}">
      <dgm:prSet/>
      <dgm:spPr/>
      <dgm:t>
        <a:bodyPr/>
        <a:lstStyle/>
        <a:p>
          <a:endParaRPr lang="en-US"/>
        </a:p>
      </dgm:t>
    </dgm:pt>
    <dgm:pt modelId="{78F9F39C-473F-4367-85FA-5D6D6AC85F98}" type="pres">
      <dgm:prSet presAssocID="{C1CFABCA-6C88-4EFF-9914-4DC1C0971608}" presName="Name0" presStyleCnt="0">
        <dgm:presLayoutVars>
          <dgm:dir/>
          <dgm:animLvl val="lvl"/>
          <dgm:resizeHandles val="exact"/>
        </dgm:presLayoutVars>
      </dgm:prSet>
      <dgm:spPr/>
      <dgm:t>
        <a:bodyPr/>
        <a:lstStyle/>
        <a:p>
          <a:endParaRPr lang="en-US"/>
        </a:p>
      </dgm:t>
    </dgm:pt>
    <dgm:pt modelId="{20305E97-3B8C-4F21-B861-96D6E59BBEEB}" type="pres">
      <dgm:prSet presAssocID="{696574FD-1125-4117-A0C5-31C5907DC103}" presName="linNode" presStyleCnt="0"/>
      <dgm:spPr/>
    </dgm:pt>
    <dgm:pt modelId="{1EB70B9D-3718-45F7-B2C7-1B4D01B94BE2}" type="pres">
      <dgm:prSet presAssocID="{696574FD-1125-4117-A0C5-31C5907DC103}" presName="parTx" presStyleLbl="revTx" presStyleIdx="0" presStyleCnt="1" custScaleX="128462" custScaleY="65401" custLinFactX="11125" custLinFactNeighborX="100000" custLinFactNeighborY="-774">
        <dgm:presLayoutVars>
          <dgm:chMax val="1"/>
          <dgm:bulletEnabled val="1"/>
        </dgm:presLayoutVars>
      </dgm:prSet>
      <dgm:spPr/>
      <dgm:t>
        <a:bodyPr/>
        <a:lstStyle/>
        <a:p>
          <a:endParaRPr lang="en-US"/>
        </a:p>
      </dgm:t>
    </dgm:pt>
    <dgm:pt modelId="{49CDC0CE-84E4-419B-B7DA-F0EAD1273992}" type="pres">
      <dgm:prSet presAssocID="{696574FD-1125-4117-A0C5-31C5907DC103}" presName="bracket" presStyleLbl="parChTrans1D1" presStyleIdx="0" presStyleCnt="1" custScaleX="201127" custLinFactX="112496" custLinFactNeighborX="200000"/>
      <dgm:spPr/>
    </dgm:pt>
    <dgm:pt modelId="{4A86F38B-8A21-4265-8773-CE5A08C06A41}" type="pres">
      <dgm:prSet presAssocID="{696574FD-1125-4117-A0C5-31C5907DC103}" presName="spH" presStyleCnt="0"/>
      <dgm:spPr/>
    </dgm:pt>
    <dgm:pt modelId="{7BA0C04F-4C31-43AD-8D53-0CB67C26B5EC}" type="pres">
      <dgm:prSet presAssocID="{696574FD-1125-4117-A0C5-31C5907DC103}" presName="desTx" presStyleLbl="node1" presStyleIdx="0" presStyleCnt="1" custScaleX="102177" custScaleY="78705">
        <dgm:presLayoutVars>
          <dgm:bulletEnabled val="1"/>
        </dgm:presLayoutVars>
      </dgm:prSet>
      <dgm:spPr/>
      <dgm:t>
        <a:bodyPr/>
        <a:lstStyle/>
        <a:p>
          <a:endParaRPr lang="en-US"/>
        </a:p>
      </dgm:t>
    </dgm:pt>
  </dgm:ptLst>
  <dgm:cxnLst>
    <dgm:cxn modelId="{11D36D4E-082C-4AA7-BCB2-CBFA42156134}" type="presOf" srcId="{696574FD-1125-4117-A0C5-31C5907DC103}" destId="{1EB70B9D-3718-45F7-B2C7-1B4D01B94BE2}" srcOrd="0" destOrd="0" presId="urn:diagrams.loki3.com/BracketList+Icon"/>
    <dgm:cxn modelId="{B58B5F26-4E18-42C2-A2EF-9241F3342054}" srcId="{696574FD-1125-4117-A0C5-31C5907DC103}" destId="{85C27446-9F40-40B8-BFE8-2C7CC47509A4}" srcOrd="0" destOrd="0" parTransId="{67E5B8A8-2D87-4169-AA88-810192E5C310}" sibTransId="{877AC8A7-81CA-464E-87BF-B2AE7AAFCEC8}"/>
    <dgm:cxn modelId="{15D29A49-AB7B-402B-AD62-9AD060B39B02}" srcId="{C1CFABCA-6C88-4EFF-9914-4DC1C0971608}" destId="{696574FD-1125-4117-A0C5-31C5907DC103}" srcOrd="0" destOrd="0" parTransId="{C1797A86-FB73-4E07-86BD-D14CA266630E}" sibTransId="{12B03522-2B22-4208-BD17-7578F63D894D}"/>
    <dgm:cxn modelId="{E306A66E-2758-429D-A53E-C71731FFD29E}" type="presOf" srcId="{C1CFABCA-6C88-4EFF-9914-4DC1C0971608}" destId="{78F9F39C-473F-4367-85FA-5D6D6AC85F98}" srcOrd="0" destOrd="0" presId="urn:diagrams.loki3.com/BracketList+Icon"/>
    <dgm:cxn modelId="{9B7C80F5-8D0C-4FED-A780-EA633411EA63}" type="presOf" srcId="{85C27446-9F40-40B8-BFE8-2C7CC47509A4}" destId="{7BA0C04F-4C31-43AD-8D53-0CB67C26B5EC}" srcOrd="0" destOrd="0" presId="urn:diagrams.loki3.com/BracketList+Icon"/>
    <dgm:cxn modelId="{C28D9C5F-3FBF-4885-B130-696B2CCF9F01}" type="presParOf" srcId="{78F9F39C-473F-4367-85FA-5D6D6AC85F98}" destId="{20305E97-3B8C-4F21-B861-96D6E59BBEEB}" srcOrd="0" destOrd="0" presId="urn:diagrams.loki3.com/BracketList+Icon"/>
    <dgm:cxn modelId="{565381EE-F690-4EE5-8045-80D911E0D82A}" type="presParOf" srcId="{20305E97-3B8C-4F21-B861-96D6E59BBEEB}" destId="{1EB70B9D-3718-45F7-B2C7-1B4D01B94BE2}" srcOrd="0" destOrd="0" presId="urn:diagrams.loki3.com/BracketList+Icon"/>
    <dgm:cxn modelId="{A0E97C73-9514-4A79-B2E2-591D5C7C8402}" type="presParOf" srcId="{20305E97-3B8C-4F21-B861-96D6E59BBEEB}" destId="{49CDC0CE-84E4-419B-B7DA-F0EAD1273992}" srcOrd="1" destOrd="0" presId="urn:diagrams.loki3.com/BracketList+Icon"/>
    <dgm:cxn modelId="{E73CE44F-89BA-4747-9978-43751584DB7D}" type="presParOf" srcId="{20305E97-3B8C-4F21-B861-96D6E59BBEEB}" destId="{4A86F38B-8A21-4265-8773-CE5A08C06A41}" srcOrd="2" destOrd="0" presId="urn:diagrams.loki3.com/BracketList+Icon"/>
    <dgm:cxn modelId="{2C9021F0-1F47-42B6-9980-00E0E254BB8F}" type="presParOf" srcId="{20305E97-3B8C-4F21-B861-96D6E59BBEEB}" destId="{7BA0C04F-4C31-43AD-8D53-0CB67C26B5EC}" srcOrd="3" destOrd="0" presId="urn:diagrams.loki3.com/BracketList+Icon"/>
  </dgm:cxnLst>
  <dgm:bg>
    <a:noFill/>
  </dgm:bg>
  <dgm:whole/>
  <dgm:extLst>
    <a:ext uri="http://schemas.microsoft.com/office/drawing/2008/diagram">
      <dsp:dataModelExt xmlns:dsp="http://schemas.microsoft.com/office/drawing/2008/diagram" relId="rId2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ADA803-3B7E-4AA6-8877-3364DBD8F8EE}">
      <dsp:nvSpPr>
        <dsp:cNvPr id="0" name=""/>
        <dsp:cNvSpPr/>
      </dsp:nvSpPr>
      <dsp:spPr>
        <a:xfrm>
          <a:off x="0" y="554658"/>
          <a:ext cx="1667675" cy="1000605"/>
        </a:xfrm>
        <a:prstGeom prst="roundRect">
          <a:avLst>
            <a:gd name="adj" fmla="val 10000"/>
          </a:avLst>
        </a:prstGeom>
        <a:solidFill>
          <a:srgbClr val="CC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smtClean="0">
              <a:solidFill>
                <a:schemeClr val="bg1"/>
              </a:solidFill>
            </a:rPr>
            <a:t>Track Receivable &amp; Record Overdue Charges</a:t>
          </a:r>
          <a:endParaRPr lang="en-US" sz="1200" b="1" kern="1200" dirty="0">
            <a:solidFill>
              <a:schemeClr val="bg1"/>
            </a:solidFill>
          </a:endParaRPr>
        </a:p>
      </dsp:txBody>
      <dsp:txXfrm>
        <a:off x="29307" y="583965"/>
        <a:ext cx="1609061" cy="941991"/>
      </dsp:txXfrm>
    </dsp:sp>
    <dsp:sp modelId="{DB7CCD2B-1958-4D65-ABD3-86FCC13FD904}">
      <dsp:nvSpPr>
        <dsp:cNvPr id="0" name=""/>
        <dsp:cNvSpPr/>
      </dsp:nvSpPr>
      <dsp:spPr>
        <a:xfrm>
          <a:off x="1809984" y="947024"/>
          <a:ext cx="301695" cy="413583"/>
        </a:xfrm>
        <a:prstGeom prst="rightArrow">
          <a:avLst>
            <a:gd name="adj1" fmla="val 60000"/>
            <a:gd name="adj2" fmla="val 5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dirty="0"/>
        </a:p>
      </dsp:txBody>
      <dsp:txXfrm>
        <a:off x="1809984" y="1029741"/>
        <a:ext cx="211187" cy="248149"/>
      </dsp:txXfrm>
    </dsp:sp>
    <dsp:sp modelId="{DBC03743-DEF7-4BDF-92E9-D84B403F1081}">
      <dsp:nvSpPr>
        <dsp:cNvPr id="0" name=""/>
        <dsp:cNvSpPr/>
      </dsp:nvSpPr>
      <dsp:spPr>
        <a:xfrm>
          <a:off x="2236912" y="554658"/>
          <a:ext cx="1667675" cy="1000605"/>
        </a:xfrm>
        <a:prstGeom prst="roundRect">
          <a:avLst>
            <a:gd name="adj" fmla="val 10000"/>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smtClean="0">
              <a:solidFill>
                <a:schemeClr val="bg1"/>
              </a:solidFill>
            </a:rPr>
            <a:t>Record Collection</a:t>
          </a:r>
          <a:endParaRPr lang="en-US" sz="1200" b="1" kern="1200" dirty="0">
            <a:solidFill>
              <a:schemeClr val="bg1"/>
            </a:solidFill>
          </a:endParaRPr>
        </a:p>
      </dsp:txBody>
      <dsp:txXfrm>
        <a:off x="2266219" y="583965"/>
        <a:ext cx="1609061" cy="941991"/>
      </dsp:txXfrm>
    </dsp:sp>
    <dsp:sp modelId="{0103A1CE-45AB-47D5-9846-1D62526E8FA0}">
      <dsp:nvSpPr>
        <dsp:cNvPr id="0" name=""/>
        <dsp:cNvSpPr/>
      </dsp:nvSpPr>
      <dsp:spPr>
        <a:xfrm>
          <a:off x="4096767" y="848169"/>
          <a:ext cx="407420" cy="413583"/>
        </a:xfrm>
        <a:prstGeom prst="rightArrow">
          <a:avLst>
            <a:gd name="adj1" fmla="val 60000"/>
            <a:gd name="adj2" fmla="val 50000"/>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b="1" kern="1200" dirty="0">
            <a:solidFill>
              <a:schemeClr val="tx1"/>
            </a:solidFill>
          </a:endParaRPr>
        </a:p>
      </dsp:txBody>
      <dsp:txXfrm>
        <a:off x="4096767" y="930886"/>
        <a:ext cx="285194" cy="248149"/>
      </dsp:txXfrm>
    </dsp:sp>
    <dsp:sp modelId="{98DFF6B3-532F-4998-92A5-D2E961EB8EA3}">
      <dsp:nvSpPr>
        <dsp:cNvPr id="0" name=""/>
        <dsp:cNvSpPr/>
      </dsp:nvSpPr>
      <dsp:spPr>
        <a:xfrm>
          <a:off x="4673306" y="554658"/>
          <a:ext cx="1667675" cy="1000605"/>
        </a:xfrm>
        <a:prstGeom prst="roundRect">
          <a:avLst>
            <a:gd name="adj" fmla="val 10000"/>
          </a:avLst>
        </a:prstGeom>
        <a:solidFill>
          <a:srgbClr val="CC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smtClean="0">
              <a:solidFill>
                <a:schemeClr val="bg1"/>
              </a:solidFill>
            </a:rPr>
            <a:t>Disputes/</a:t>
          </a:r>
        </a:p>
        <a:p>
          <a:pPr lvl="0" algn="ctr" defTabSz="533400">
            <a:lnSpc>
              <a:spcPct val="90000"/>
            </a:lnSpc>
            <a:spcBef>
              <a:spcPct val="0"/>
            </a:spcBef>
            <a:spcAft>
              <a:spcPct val="35000"/>
            </a:spcAft>
          </a:pPr>
          <a:r>
            <a:rPr lang="en-US" sz="1200" b="1" kern="1200" dirty="0" smtClean="0">
              <a:solidFill>
                <a:schemeClr val="bg1"/>
              </a:solidFill>
            </a:rPr>
            <a:t>Chargebacks</a:t>
          </a:r>
          <a:endParaRPr lang="en-US" sz="1200" b="1" kern="1200" dirty="0">
            <a:solidFill>
              <a:schemeClr val="bg1"/>
            </a:solidFill>
          </a:endParaRPr>
        </a:p>
      </dsp:txBody>
      <dsp:txXfrm>
        <a:off x="4702613" y="583965"/>
        <a:ext cx="1609061" cy="941991"/>
      </dsp:txXfrm>
    </dsp:sp>
    <dsp:sp modelId="{B3301D58-6AC4-4330-ADCD-76ED0A614310}">
      <dsp:nvSpPr>
        <dsp:cNvPr id="0" name=""/>
        <dsp:cNvSpPr/>
      </dsp:nvSpPr>
      <dsp:spPr>
        <a:xfrm>
          <a:off x="6506521" y="848169"/>
          <a:ext cx="350945" cy="413583"/>
        </a:xfrm>
        <a:prstGeom prst="rightArrow">
          <a:avLst>
            <a:gd name="adj1" fmla="val 60000"/>
            <a:gd name="adj2" fmla="val 50000"/>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b="1" kern="1200" dirty="0">
            <a:solidFill>
              <a:schemeClr val="tx1"/>
            </a:solidFill>
          </a:endParaRPr>
        </a:p>
      </dsp:txBody>
      <dsp:txXfrm>
        <a:off x="6506521" y="930886"/>
        <a:ext cx="245662" cy="248149"/>
      </dsp:txXfrm>
    </dsp:sp>
    <dsp:sp modelId="{FEBDF587-DC53-485C-805B-5258ACA53268}">
      <dsp:nvSpPr>
        <dsp:cNvPr id="0" name=""/>
        <dsp:cNvSpPr/>
      </dsp:nvSpPr>
      <dsp:spPr>
        <a:xfrm>
          <a:off x="7003142" y="554658"/>
          <a:ext cx="1667675" cy="1000605"/>
        </a:xfrm>
        <a:prstGeom prst="roundRect">
          <a:avLst>
            <a:gd name="adj" fmla="val 10000"/>
          </a:avLst>
        </a:prstGeom>
        <a:solidFill>
          <a:srgbClr val="CC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smtClean="0">
              <a:solidFill>
                <a:schemeClr val="bg1"/>
              </a:solidFill>
            </a:rPr>
            <a:t>Process Write off/ Adjustment/ Treasury Referral</a:t>
          </a:r>
          <a:endParaRPr lang="en-US" sz="1200" b="1" kern="1200" dirty="0">
            <a:solidFill>
              <a:schemeClr val="bg1"/>
            </a:solidFill>
          </a:endParaRPr>
        </a:p>
      </dsp:txBody>
      <dsp:txXfrm>
        <a:off x="7032449" y="583965"/>
        <a:ext cx="1609061" cy="94199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44C4CB-676E-468B-AB8E-11D5999C1B26}">
      <dsp:nvSpPr>
        <dsp:cNvPr id="0" name=""/>
        <dsp:cNvSpPr/>
      </dsp:nvSpPr>
      <dsp:spPr>
        <a:xfrm>
          <a:off x="0" y="0"/>
          <a:ext cx="1407499" cy="4700558"/>
        </a:xfrm>
        <a:prstGeom prst="roundRect">
          <a:avLst>
            <a:gd name="adj" fmla="val 10000"/>
          </a:avLst>
        </a:prstGeom>
        <a:gradFill rotWithShape="0">
          <a:gsLst>
            <a:gs pos="0">
              <a:schemeClr val="accent2">
                <a:shade val="80000"/>
                <a:hueOff val="0"/>
                <a:satOff val="0"/>
                <a:lumOff val="0"/>
                <a:alphaOff val="0"/>
                <a:shade val="51000"/>
                <a:satMod val="130000"/>
              </a:schemeClr>
            </a:gs>
            <a:gs pos="80000">
              <a:schemeClr val="accent2">
                <a:shade val="80000"/>
                <a:hueOff val="0"/>
                <a:satOff val="0"/>
                <a:lumOff val="0"/>
                <a:alphaOff val="0"/>
                <a:shade val="93000"/>
                <a:satMod val="130000"/>
              </a:schemeClr>
            </a:gs>
            <a:gs pos="100000">
              <a:schemeClr val="accent2">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b="1" kern="1200" smtClean="0"/>
            <a:t>Delinquent Debt</a:t>
          </a:r>
          <a:endParaRPr lang="en-US" sz="1400" b="1" kern="1200" dirty="0"/>
        </a:p>
      </dsp:txBody>
      <dsp:txXfrm>
        <a:off x="0" y="1880223"/>
        <a:ext cx="1407499" cy="1880223"/>
      </dsp:txXfrm>
    </dsp:sp>
    <dsp:sp modelId="{7EFE052E-A0F2-4945-ADBD-A7A887F47575}">
      <dsp:nvSpPr>
        <dsp:cNvPr id="0" name=""/>
        <dsp:cNvSpPr/>
      </dsp:nvSpPr>
      <dsp:spPr>
        <a:xfrm>
          <a:off x="42224" y="282033"/>
          <a:ext cx="1323049" cy="1565286"/>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1000" r="-11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91199FE8-03B3-4F7E-A7FD-5A6217FF855E}">
      <dsp:nvSpPr>
        <dsp:cNvPr id="0" name=""/>
        <dsp:cNvSpPr/>
      </dsp:nvSpPr>
      <dsp:spPr>
        <a:xfrm>
          <a:off x="1449724" y="0"/>
          <a:ext cx="1407499" cy="4700558"/>
        </a:xfrm>
        <a:prstGeom prst="roundRect">
          <a:avLst>
            <a:gd name="adj" fmla="val 10000"/>
          </a:avLst>
        </a:prstGeom>
        <a:gradFill rotWithShape="0">
          <a:gsLst>
            <a:gs pos="0">
              <a:schemeClr val="accent2">
                <a:shade val="80000"/>
                <a:hueOff val="0"/>
                <a:satOff val="-7005"/>
                <a:lumOff val="7938"/>
                <a:alphaOff val="0"/>
                <a:shade val="51000"/>
                <a:satMod val="130000"/>
              </a:schemeClr>
            </a:gs>
            <a:gs pos="80000">
              <a:schemeClr val="accent2">
                <a:shade val="80000"/>
                <a:hueOff val="0"/>
                <a:satOff val="-7005"/>
                <a:lumOff val="7938"/>
                <a:alphaOff val="0"/>
                <a:shade val="93000"/>
                <a:satMod val="130000"/>
              </a:schemeClr>
            </a:gs>
            <a:gs pos="100000">
              <a:schemeClr val="accent2">
                <a:shade val="80000"/>
                <a:hueOff val="0"/>
                <a:satOff val="-7005"/>
                <a:lumOff val="793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b="1" kern="1200" smtClean="0"/>
            <a:t>Transmit to FedDebt/TOP</a:t>
          </a:r>
          <a:endParaRPr lang="en-US" sz="1400" b="1" kern="1200" dirty="0"/>
        </a:p>
      </dsp:txBody>
      <dsp:txXfrm>
        <a:off x="1449724" y="1880223"/>
        <a:ext cx="1407499" cy="1880223"/>
      </dsp:txXfrm>
    </dsp:sp>
    <dsp:sp modelId="{8899809F-485C-4514-9281-D76FE510CDCF}">
      <dsp:nvSpPr>
        <dsp:cNvPr id="0" name=""/>
        <dsp:cNvSpPr/>
      </dsp:nvSpPr>
      <dsp:spPr>
        <a:xfrm>
          <a:off x="1491949" y="282033"/>
          <a:ext cx="1323049" cy="1565286"/>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8000" r="-38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8312EDD-A2E1-4A87-B83E-31870DB9B659}">
      <dsp:nvSpPr>
        <dsp:cNvPr id="0" name=""/>
        <dsp:cNvSpPr/>
      </dsp:nvSpPr>
      <dsp:spPr>
        <a:xfrm>
          <a:off x="2899449" y="0"/>
          <a:ext cx="1407499" cy="4700558"/>
        </a:xfrm>
        <a:prstGeom prst="roundRect">
          <a:avLst>
            <a:gd name="adj" fmla="val 10000"/>
          </a:avLst>
        </a:prstGeom>
        <a:gradFill rotWithShape="0">
          <a:gsLst>
            <a:gs pos="0">
              <a:schemeClr val="accent2">
                <a:shade val="80000"/>
                <a:hueOff val="0"/>
                <a:satOff val="-14010"/>
                <a:lumOff val="15876"/>
                <a:alphaOff val="0"/>
                <a:shade val="51000"/>
                <a:satMod val="130000"/>
              </a:schemeClr>
            </a:gs>
            <a:gs pos="80000">
              <a:schemeClr val="accent2">
                <a:shade val="80000"/>
                <a:hueOff val="0"/>
                <a:satOff val="-14010"/>
                <a:lumOff val="15876"/>
                <a:alphaOff val="0"/>
                <a:shade val="93000"/>
                <a:satMod val="130000"/>
              </a:schemeClr>
            </a:gs>
            <a:gs pos="100000">
              <a:schemeClr val="accent2">
                <a:shade val="80000"/>
                <a:hueOff val="0"/>
                <a:satOff val="-14010"/>
                <a:lumOff val="1587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b="1" kern="1200" smtClean="0"/>
            <a:t>Treasury successfully collects</a:t>
          </a:r>
          <a:endParaRPr lang="en-US" sz="1400" b="1" kern="1200" dirty="0" smtClean="0"/>
        </a:p>
      </dsp:txBody>
      <dsp:txXfrm>
        <a:off x="2899449" y="1880223"/>
        <a:ext cx="1407499" cy="1880223"/>
      </dsp:txXfrm>
    </dsp:sp>
    <dsp:sp modelId="{1E41C4BB-DD57-45FE-814B-463A82DD84FA}">
      <dsp:nvSpPr>
        <dsp:cNvPr id="0" name=""/>
        <dsp:cNvSpPr/>
      </dsp:nvSpPr>
      <dsp:spPr>
        <a:xfrm>
          <a:off x="2941674" y="282033"/>
          <a:ext cx="1323049" cy="1565286"/>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t="-2000" b="-2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BB9F032-E9B7-44A6-9E27-C4D54B68CD62}">
      <dsp:nvSpPr>
        <dsp:cNvPr id="0" name=""/>
        <dsp:cNvSpPr/>
      </dsp:nvSpPr>
      <dsp:spPr>
        <a:xfrm>
          <a:off x="4349173" y="0"/>
          <a:ext cx="1407499" cy="4700558"/>
        </a:xfrm>
        <a:prstGeom prst="roundRect">
          <a:avLst>
            <a:gd name="adj" fmla="val 10000"/>
          </a:avLst>
        </a:prstGeom>
        <a:gradFill rotWithShape="0">
          <a:gsLst>
            <a:gs pos="0">
              <a:schemeClr val="accent2">
                <a:shade val="80000"/>
                <a:hueOff val="0"/>
                <a:satOff val="-21014"/>
                <a:lumOff val="23814"/>
                <a:alphaOff val="0"/>
                <a:shade val="51000"/>
                <a:satMod val="130000"/>
              </a:schemeClr>
            </a:gs>
            <a:gs pos="80000">
              <a:schemeClr val="accent2">
                <a:shade val="80000"/>
                <a:hueOff val="0"/>
                <a:satOff val="-21014"/>
                <a:lumOff val="23814"/>
                <a:alphaOff val="0"/>
                <a:shade val="93000"/>
                <a:satMod val="130000"/>
              </a:schemeClr>
            </a:gs>
            <a:gs pos="100000">
              <a:schemeClr val="accent2">
                <a:shade val="80000"/>
                <a:hueOff val="0"/>
                <a:satOff val="-21014"/>
                <a:lumOff val="2381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smtClean="0"/>
            <a:t> </a:t>
          </a:r>
          <a:r>
            <a:rPr lang="en-US" sz="1400" b="1" kern="1200" smtClean="0"/>
            <a:t>Treasury IPACs money back to Agency &amp; records on the weekly Collections file</a:t>
          </a:r>
          <a:endParaRPr lang="en-US" sz="1400" b="1" kern="1200" dirty="0" smtClean="0"/>
        </a:p>
      </dsp:txBody>
      <dsp:txXfrm>
        <a:off x="4349173" y="1880223"/>
        <a:ext cx="1407499" cy="1880223"/>
      </dsp:txXfrm>
    </dsp:sp>
    <dsp:sp modelId="{C00D4E63-8339-46F9-A639-50C2A357E3E1}">
      <dsp:nvSpPr>
        <dsp:cNvPr id="0" name=""/>
        <dsp:cNvSpPr/>
      </dsp:nvSpPr>
      <dsp:spPr>
        <a:xfrm>
          <a:off x="4391398" y="282033"/>
          <a:ext cx="1323049" cy="1565286"/>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1000" b="-1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FC7BF892-887D-43F7-BE3A-F0AD41CC03FA}">
      <dsp:nvSpPr>
        <dsp:cNvPr id="0" name=""/>
        <dsp:cNvSpPr/>
      </dsp:nvSpPr>
      <dsp:spPr>
        <a:xfrm>
          <a:off x="5798898" y="0"/>
          <a:ext cx="1407499" cy="4700558"/>
        </a:xfrm>
        <a:prstGeom prst="roundRect">
          <a:avLst>
            <a:gd name="adj" fmla="val 10000"/>
          </a:avLst>
        </a:prstGeom>
        <a:gradFill rotWithShape="0">
          <a:gsLst>
            <a:gs pos="0">
              <a:schemeClr val="accent2">
                <a:shade val="80000"/>
                <a:hueOff val="0"/>
                <a:satOff val="-28019"/>
                <a:lumOff val="31752"/>
                <a:alphaOff val="0"/>
                <a:shade val="51000"/>
                <a:satMod val="130000"/>
              </a:schemeClr>
            </a:gs>
            <a:gs pos="80000">
              <a:schemeClr val="accent2">
                <a:shade val="80000"/>
                <a:hueOff val="0"/>
                <a:satOff val="-28019"/>
                <a:lumOff val="31752"/>
                <a:alphaOff val="0"/>
                <a:shade val="93000"/>
                <a:satMod val="130000"/>
              </a:schemeClr>
            </a:gs>
            <a:gs pos="100000">
              <a:schemeClr val="accent2">
                <a:shade val="80000"/>
                <a:hueOff val="0"/>
                <a:satOff val="-28019"/>
                <a:lumOff val="31752"/>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b="1" kern="1200" smtClean="0"/>
            <a:t>Agency records collections in their system against the debt</a:t>
          </a:r>
          <a:endParaRPr lang="en-US" sz="1400" b="1" kern="1200" dirty="0" smtClean="0"/>
        </a:p>
      </dsp:txBody>
      <dsp:txXfrm>
        <a:off x="5798898" y="1880223"/>
        <a:ext cx="1407499" cy="1880223"/>
      </dsp:txXfrm>
    </dsp:sp>
    <dsp:sp modelId="{30820F8B-F209-47CF-8B5E-95DE8BDA2282}">
      <dsp:nvSpPr>
        <dsp:cNvPr id="0" name=""/>
        <dsp:cNvSpPr/>
      </dsp:nvSpPr>
      <dsp:spPr>
        <a:xfrm>
          <a:off x="5841123" y="282033"/>
          <a:ext cx="1323049" cy="1565286"/>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7000" r="-7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A674FC10-6B82-40FA-AC78-BCA525F0188C}">
      <dsp:nvSpPr>
        <dsp:cNvPr id="0" name=""/>
        <dsp:cNvSpPr/>
      </dsp:nvSpPr>
      <dsp:spPr>
        <a:xfrm>
          <a:off x="288255" y="3760447"/>
          <a:ext cx="6629886" cy="705083"/>
        </a:xfrm>
        <a:prstGeom prst="rightArrow">
          <a:avLst/>
        </a:prstGeom>
        <a:gradFill rotWithShape="0">
          <a:gsLst>
            <a:gs pos="0">
              <a:schemeClr val="accent2">
                <a:tint val="40000"/>
                <a:hueOff val="0"/>
                <a:satOff val="0"/>
                <a:lumOff val="0"/>
                <a:alphaOff val="0"/>
                <a:shade val="51000"/>
                <a:satMod val="130000"/>
              </a:schemeClr>
            </a:gs>
            <a:gs pos="80000">
              <a:schemeClr val="accent2">
                <a:tint val="40000"/>
                <a:hueOff val="0"/>
                <a:satOff val="0"/>
                <a:lumOff val="0"/>
                <a:alphaOff val="0"/>
                <a:shade val="93000"/>
                <a:satMod val="130000"/>
              </a:schemeClr>
            </a:gs>
            <a:gs pos="100000">
              <a:schemeClr val="accent2">
                <a:tint val="4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65FA28-2A40-4043-B80C-7D77007419A1}">
      <dsp:nvSpPr>
        <dsp:cNvPr id="0" name=""/>
        <dsp:cNvSpPr/>
      </dsp:nvSpPr>
      <dsp:spPr>
        <a:xfrm>
          <a:off x="1869" y="191413"/>
          <a:ext cx="1662448" cy="1662448"/>
        </a:xfrm>
        <a:prstGeom prst="roundRect">
          <a:avLst>
            <a:gd name="adj" fmla="val 10000"/>
          </a:avLst>
        </a:prstGeom>
        <a:blipFill rotWithShape="0">
          <a:blip xmlns:r="http://schemas.openxmlformats.org/officeDocument/2006/relationships" r:embed="rId1"/>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2AD38E7E-B9D3-49BE-B765-58D2FD3F886D}">
      <dsp:nvSpPr>
        <dsp:cNvPr id="0" name=""/>
        <dsp:cNvSpPr/>
      </dsp:nvSpPr>
      <dsp:spPr>
        <a:xfrm>
          <a:off x="272500" y="1188882"/>
          <a:ext cx="1662448" cy="166244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t>Treasury IPACs money back to the Agency</a:t>
          </a:r>
          <a:endParaRPr lang="en-US" sz="2000" b="1" kern="1200" dirty="0"/>
        </a:p>
      </dsp:txBody>
      <dsp:txXfrm>
        <a:off x="321191" y="1237573"/>
        <a:ext cx="1565066" cy="1565066"/>
      </dsp:txXfrm>
    </dsp:sp>
    <dsp:sp modelId="{123A0E16-9814-41D5-8B55-19DFA8D355D9}">
      <dsp:nvSpPr>
        <dsp:cNvPr id="0" name=""/>
        <dsp:cNvSpPr/>
      </dsp:nvSpPr>
      <dsp:spPr>
        <a:xfrm>
          <a:off x="1984541" y="822906"/>
          <a:ext cx="320224" cy="399463"/>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dirty="0"/>
        </a:p>
      </dsp:txBody>
      <dsp:txXfrm>
        <a:off x="1984541" y="902799"/>
        <a:ext cx="224157" cy="239677"/>
      </dsp:txXfrm>
    </dsp:sp>
    <dsp:sp modelId="{0B0AB57B-FD3A-4A1C-B96F-F29A14502A9F}">
      <dsp:nvSpPr>
        <dsp:cNvPr id="0" name=""/>
        <dsp:cNvSpPr/>
      </dsp:nvSpPr>
      <dsp:spPr>
        <a:xfrm>
          <a:off x="2579244" y="191413"/>
          <a:ext cx="1662448" cy="1662448"/>
        </a:xfrm>
        <a:prstGeom prst="roundRect">
          <a:avLst>
            <a:gd name="adj" fmla="val 10000"/>
          </a:avLst>
        </a:prstGeom>
        <a:blipFill rotWithShape="0">
          <a:blip xmlns:r="http://schemas.openxmlformats.org/officeDocument/2006/relationships" r:embed="rId2"/>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E98EECB-FA8B-4C0C-8470-BEA1C900F807}">
      <dsp:nvSpPr>
        <dsp:cNvPr id="0" name=""/>
        <dsp:cNvSpPr/>
      </dsp:nvSpPr>
      <dsp:spPr>
        <a:xfrm>
          <a:off x="2849875" y="1188882"/>
          <a:ext cx="1662448" cy="166244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t>Agency takes collection and applies to debt</a:t>
          </a:r>
          <a:endParaRPr lang="en-US" sz="2000" b="1" kern="1200" dirty="0"/>
        </a:p>
      </dsp:txBody>
      <dsp:txXfrm>
        <a:off x="2898566" y="1237573"/>
        <a:ext cx="1565066" cy="156506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1038A7-BED0-4719-8141-4681F2E0C9C7}">
      <dsp:nvSpPr>
        <dsp:cNvPr id="0" name=""/>
        <dsp:cNvSpPr/>
      </dsp:nvSpPr>
      <dsp:spPr>
        <a:xfrm>
          <a:off x="161452" y="40822"/>
          <a:ext cx="721129" cy="1096503"/>
        </a:xfrm>
        <a:prstGeom prst="roundRect">
          <a:avLst>
            <a:gd name="adj" fmla="val 10000"/>
          </a:avLst>
        </a:prstGeom>
        <a:blipFill rotWithShape="0">
          <a:blip xmlns:r="http://schemas.openxmlformats.org/officeDocument/2006/relationships" r:embed="rId1"/>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5856F621-F310-4AB9-9818-8EDF09632F92}">
      <dsp:nvSpPr>
        <dsp:cNvPr id="0" name=""/>
        <dsp:cNvSpPr/>
      </dsp:nvSpPr>
      <dsp:spPr>
        <a:xfrm>
          <a:off x="0" y="979068"/>
          <a:ext cx="1639116" cy="1639116"/>
        </a:xfrm>
        <a:prstGeom prst="roundRect">
          <a:avLst>
            <a:gd name="adj" fmla="val 10000"/>
          </a:avLst>
        </a:prstGeom>
        <a:solidFill>
          <a:schemeClr val="bg1">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rtl="0">
            <a:lnSpc>
              <a:spcPct val="90000"/>
            </a:lnSpc>
            <a:spcBef>
              <a:spcPct val="0"/>
            </a:spcBef>
            <a:spcAft>
              <a:spcPct val="35000"/>
            </a:spcAft>
          </a:pPr>
          <a:r>
            <a:rPr lang="en-US" sz="1900" b="1" kern="1200" dirty="0" smtClean="0"/>
            <a:t>Agency bills Debtor for $25</a:t>
          </a:r>
          <a:endParaRPr lang="en-US" sz="1900" b="1" kern="1200" dirty="0"/>
        </a:p>
      </dsp:txBody>
      <dsp:txXfrm>
        <a:off x="48008" y="1027076"/>
        <a:ext cx="1543100" cy="1543100"/>
      </dsp:txXfrm>
    </dsp:sp>
    <dsp:sp modelId="{0A2BB332-726F-4FEE-BF7B-22111361E1CA}">
      <dsp:nvSpPr>
        <dsp:cNvPr id="0" name=""/>
        <dsp:cNvSpPr/>
      </dsp:nvSpPr>
      <dsp:spPr>
        <a:xfrm rot="260773">
          <a:off x="1527434" y="491394"/>
          <a:ext cx="528744" cy="393856"/>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dirty="0"/>
        </a:p>
      </dsp:txBody>
      <dsp:txXfrm>
        <a:off x="1527604" y="565688"/>
        <a:ext cx="410587" cy="236314"/>
      </dsp:txXfrm>
    </dsp:sp>
    <dsp:sp modelId="{59B079FB-437F-4BF3-B879-5D4607829DE1}">
      <dsp:nvSpPr>
        <dsp:cNvPr id="0" name=""/>
        <dsp:cNvSpPr/>
      </dsp:nvSpPr>
      <dsp:spPr>
        <a:xfrm>
          <a:off x="2459900" y="317771"/>
          <a:ext cx="735127" cy="893039"/>
        </a:xfrm>
        <a:prstGeom prst="roundRect">
          <a:avLst>
            <a:gd name="adj" fmla="val 10000"/>
          </a:avLst>
        </a:prstGeom>
        <a:blipFill rotWithShape="0">
          <a:blip xmlns:r="http://schemas.openxmlformats.org/officeDocument/2006/relationships" r:embed="rId2"/>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E2C7BCB-C0F0-43AA-8D67-68160DC80B45}">
      <dsp:nvSpPr>
        <dsp:cNvPr id="0" name=""/>
        <dsp:cNvSpPr/>
      </dsp:nvSpPr>
      <dsp:spPr>
        <a:xfrm>
          <a:off x="2274739" y="991276"/>
          <a:ext cx="1639116" cy="1639116"/>
        </a:xfrm>
        <a:prstGeom prst="roundRect">
          <a:avLst>
            <a:gd name="adj" fmla="val 10000"/>
          </a:avLst>
        </a:prstGeom>
        <a:solidFill>
          <a:schemeClr val="bg1">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rtl="0">
            <a:lnSpc>
              <a:spcPct val="90000"/>
            </a:lnSpc>
            <a:spcBef>
              <a:spcPct val="0"/>
            </a:spcBef>
            <a:spcAft>
              <a:spcPct val="35000"/>
            </a:spcAft>
          </a:pPr>
          <a:r>
            <a:rPr lang="en-US" sz="1900" b="1" kern="1200" dirty="0" smtClean="0"/>
            <a:t>Agency refers Debt to  Treasury</a:t>
          </a:r>
          <a:endParaRPr lang="en-US" sz="1900" b="1" kern="1200" dirty="0"/>
        </a:p>
      </dsp:txBody>
      <dsp:txXfrm>
        <a:off x="2322747" y="1039284"/>
        <a:ext cx="1543100" cy="1543100"/>
      </dsp:txXfrm>
    </dsp:sp>
    <dsp:sp modelId="{E26488AE-A651-4A83-83B2-144874EE3692}">
      <dsp:nvSpPr>
        <dsp:cNvPr id="0" name=""/>
        <dsp:cNvSpPr/>
      </dsp:nvSpPr>
      <dsp:spPr>
        <a:xfrm rot="144687">
          <a:off x="3811676" y="475382"/>
          <a:ext cx="474348" cy="393856"/>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dirty="0"/>
        </a:p>
      </dsp:txBody>
      <dsp:txXfrm>
        <a:off x="3811728" y="551667"/>
        <a:ext cx="356191" cy="236314"/>
      </dsp:txXfrm>
    </dsp:sp>
    <dsp:sp modelId="{B705DBB7-0991-4416-A55C-6F6D744E94E9}">
      <dsp:nvSpPr>
        <dsp:cNvPr id="0" name=""/>
        <dsp:cNvSpPr/>
      </dsp:nvSpPr>
      <dsp:spPr>
        <a:xfrm>
          <a:off x="4549108" y="221686"/>
          <a:ext cx="1119959" cy="1277380"/>
        </a:xfrm>
        <a:prstGeom prst="roundRect">
          <a:avLst>
            <a:gd name="adj" fmla="val 10000"/>
          </a:avLst>
        </a:prstGeom>
        <a:blipFill rotWithShape="0">
          <a:blip xmlns:r="http://schemas.openxmlformats.org/officeDocument/2006/relationships" r:embed="rId3"/>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2F12574D-7217-4A13-BD27-7AEAC0C3947B}">
      <dsp:nvSpPr>
        <dsp:cNvPr id="0" name=""/>
        <dsp:cNvSpPr/>
      </dsp:nvSpPr>
      <dsp:spPr>
        <a:xfrm>
          <a:off x="4556362" y="1024287"/>
          <a:ext cx="1639116" cy="163911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1" kern="1200" dirty="0" smtClean="0"/>
            <a:t>Treasury successfully collects debt from Debtor</a:t>
          </a:r>
          <a:endParaRPr lang="en-US" sz="1800" b="1" kern="1200" dirty="0"/>
        </a:p>
      </dsp:txBody>
      <dsp:txXfrm>
        <a:off x="4604370" y="1072295"/>
        <a:ext cx="1543100" cy="154310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087EE3-2395-466C-B870-47FF5C335C3B}">
      <dsp:nvSpPr>
        <dsp:cNvPr id="0" name=""/>
        <dsp:cNvSpPr/>
      </dsp:nvSpPr>
      <dsp:spPr>
        <a:xfrm>
          <a:off x="2110" y="858196"/>
          <a:ext cx="1676009" cy="23962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rtl="0">
            <a:lnSpc>
              <a:spcPct val="90000"/>
            </a:lnSpc>
            <a:spcBef>
              <a:spcPct val="0"/>
            </a:spcBef>
            <a:spcAft>
              <a:spcPct val="35000"/>
            </a:spcAft>
          </a:pPr>
          <a:r>
            <a:rPr lang="en-US" sz="1600" b="1" kern="1200" dirty="0" smtClean="0">
              <a:solidFill>
                <a:schemeClr val="bg2">
                  <a:lumMod val="50000"/>
                </a:schemeClr>
              </a:solidFill>
            </a:rPr>
            <a:t>September 1st</a:t>
          </a:r>
          <a:endParaRPr lang="en-US" sz="1600" b="1" kern="1200" dirty="0">
            <a:solidFill>
              <a:schemeClr val="bg2">
                <a:lumMod val="50000"/>
              </a:schemeClr>
            </a:solidFill>
          </a:endParaRPr>
        </a:p>
      </dsp:txBody>
      <dsp:txXfrm>
        <a:off x="9128" y="865214"/>
        <a:ext cx="1661973" cy="225593"/>
      </dsp:txXfrm>
    </dsp:sp>
    <dsp:sp modelId="{7F6C1146-B1AE-4172-8160-8862B0B8C8E2}">
      <dsp:nvSpPr>
        <dsp:cNvPr id="0" name=""/>
        <dsp:cNvSpPr/>
      </dsp:nvSpPr>
      <dsp:spPr>
        <a:xfrm>
          <a:off x="169711" y="1097826"/>
          <a:ext cx="167600" cy="513432"/>
        </a:xfrm>
        <a:custGeom>
          <a:avLst/>
          <a:gdLst/>
          <a:ahLst/>
          <a:cxnLst/>
          <a:rect l="0" t="0" r="0" b="0"/>
          <a:pathLst>
            <a:path>
              <a:moveTo>
                <a:pt x="0" y="0"/>
              </a:moveTo>
              <a:lnTo>
                <a:pt x="0" y="513432"/>
              </a:lnTo>
              <a:lnTo>
                <a:pt x="167600" y="51343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B6C743-457A-4B29-8040-233B8AC1F1C0}">
      <dsp:nvSpPr>
        <dsp:cNvPr id="0" name=""/>
        <dsp:cNvSpPr/>
      </dsp:nvSpPr>
      <dsp:spPr>
        <a:xfrm>
          <a:off x="337312" y="1268970"/>
          <a:ext cx="1095323" cy="68457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lvl="0" algn="l" defTabSz="400050" rtl="0">
            <a:lnSpc>
              <a:spcPct val="90000"/>
            </a:lnSpc>
            <a:spcBef>
              <a:spcPct val="0"/>
            </a:spcBef>
            <a:spcAft>
              <a:spcPct val="35000"/>
            </a:spcAft>
          </a:pPr>
          <a:r>
            <a:rPr lang="en-US" sz="900" kern="1200" dirty="0" smtClean="0"/>
            <a:t>$10000 Bill is Sent</a:t>
          </a:r>
          <a:endParaRPr lang="en-US" sz="900" kern="1200" dirty="0"/>
        </a:p>
      </dsp:txBody>
      <dsp:txXfrm>
        <a:off x="357363" y="1289021"/>
        <a:ext cx="1055221" cy="644475"/>
      </dsp:txXfrm>
    </dsp:sp>
    <dsp:sp modelId="{B3130D86-09A0-4FFC-B560-A25038E4A827}">
      <dsp:nvSpPr>
        <dsp:cNvPr id="0" name=""/>
        <dsp:cNvSpPr/>
      </dsp:nvSpPr>
      <dsp:spPr>
        <a:xfrm>
          <a:off x="169711" y="1097826"/>
          <a:ext cx="167600" cy="1463502"/>
        </a:xfrm>
        <a:custGeom>
          <a:avLst/>
          <a:gdLst/>
          <a:ahLst/>
          <a:cxnLst/>
          <a:rect l="0" t="0" r="0" b="0"/>
          <a:pathLst>
            <a:path>
              <a:moveTo>
                <a:pt x="0" y="0"/>
              </a:moveTo>
              <a:lnTo>
                <a:pt x="0" y="1463502"/>
              </a:lnTo>
              <a:lnTo>
                <a:pt x="167600" y="146350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41B3C9F-4A63-446D-9FAB-1292C8873D76}">
      <dsp:nvSpPr>
        <dsp:cNvPr id="0" name=""/>
        <dsp:cNvSpPr/>
      </dsp:nvSpPr>
      <dsp:spPr>
        <a:xfrm>
          <a:off x="337312" y="2124691"/>
          <a:ext cx="1095323" cy="87327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lvl="0" algn="ctr" defTabSz="400050" rtl="0">
            <a:lnSpc>
              <a:spcPct val="90000"/>
            </a:lnSpc>
            <a:spcBef>
              <a:spcPct val="0"/>
            </a:spcBef>
            <a:spcAft>
              <a:spcPct val="35000"/>
            </a:spcAft>
          </a:pPr>
          <a:r>
            <a:rPr lang="en-US" sz="900" b="0" i="0" kern="1200" dirty="0" smtClean="0">
              <a:solidFill>
                <a:schemeClr val="bg1"/>
              </a:solidFill>
            </a:rPr>
            <a:t>No Penalty charges – within 30 days</a:t>
          </a:r>
        </a:p>
      </dsp:txBody>
      <dsp:txXfrm>
        <a:off x="362889" y="2150268"/>
        <a:ext cx="1044169" cy="822120"/>
      </dsp:txXfrm>
    </dsp:sp>
    <dsp:sp modelId="{284301C9-5148-4683-9C59-C7DF2F7E602C}">
      <dsp:nvSpPr>
        <dsp:cNvPr id="0" name=""/>
        <dsp:cNvSpPr/>
      </dsp:nvSpPr>
      <dsp:spPr>
        <a:xfrm>
          <a:off x="169711" y="1097826"/>
          <a:ext cx="167600" cy="2219022"/>
        </a:xfrm>
        <a:custGeom>
          <a:avLst/>
          <a:gdLst/>
          <a:ahLst/>
          <a:cxnLst/>
          <a:rect l="0" t="0" r="0" b="0"/>
          <a:pathLst>
            <a:path>
              <a:moveTo>
                <a:pt x="0" y="0"/>
              </a:moveTo>
              <a:lnTo>
                <a:pt x="0" y="2219022"/>
              </a:lnTo>
              <a:lnTo>
                <a:pt x="167600" y="221902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653C63-A7DC-4DEB-92E0-24CFD60D628C}">
      <dsp:nvSpPr>
        <dsp:cNvPr id="0" name=""/>
        <dsp:cNvSpPr/>
      </dsp:nvSpPr>
      <dsp:spPr>
        <a:xfrm>
          <a:off x="337312" y="3169110"/>
          <a:ext cx="1095323" cy="29547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lvl="0" algn="l" defTabSz="400050" rtl="0">
            <a:lnSpc>
              <a:spcPct val="90000"/>
            </a:lnSpc>
            <a:spcBef>
              <a:spcPct val="0"/>
            </a:spcBef>
            <a:spcAft>
              <a:spcPct val="35000"/>
            </a:spcAft>
          </a:pPr>
          <a:r>
            <a:rPr lang="en-US" sz="900" b="0" kern="1200" dirty="0" smtClean="0">
              <a:solidFill>
                <a:schemeClr val="tx1"/>
              </a:solidFill>
            </a:rPr>
            <a:t>Total Due: </a:t>
          </a:r>
          <a:r>
            <a:rPr lang="en-US" sz="900" kern="1200" dirty="0" smtClean="0">
              <a:solidFill>
                <a:srgbClr val="FF0000"/>
              </a:solidFill>
            </a:rPr>
            <a:t>$</a:t>
          </a:r>
          <a:r>
            <a:rPr lang="en-US" sz="900" b="1" kern="1200" dirty="0" smtClean="0">
              <a:solidFill>
                <a:srgbClr val="FF0000"/>
              </a:solidFill>
            </a:rPr>
            <a:t>10000</a:t>
          </a:r>
          <a:endParaRPr lang="en-US" sz="900" b="0" kern="1200" dirty="0">
            <a:solidFill>
              <a:schemeClr val="tx1"/>
            </a:solidFill>
          </a:endParaRPr>
        </a:p>
      </dsp:txBody>
      <dsp:txXfrm>
        <a:off x="345966" y="3177764"/>
        <a:ext cx="1078015" cy="278169"/>
      </dsp:txXfrm>
    </dsp:sp>
    <dsp:sp modelId="{1C89CCF1-37BD-4396-A885-E064BB718B4C}">
      <dsp:nvSpPr>
        <dsp:cNvPr id="0" name=""/>
        <dsp:cNvSpPr/>
      </dsp:nvSpPr>
      <dsp:spPr>
        <a:xfrm>
          <a:off x="2020408" y="858196"/>
          <a:ext cx="1224749" cy="26752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rtl="0">
            <a:lnSpc>
              <a:spcPct val="90000"/>
            </a:lnSpc>
            <a:spcBef>
              <a:spcPct val="0"/>
            </a:spcBef>
            <a:spcAft>
              <a:spcPct val="35000"/>
            </a:spcAft>
          </a:pPr>
          <a:r>
            <a:rPr lang="en-US" sz="1600" b="1" kern="1200" dirty="0" smtClean="0">
              <a:solidFill>
                <a:schemeClr val="bg2">
                  <a:lumMod val="50000"/>
                </a:schemeClr>
              </a:solidFill>
            </a:rPr>
            <a:t>October 1</a:t>
          </a:r>
          <a:endParaRPr lang="en-US" sz="1600" b="1" kern="1200" dirty="0">
            <a:solidFill>
              <a:schemeClr val="bg2">
                <a:lumMod val="50000"/>
              </a:schemeClr>
            </a:solidFill>
          </a:endParaRPr>
        </a:p>
      </dsp:txBody>
      <dsp:txXfrm>
        <a:off x="2028244" y="866032"/>
        <a:ext cx="1209077" cy="251853"/>
      </dsp:txXfrm>
    </dsp:sp>
    <dsp:sp modelId="{A245203C-7126-427E-B886-AC3A0329EEF3}">
      <dsp:nvSpPr>
        <dsp:cNvPr id="0" name=""/>
        <dsp:cNvSpPr/>
      </dsp:nvSpPr>
      <dsp:spPr>
        <a:xfrm>
          <a:off x="2142883" y="1125722"/>
          <a:ext cx="122474" cy="513432"/>
        </a:xfrm>
        <a:custGeom>
          <a:avLst/>
          <a:gdLst/>
          <a:ahLst/>
          <a:cxnLst/>
          <a:rect l="0" t="0" r="0" b="0"/>
          <a:pathLst>
            <a:path>
              <a:moveTo>
                <a:pt x="0" y="0"/>
              </a:moveTo>
              <a:lnTo>
                <a:pt x="0" y="513432"/>
              </a:lnTo>
              <a:lnTo>
                <a:pt x="122474" y="51343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B2D913-245A-4B4F-8F57-8F68C2FD8469}">
      <dsp:nvSpPr>
        <dsp:cNvPr id="0" name=""/>
        <dsp:cNvSpPr/>
      </dsp:nvSpPr>
      <dsp:spPr>
        <a:xfrm>
          <a:off x="2265358" y="1296866"/>
          <a:ext cx="1095323" cy="68457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lvl="0" algn="ctr" defTabSz="400050" rtl="0">
            <a:lnSpc>
              <a:spcPct val="90000"/>
            </a:lnSpc>
            <a:spcBef>
              <a:spcPct val="0"/>
            </a:spcBef>
            <a:spcAft>
              <a:spcPct val="35000"/>
            </a:spcAft>
          </a:pPr>
          <a:r>
            <a:rPr lang="en-US" sz="900" kern="1200" dirty="0" smtClean="0"/>
            <a:t>$10000 Collection is Due</a:t>
          </a:r>
        </a:p>
        <a:p>
          <a:pPr lvl="0" algn="ctr" defTabSz="400050" rtl="0">
            <a:lnSpc>
              <a:spcPct val="90000"/>
            </a:lnSpc>
            <a:spcBef>
              <a:spcPct val="0"/>
            </a:spcBef>
            <a:spcAft>
              <a:spcPct val="35000"/>
            </a:spcAft>
          </a:pPr>
          <a:r>
            <a:rPr lang="en-US" sz="900" kern="1200" dirty="0" smtClean="0"/>
            <a:t>Not yet paid</a:t>
          </a:r>
          <a:endParaRPr lang="en-US" sz="900" kern="1200" dirty="0"/>
        </a:p>
      </dsp:txBody>
      <dsp:txXfrm>
        <a:off x="2285409" y="1316917"/>
        <a:ext cx="1055221" cy="644475"/>
      </dsp:txXfrm>
    </dsp:sp>
    <dsp:sp modelId="{C056F19A-D3FA-4991-B1FE-FB3DD48240FF}">
      <dsp:nvSpPr>
        <dsp:cNvPr id="0" name=""/>
        <dsp:cNvSpPr/>
      </dsp:nvSpPr>
      <dsp:spPr>
        <a:xfrm>
          <a:off x="2142883" y="1125722"/>
          <a:ext cx="122474" cy="1472080"/>
        </a:xfrm>
        <a:custGeom>
          <a:avLst/>
          <a:gdLst/>
          <a:ahLst/>
          <a:cxnLst/>
          <a:rect l="0" t="0" r="0" b="0"/>
          <a:pathLst>
            <a:path>
              <a:moveTo>
                <a:pt x="0" y="0"/>
              </a:moveTo>
              <a:lnTo>
                <a:pt x="0" y="1472080"/>
              </a:lnTo>
              <a:lnTo>
                <a:pt x="122474" y="147208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424D5A-1D30-4CAE-A0EC-168E80398152}">
      <dsp:nvSpPr>
        <dsp:cNvPr id="0" name=""/>
        <dsp:cNvSpPr/>
      </dsp:nvSpPr>
      <dsp:spPr>
        <a:xfrm>
          <a:off x="2265358" y="2152588"/>
          <a:ext cx="1095323" cy="890429"/>
        </a:xfrm>
        <a:prstGeom prst="roundRect">
          <a:avLst>
            <a:gd name="adj" fmla="val 10000"/>
          </a:avLst>
        </a:prstGeom>
        <a:solidFill>
          <a:schemeClr val="lt1">
            <a:hueOff val="0"/>
            <a:satOff val="0"/>
            <a:lum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lvl="0" algn="ctr" defTabSz="400050" rtl="0">
            <a:lnSpc>
              <a:spcPct val="90000"/>
            </a:lnSpc>
            <a:spcBef>
              <a:spcPct val="0"/>
            </a:spcBef>
            <a:spcAft>
              <a:spcPct val="35000"/>
            </a:spcAft>
          </a:pPr>
          <a:r>
            <a:rPr lang="en-US" sz="900" b="0" i="0" kern="1200" dirty="0" smtClean="0">
              <a:solidFill>
                <a:schemeClr val="tx1"/>
              </a:solidFill>
            </a:rPr>
            <a:t>No Penalty charges – within 30 days</a:t>
          </a:r>
          <a:endParaRPr lang="en-US" sz="900" kern="1200" dirty="0">
            <a:solidFill>
              <a:schemeClr val="tx1"/>
            </a:solidFill>
          </a:endParaRPr>
        </a:p>
      </dsp:txBody>
      <dsp:txXfrm>
        <a:off x="2291438" y="2178668"/>
        <a:ext cx="1043163" cy="838269"/>
      </dsp:txXfrm>
    </dsp:sp>
    <dsp:sp modelId="{72A0B89B-91C8-4CC3-BACC-25826EA6ED5A}">
      <dsp:nvSpPr>
        <dsp:cNvPr id="0" name=""/>
        <dsp:cNvSpPr/>
      </dsp:nvSpPr>
      <dsp:spPr>
        <a:xfrm>
          <a:off x="2142883" y="1125722"/>
          <a:ext cx="122474" cy="2236178"/>
        </a:xfrm>
        <a:custGeom>
          <a:avLst/>
          <a:gdLst/>
          <a:ahLst/>
          <a:cxnLst/>
          <a:rect l="0" t="0" r="0" b="0"/>
          <a:pathLst>
            <a:path>
              <a:moveTo>
                <a:pt x="0" y="0"/>
              </a:moveTo>
              <a:lnTo>
                <a:pt x="0" y="2236178"/>
              </a:lnTo>
              <a:lnTo>
                <a:pt x="122474" y="223617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2292E00-DCDC-46C8-A72E-13A63893C17D}">
      <dsp:nvSpPr>
        <dsp:cNvPr id="0" name=""/>
        <dsp:cNvSpPr/>
      </dsp:nvSpPr>
      <dsp:spPr>
        <a:xfrm>
          <a:off x="2265358" y="3214162"/>
          <a:ext cx="1095323" cy="29547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lvl="0" algn="ctr" defTabSz="400050" rtl="0">
            <a:lnSpc>
              <a:spcPct val="90000"/>
            </a:lnSpc>
            <a:spcBef>
              <a:spcPct val="0"/>
            </a:spcBef>
            <a:spcAft>
              <a:spcPct val="35000"/>
            </a:spcAft>
          </a:pPr>
          <a:r>
            <a:rPr lang="en-US" sz="900" kern="1200" dirty="0" smtClean="0"/>
            <a:t>Total Due: </a:t>
          </a:r>
          <a:r>
            <a:rPr lang="en-US" sz="900" kern="1200" dirty="0" smtClean="0">
              <a:solidFill>
                <a:srgbClr val="FF0000"/>
              </a:solidFill>
            </a:rPr>
            <a:t>$</a:t>
          </a:r>
          <a:r>
            <a:rPr lang="en-US" sz="900" b="1" kern="1200" dirty="0" smtClean="0">
              <a:solidFill>
                <a:srgbClr val="FF0000"/>
              </a:solidFill>
            </a:rPr>
            <a:t>10000</a:t>
          </a:r>
          <a:endParaRPr lang="en-US" sz="900" b="1" kern="1200" dirty="0">
            <a:solidFill>
              <a:srgbClr val="FF0000"/>
            </a:solidFill>
          </a:endParaRPr>
        </a:p>
      </dsp:txBody>
      <dsp:txXfrm>
        <a:off x="2274012" y="3222816"/>
        <a:ext cx="1078015" cy="278169"/>
      </dsp:txXfrm>
    </dsp:sp>
    <dsp:sp modelId="{36182FBC-8C33-4518-8B98-41F3E972164F}">
      <dsp:nvSpPr>
        <dsp:cNvPr id="0" name=""/>
        <dsp:cNvSpPr/>
      </dsp:nvSpPr>
      <dsp:spPr>
        <a:xfrm>
          <a:off x="3587446" y="858196"/>
          <a:ext cx="1224749" cy="26752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rtl="0">
            <a:lnSpc>
              <a:spcPct val="90000"/>
            </a:lnSpc>
            <a:spcBef>
              <a:spcPct val="0"/>
            </a:spcBef>
            <a:spcAft>
              <a:spcPct val="35000"/>
            </a:spcAft>
          </a:pPr>
          <a:r>
            <a:rPr lang="en-US" sz="1600" b="1" kern="1200" dirty="0" smtClean="0">
              <a:solidFill>
                <a:schemeClr val="bg2">
                  <a:lumMod val="50000"/>
                </a:schemeClr>
              </a:solidFill>
            </a:rPr>
            <a:t>October 31</a:t>
          </a:r>
          <a:endParaRPr lang="en-US" sz="1600" b="1" kern="1200" dirty="0">
            <a:solidFill>
              <a:schemeClr val="bg2">
                <a:lumMod val="50000"/>
              </a:schemeClr>
            </a:solidFill>
          </a:endParaRPr>
        </a:p>
      </dsp:txBody>
      <dsp:txXfrm>
        <a:off x="3595282" y="866032"/>
        <a:ext cx="1209077" cy="251853"/>
      </dsp:txXfrm>
    </dsp:sp>
    <dsp:sp modelId="{B9546585-BE9B-4CEE-8219-D9B393DC7750}">
      <dsp:nvSpPr>
        <dsp:cNvPr id="0" name=""/>
        <dsp:cNvSpPr/>
      </dsp:nvSpPr>
      <dsp:spPr>
        <a:xfrm>
          <a:off x="3709921" y="1125722"/>
          <a:ext cx="122474" cy="513432"/>
        </a:xfrm>
        <a:custGeom>
          <a:avLst/>
          <a:gdLst/>
          <a:ahLst/>
          <a:cxnLst/>
          <a:rect l="0" t="0" r="0" b="0"/>
          <a:pathLst>
            <a:path>
              <a:moveTo>
                <a:pt x="0" y="0"/>
              </a:moveTo>
              <a:lnTo>
                <a:pt x="0" y="513432"/>
              </a:lnTo>
              <a:lnTo>
                <a:pt x="122474" y="51343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8ADC86-E95C-4426-BFC8-387A980C17AF}">
      <dsp:nvSpPr>
        <dsp:cNvPr id="0" name=""/>
        <dsp:cNvSpPr/>
      </dsp:nvSpPr>
      <dsp:spPr>
        <a:xfrm>
          <a:off x="3832396" y="1296866"/>
          <a:ext cx="1095323" cy="68457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lvl="0" algn="ctr" defTabSz="400050" rtl="0">
            <a:lnSpc>
              <a:spcPct val="90000"/>
            </a:lnSpc>
            <a:spcBef>
              <a:spcPct val="0"/>
            </a:spcBef>
            <a:spcAft>
              <a:spcPct val="35000"/>
            </a:spcAft>
          </a:pPr>
          <a:r>
            <a:rPr lang="en-US" sz="900" kern="1200" dirty="0" smtClean="0"/>
            <a:t>$10000 Collection is Due</a:t>
          </a:r>
        </a:p>
        <a:p>
          <a:pPr lvl="0" algn="ctr" defTabSz="400050" rtl="0">
            <a:lnSpc>
              <a:spcPct val="90000"/>
            </a:lnSpc>
            <a:spcBef>
              <a:spcPct val="0"/>
            </a:spcBef>
            <a:spcAft>
              <a:spcPct val="35000"/>
            </a:spcAft>
          </a:pPr>
          <a:r>
            <a:rPr lang="en-US" sz="900" kern="1200" dirty="0" smtClean="0"/>
            <a:t> Still not paid</a:t>
          </a:r>
          <a:endParaRPr lang="en-US" sz="900" kern="1200" dirty="0"/>
        </a:p>
      </dsp:txBody>
      <dsp:txXfrm>
        <a:off x="3852447" y="1316917"/>
        <a:ext cx="1055221" cy="644475"/>
      </dsp:txXfrm>
    </dsp:sp>
    <dsp:sp modelId="{7174BABC-2F1C-4A98-8361-765F955D7F6F}">
      <dsp:nvSpPr>
        <dsp:cNvPr id="0" name=""/>
        <dsp:cNvSpPr/>
      </dsp:nvSpPr>
      <dsp:spPr>
        <a:xfrm>
          <a:off x="3709921" y="1125722"/>
          <a:ext cx="122474" cy="1478029"/>
        </a:xfrm>
        <a:custGeom>
          <a:avLst/>
          <a:gdLst/>
          <a:ahLst/>
          <a:cxnLst/>
          <a:rect l="0" t="0" r="0" b="0"/>
          <a:pathLst>
            <a:path>
              <a:moveTo>
                <a:pt x="0" y="0"/>
              </a:moveTo>
              <a:lnTo>
                <a:pt x="0" y="1478029"/>
              </a:lnTo>
              <a:lnTo>
                <a:pt x="122474" y="147802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93064F-9700-48BE-B7E7-20A5464B8CDE}">
      <dsp:nvSpPr>
        <dsp:cNvPr id="0" name=""/>
        <dsp:cNvSpPr/>
      </dsp:nvSpPr>
      <dsp:spPr>
        <a:xfrm>
          <a:off x="3832396" y="2152588"/>
          <a:ext cx="1095323" cy="90232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lvl="0" algn="ctr" defTabSz="400050" rtl="0">
            <a:lnSpc>
              <a:spcPct val="90000"/>
            </a:lnSpc>
            <a:spcBef>
              <a:spcPct val="0"/>
            </a:spcBef>
            <a:spcAft>
              <a:spcPct val="35000"/>
            </a:spcAft>
          </a:pPr>
          <a:r>
            <a:rPr lang="en-US" sz="900" b="1" i="1" kern="1200" dirty="0" smtClean="0">
              <a:solidFill>
                <a:schemeClr val="accent1">
                  <a:lumMod val="50000"/>
                </a:schemeClr>
              </a:solidFill>
            </a:rPr>
            <a:t>Penalty </a:t>
          </a:r>
          <a:r>
            <a:rPr lang="en-US" sz="900" b="1" i="1" kern="1200" baseline="0" dirty="0" smtClean="0">
              <a:solidFill>
                <a:schemeClr val="accent1">
                  <a:lumMod val="50000"/>
                </a:schemeClr>
              </a:solidFill>
            </a:rPr>
            <a:t>Calculation Days start </a:t>
          </a:r>
        </a:p>
        <a:p>
          <a:pPr lvl="0" algn="ctr" defTabSz="400050" rtl="0">
            <a:lnSpc>
              <a:spcPct val="90000"/>
            </a:lnSpc>
            <a:spcBef>
              <a:spcPct val="0"/>
            </a:spcBef>
            <a:spcAft>
              <a:spcPct val="35000"/>
            </a:spcAft>
          </a:pPr>
          <a:r>
            <a:rPr lang="en-US" sz="900" kern="1200" dirty="0" smtClean="0"/>
            <a:t>10k * 0.06 * (30/360)= </a:t>
          </a:r>
          <a:r>
            <a:rPr lang="en-US" sz="900" kern="1200" dirty="0" smtClean="0">
              <a:solidFill>
                <a:srgbClr val="FF0000"/>
              </a:solidFill>
            </a:rPr>
            <a:t>$50</a:t>
          </a:r>
          <a:endParaRPr lang="en-US" sz="900" kern="1200" dirty="0"/>
        </a:p>
      </dsp:txBody>
      <dsp:txXfrm>
        <a:off x="3858824" y="2179016"/>
        <a:ext cx="1042467" cy="849471"/>
      </dsp:txXfrm>
    </dsp:sp>
    <dsp:sp modelId="{63ADE74B-7E75-4CAC-94B3-27F70A50F78F}">
      <dsp:nvSpPr>
        <dsp:cNvPr id="0" name=""/>
        <dsp:cNvSpPr/>
      </dsp:nvSpPr>
      <dsp:spPr>
        <a:xfrm>
          <a:off x="3709921" y="1125722"/>
          <a:ext cx="122474" cy="2248076"/>
        </a:xfrm>
        <a:custGeom>
          <a:avLst/>
          <a:gdLst/>
          <a:ahLst/>
          <a:cxnLst/>
          <a:rect l="0" t="0" r="0" b="0"/>
          <a:pathLst>
            <a:path>
              <a:moveTo>
                <a:pt x="0" y="0"/>
              </a:moveTo>
              <a:lnTo>
                <a:pt x="0" y="2248076"/>
              </a:lnTo>
              <a:lnTo>
                <a:pt x="122474" y="224807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628C6B-4146-4FFE-8CAD-001EFEE3F9A3}">
      <dsp:nvSpPr>
        <dsp:cNvPr id="0" name=""/>
        <dsp:cNvSpPr/>
      </dsp:nvSpPr>
      <dsp:spPr>
        <a:xfrm>
          <a:off x="3832396" y="3226060"/>
          <a:ext cx="1095323" cy="29547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lvl="0" algn="ctr" defTabSz="400050" rtl="0">
            <a:lnSpc>
              <a:spcPct val="90000"/>
            </a:lnSpc>
            <a:spcBef>
              <a:spcPct val="0"/>
            </a:spcBef>
            <a:spcAft>
              <a:spcPct val="35000"/>
            </a:spcAft>
          </a:pPr>
          <a:r>
            <a:rPr lang="en-US" sz="900" kern="1200" dirty="0" smtClean="0"/>
            <a:t>Total Due: </a:t>
          </a:r>
          <a:r>
            <a:rPr lang="en-US" sz="900" kern="1200" dirty="0" smtClean="0">
              <a:solidFill>
                <a:srgbClr val="FF0000"/>
              </a:solidFill>
            </a:rPr>
            <a:t>$</a:t>
          </a:r>
          <a:r>
            <a:rPr lang="en-US" sz="900" b="1" kern="1200" dirty="0" smtClean="0">
              <a:solidFill>
                <a:srgbClr val="FF0000"/>
              </a:solidFill>
            </a:rPr>
            <a:t>10050</a:t>
          </a:r>
          <a:endParaRPr lang="en-US" sz="900" b="1" kern="1200" dirty="0">
            <a:solidFill>
              <a:srgbClr val="FF0000"/>
            </a:solidFill>
          </a:endParaRPr>
        </a:p>
      </dsp:txBody>
      <dsp:txXfrm>
        <a:off x="3841050" y="3234714"/>
        <a:ext cx="1078015" cy="278169"/>
      </dsp:txXfrm>
    </dsp:sp>
    <dsp:sp modelId="{E43F9FD1-63F1-4784-A007-897B4B4D7FD0}">
      <dsp:nvSpPr>
        <dsp:cNvPr id="0" name=""/>
        <dsp:cNvSpPr/>
      </dsp:nvSpPr>
      <dsp:spPr>
        <a:xfrm>
          <a:off x="5154484" y="858196"/>
          <a:ext cx="1402534" cy="24642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rtl="0">
            <a:lnSpc>
              <a:spcPct val="90000"/>
            </a:lnSpc>
            <a:spcBef>
              <a:spcPct val="0"/>
            </a:spcBef>
            <a:spcAft>
              <a:spcPct val="35000"/>
            </a:spcAft>
          </a:pPr>
          <a:r>
            <a:rPr lang="en-US" sz="1600" b="1" kern="1200" dirty="0" smtClean="0">
              <a:solidFill>
                <a:schemeClr val="bg2">
                  <a:lumMod val="50000"/>
                </a:schemeClr>
              </a:solidFill>
            </a:rPr>
            <a:t>November 30</a:t>
          </a:r>
          <a:endParaRPr lang="en-US" sz="1600" b="1" kern="1200" dirty="0">
            <a:solidFill>
              <a:srgbClr val="FF0000"/>
            </a:solidFill>
          </a:endParaRPr>
        </a:p>
      </dsp:txBody>
      <dsp:txXfrm>
        <a:off x="5161702" y="865414"/>
        <a:ext cx="1388098" cy="231991"/>
      </dsp:txXfrm>
    </dsp:sp>
    <dsp:sp modelId="{DBEB02B6-872D-4DD9-8069-4DBDDDE630A5}">
      <dsp:nvSpPr>
        <dsp:cNvPr id="0" name=""/>
        <dsp:cNvSpPr/>
      </dsp:nvSpPr>
      <dsp:spPr>
        <a:xfrm>
          <a:off x="5294738" y="1104623"/>
          <a:ext cx="140253" cy="513432"/>
        </a:xfrm>
        <a:custGeom>
          <a:avLst/>
          <a:gdLst/>
          <a:ahLst/>
          <a:cxnLst/>
          <a:rect l="0" t="0" r="0" b="0"/>
          <a:pathLst>
            <a:path>
              <a:moveTo>
                <a:pt x="0" y="0"/>
              </a:moveTo>
              <a:lnTo>
                <a:pt x="0" y="513432"/>
              </a:lnTo>
              <a:lnTo>
                <a:pt x="140253" y="51343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C0AD527-001D-4D7E-8255-2EFD53135756}">
      <dsp:nvSpPr>
        <dsp:cNvPr id="0" name=""/>
        <dsp:cNvSpPr/>
      </dsp:nvSpPr>
      <dsp:spPr>
        <a:xfrm>
          <a:off x="5434991" y="1275768"/>
          <a:ext cx="1095323" cy="68457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lvl="0" algn="ctr" defTabSz="400050" rtl="0">
            <a:lnSpc>
              <a:spcPct val="90000"/>
            </a:lnSpc>
            <a:spcBef>
              <a:spcPct val="0"/>
            </a:spcBef>
            <a:spcAft>
              <a:spcPct val="35000"/>
            </a:spcAft>
          </a:pPr>
          <a:r>
            <a:rPr lang="en-US" sz="900" kern="1200" dirty="0" smtClean="0"/>
            <a:t>$10050 Collection is Due</a:t>
          </a:r>
        </a:p>
        <a:p>
          <a:pPr lvl="0" algn="ctr" defTabSz="400050" rtl="0">
            <a:lnSpc>
              <a:spcPct val="90000"/>
            </a:lnSpc>
            <a:spcBef>
              <a:spcPct val="0"/>
            </a:spcBef>
            <a:spcAft>
              <a:spcPct val="35000"/>
            </a:spcAft>
          </a:pPr>
          <a:r>
            <a:rPr lang="en-US" sz="900" kern="1200" dirty="0" smtClean="0"/>
            <a:t>Still not paid</a:t>
          </a:r>
          <a:endParaRPr lang="en-US" sz="900" kern="1200" dirty="0"/>
        </a:p>
      </dsp:txBody>
      <dsp:txXfrm>
        <a:off x="5455042" y="1295819"/>
        <a:ext cx="1055221" cy="644475"/>
      </dsp:txXfrm>
    </dsp:sp>
    <dsp:sp modelId="{476C7DEB-0591-4F83-B472-E77F6F3F962D}">
      <dsp:nvSpPr>
        <dsp:cNvPr id="0" name=""/>
        <dsp:cNvSpPr/>
      </dsp:nvSpPr>
      <dsp:spPr>
        <a:xfrm>
          <a:off x="5294738" y="1104623"/>
          <a:ext cx="140253" cy="1455732"/>
        </a:xfrm>
        <a:custGeom>
          <a:avLst/>
          <a:gdLst/>
          <a:ahLst/>
          <a:cxnLst/>
          <a:rect l="0" t="0" r="0" b="0"/>
          <a:pathLst>
            <a:path>
              <a:moveTo>
                <a:pt x="0" y="0"/>
              </a:moveTo>
              <a:lnTo>
                <a:pt x="0" y="1455732"/>
              </a:lnTo>
              <a:lnTo>
                <a:pt x="140253" y="145573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67C36A-58A6-4879-BDD1-75362078144F}">
      <dsp:nvSpPr>
        <dsp:cNvPr id="0" name=""/>
        <dsp:cNvSpPr/>
      </dsp:nvSpPr>
      <dsp:spPr>
        <a:xfrm>
          <a:off x="5434991" y="2131489"/>
          <a:ext cx="1095323" cy="8577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lvl="0" algn="ctr" defTabSz="400050" rtl="0">
            <a:lnSpc>
              <a:spcPct val="90000"/>
            </a:lnSpc>
            <a:spcBef>
              <a:spcPct val="0"/>
            </a:spcBef>
            <a:spcAft>
              <a:spcPct val="35000"/>
            </a:spcAft>
          </a:pPr>
          <a:r>
            <a:rPr lang="en-US" sz="900" kern="1200" dirty="0" smtClean="0"/>
            <a:t>10k * 0.06 * (30/360)= </a:t>
          </a:r>
          <a:r>
            <a:rPr lang="en-US" sz="900" kern="1200" dirty="0" smtClean="0">
              <a:solidFill>
                <a:srgbClr val="FF0000"/>
              </a:solidFill>
            </a:rPr>
            <a:t>$50</a:t>
          </a:r>
          <a:endParaRPr lang="en-US" sz="900" kern="1200" dirty="0"/>
        </a:p>
      </dsp:txBody>
      <dsp:txXfrm>
        <a:off x="5460113" y="2156611"/>
        <a:ext cx="1045079" cy="807490"/>
      </dsp:txXfrm>
    </dsp:sp>
    <dsp:sp modelId="{AB4B8B40-413F-4F59-97EC-F76D4850C900}">
      <dsp:nvSpPr>
        <dsp:cNvPr id="0" name=""/>
        <dsp:cNvSpPr/>
      </dsp:nvSpPr>
      <dsp:spPr>
        <a:xfrm>
          <a:off x="5294738" y="1104623"/>
          <a:ext cx="140253" cy="2229524"/>
        </a:xfrm>
        <a:custGeom>
          <a:avLst/>
          <a:gdLst/>
          <a:ahLst/>
          <a:cxnLst/>
          <a:rect l="0" t="0" r="0" b="0"/>
          <a:pathLst>
            <a:path>
              <a:moveTo>
                <a:pt x="0" y="0"/>
              </a:moveTo>
              <a:lnTo>
                <a:pt x="0" y="2229524"/>
              </a:lnTo>
              <a:lnTo>
                <a:pt x="140253" y="222952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C392549-ACAA-4C96-BA84-68E405FA28BE}">
      <dsp:nvSpPr>
        <dsp:cNvPr id="0" name=""/>
        <dsp:cNvSpPr/>
      </dsp:nvSpPr>
      <dsp:spPr>
        <a:xfrm>
          <a:off x="5434991" y="3186409"/>
          <a:ext cx="1095323" cy="29547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lvl="0" algn="ctr" defTabSz="400050" rtl="0">
            <a:lnSpc>
              <a:spcPct val="90000"/>
            </a:lnSpc>
            <a:spcBef>
              <a:spcPct val="0"/>
            </a:spcBef>
            <a:spcAft>
              <a:spcPct val="35000"/>
            </a:spcAft>
          </a:pPr>
          <a:r>
            <a:rPr lang="en-US" sz="900" kern="1200" dirty="0" smtClean="0"/>
            <a:t>Total Due: </a:t>
          </a:r>
          <a:r>
            <a:rPr lang="en-US" sz="900" kern="1200" dirty="0" smtClean="0">
              <a:solidFill>
                <a:srgbClr val="FF0000"/>
              </a:solidFill>
            </a:rPr>
            <a:t>$</a:t>
          </a:r>
          <a:r>
            <a:rPr lang="en-US" sz="900" b="1" kern="1200" dirty="0" smtClean="0">
              <a:solidFill>
                <a:srgbClr val="FF0000"/>
              </a:solidFill>
            </a:rPr>
            <a:t>10100</a:t>
          </a:r>
          <a:endParaRPr lang="en-US" sz="900" b="1" kern="1200" dirty="0">
            <a:solidFill>
              <a:srgbClr val="FF0000"/>
            </a:solidFill>
          </a:endParaRPr>
        </a:p>
      </dsp:txBody>
      <dsp:txXfrm>
        <a:off x="5443645" y="3195063"/>
        <a:ext cx="1078015" cy="27816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087EE3-2395-466C-B870-47FF5C335C3B}">
      <dsp:nvSpPr>
        <dsp:cNvPr id="0" name=""/>
        <dsp:cNvSpPr/>
      </dsp:nvSpPr>
      <dsp:spPr>
        <a:xfrm>
          <a:off x="123234" y="809"/>
          <a:ext cx="1500934" cy="2748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rtl="0">
            <a:lnSpc>
              <a:spcPct val="90000"/>
            </a:lnSpc>
            <a:spcBef>
              <a:spcPct val="0"/>
            </a:spcBef>
            <a:spcAft>
              <a:spcPct val="35000"/>
            </a:spcAft>
          </a:pPr>
          <a:r>
            <a:rPr lang="en-US" sz="1600" b="1" kern="1200" dirty="0" smtClean="0">
              <a:solidFill>
                <a:schemeClr val="bg2">
                  <a:lumMod val="50000"/>
                </a:schemeClr>
              </a:solidFill>
            </a:rPr>
            <a:t>September 1</a:t>
          </a:r>
          <a:endParaRPr lang="en-US" sz="1600" b="1" kern="1200" dirty="0">
            <a:solidFill>
              <a:schemeClr val="bg2">
                <a:lumMod val="50000"/>
              </a:schemeClr>
            </a:solidFill>
          </a:endParaRPr>
        </a:p>
      </dsp:txBody>
      <dsp:txXfrm>
        <a:off x="131285" y="8860"/>
        <a:ext cx="1484832" cy="258791"/>
      </dsp:txXfrm>
    </dsp:sp>
    <dsp:sp modelId="{7F6C1146-B1AE-4172-8160-8862B0B8C8E2}">
      <dsp:nvSpPr>
        <dsp:cNvPr id="0" name=""/>
        <dsp:cNvSpPr/>
      </dsp:nvSpPr>
      <dsp:spPr>
        <a:xfrm>
          <a:off x="273327" y="275702"/>
          <a:ext cx="150093" cy="480649"/>
        </a:xfrm>
        <a:custGeom>
          <a:avLst/>
          <a:gdLst/>
          <a:ahLst/>
          <a:cxnLst/>
          <a:rect l="0" t="0" r="0" b="0"/>
          <a:pathLst>
            <a:path>
              <a:moveTo>
                <a:pt x="0" y="0"/>
              </a:moveTo>
              <a:lnTo>
                <a:pt x="0" y="480649"/>
              </a:lnTo>
              <a:lnTo>
                <a:pt x="150093" y="48064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B6C743-457A-4B29-8040-233B8AC1F1C0}">
      <dsp:nvSpPr>
        <dsp:cNvPr id="0" name=""/>
        <dsp:cNvSpPr/>
      </dsp:nvSpPr>
      <dsp:spPr>
        <a:xfrm>
          <a:off x="423421" y="435919"/>
          <a:ext cx="1025386" cy="6408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lvl="0" algn="l" defTabSz="444500" rtl="0">
            <a:lnSpc>
              <a:spcPct val="90000"/>
            </a:lnSpc>
            <a:spcBef>
              <a:spcPct val="0"/>
            </a:spcBef>
            <a:spcAft>
              <a:spcPct val="35000"/>
            </a:spcAft>
          </a:pPr>
          <a:r>
            <a:rPr lang="en-US" sz="1000" kern="1200" dirty="0" smtClean="0"/>
            <a:t>$10000 Bill is Sent</a:t>
          </a:r>
          <a:endParaRPr lang="en-US" sz="1000" kern="1200" dirty="0"/>
        </a:p>
      </dsp:txBody>
      <dsp:txXfrm>
        <a:off x="442191" y="454689"/>
        <a:ext cx="987846" cy="603326"/>
      </dsp:txXfrm>
    </dsp:sp>
    <dsp:sp modelId="{B3130D86-09A0-4FFC-B560-A25038E4A827}">
      <dsp:nvSpPr>
        <dsp:cNvPr id="0" name=""/>
        <dsp:cNvSpPr/>
      </dsp:nvSpPr>
      <dsp:spPr>
        <a:xfrm>
          <a:off x="273327" y="275702"/>
          <a:ext cx="150093" cy="1370056"/>
        </a:xfrm>
        <a:custGeom>
          <a:avLst/>
          <a:gdLst/>
          <a:ahLst/>
          <a:cxnLst/>
          <a:rect l="0" t="0" r="0" b="0"/>
          <a:pathLst>
            <a:path>
              <a:moveTo>
                <a:pt x="0" y="0"/>
              </a:moveTo>
              <a:lnTo>
                <a:pt x="0" y="1370056"/>
              </a:lnTo>
              <a:lnTo>
                <a:pt x="150093" y="137005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41B3C9F-4A63-446D-9FAB-1292C8873D76}">
      <dsp:nvSpPr>
        <dsp:cNvPr id="0" name=""/>
        <dsp:cNvSpPr/>
      </dsp:nvSpPr>
      <dsp:spPr>
        <a:xfrm>
          <a:off x="423421" y="1237002"/>
          <a:ext cx="1025386" cy="8175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lvl="0" algn="ctr" defTabSz="444500" rtl="0">
            <a:lnSpc>
              <a:spcPct val="90000"/>
            </a:lnSpc>
            <a:spcBef>
              <a:spcPct val="0"/>
            </a:spcBef>
            <a:spcAft>
              <a:spcPct val="35000"/>
            </a:spcAft>
          </a:pPr>
          <a:r>
            <a:rPr lang="en-US" sz="1000" b="0" i="0" kern="1200" dirty="0" smtClean="0">
              <a:solidFill>
                <a:schemeClr val="tx1"/>
              </a:solidFill>
            </a:rPr>
            <a:t>No Admin charges – within Collection Due Date</a:t>
          </a:r>
        </a:p>
      </dsp:txBody>
      <dsp:txXfrm>
        <a:off x="447365" y="1260946"/>
        <a:ext cx="977498" cy="769626"/>
      </dsp:txXfrm>
    </dsp:sp>
    <dsp:sp modelId="{284301C9-5148-4683-9C59-C7DF2F7E602C}">
      <dsp:nvSpPr>
        <dsp:cNvPr id="0" name=""/>
        <dsp:cNvSpPr/>
      </dsp:nvSpPr>
      <dsp:spPr>
        <a:xfrm>
          <a:off x="273327" y="275702"/>
          <a:ext cx="150093" cy="2259463"/>
        </a:xfrm>
        <a:custGeom>
          <a:avLst/>
          <a:gdLst/>
          <a:ahLst/>
          <a:cxnLst/>
          <a:rect l="0" t="0" r="0" b="0"/>
          <a:pathLst>
            <a:path>
              <a:moveTo>
                <a:pt x="0" y="0"/>
              </a:moveTo>
              <a:lnTo>
                <a:pt x="0" y="2259463"/>
              </a:lnTo>
              <a:lnTo>
                <a:pt x="150093" y="225946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653C63-A7DC-4DEB-92E0-24CFD60D628C}">
      <dsp:nvSpPr>
        <dsp:cNvPr id="0" name=""/>
        <dsp:cNvSpPr/>
      </dsp:nvSpPr>
      <dsp:spPr>
        <a:xfrm>
          <a:off x="423421" y="2214733"/>
          <a:ext cx="1025386" cy="6408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lvl="0" algn="ctr" defTabSz="444500" rtl="0">
            <a:lnSpc>
              <a:spcPct val="90000"/>
            </a:lnSpc>
            <a:spcBef>
              <a:spcPct val="0"/>
            </a:spcBef>
            <a:spcAft>
              <a:spcPct val="35000"/>
            </a:spcAft>
          </a:pPr>
          <a:r>
            <a:rPr lang="en-US" sz="1000" kern="1200" dirty="0" smtClean="0"/>
            <a:t>Total Due: </a:t>
          </a:r>
          <a:r>
            <a:rPr lang="en-US" sz="1000" kern="1200" dirty="0" smtClean="0">
              <a:solidFill>
                <a:srgbClr val="FF0000"/>
              </a:solidFill>
            </a:rPr>
            <a:t>$</a:t>
          </a:r>
          <a:r>
            <a:rPr lang="en-US" sz="1000" b="1" kern="1200" dirty="0" smtClean="0">
              <a:solidFill>
                <a:srgbClr val="FF0000"/>
              </a:solidFill>
            </a:rPr>
            <a:t>10000</a:t>
          </a:r>
          <a:endParaRPr lang="en-US" sz="1000" b="1" kern="1200" dirty="0">
            <a:solidFill>
              <a:srgbClr val="FF0000"/>
            </a:solidFill>
          </a:endParaRPr>
        </a:p>
      </dsp:txBody>
      <dsp:txXfrm>
        <a:off x="442191" y="2233503"/>
        <a:ext cx="987846" cy="603326"/>
      </dsp:txXfrm>
    </dsp:sp>
    <dsp:sp modelId="{1C89CCF1-37BD-4396-A885-E064BB718B4C}">
      <dsp:nvSpPr>
        <dsp:cNvPr id="0" name=""/>
        <dsp:cNvSpPr/>
      </dsp:nvSpPr>
      <dsp:spPr>
        <a:xfrm>
          <a:off x="1944602" y="809"/>
          <a:ext cx="1500934" cy="2748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rtl="0">
            <a:lnSpc>
              <a:spcPct val="90000"/>
            </a:lnSpc>
            <a:spcBef>
              <a:spcPct val="0"/>
            </a:spcBef>
            <a:spcAft>
              <a:spcPct val="35000"/>
            </a:spcAft>
          </a:pPr>
          <a:r>
            <a:rPr lang="en-US" sz="1600" b="1" kern="1200" dirty="0" smtClean="0">
              <a:solidFill>
                <a:schemeClr val="bg2">
                  <a:lumMod val="50000"/>
                </a:schemeClr>
              </a:solidFill>
            </a:rPr>
            <a:t>October 1</a:t>
          </a:r>
          <a:endParaRPr lang="en-US" sz="1600" b="1" kern="1200" dirty="0">
            <a:solidFill>
              <a:schemeClr val="bg2">
                <a:lumMod val="50000"/>
              </a:schemeClr>
            </a:solidFill>
          </a:endParaRPr>
        </a:p>
      </dsp:txBody>
      <dsp:txXfrm>
        <a:off x="1952653" y="8860"/>
        <a:ext cx="1484832" cy="258791"/>
      </dsp:txXfrm>
    </dsp:sp>
    <dsp:sp modelId="{A245203C-7126-427E-B886-AC3A0329EEF3}">
      <dsp:nvSpPr>
        <dsp:cNvPr id="0" name=""/>
        <dsp:cNvSpPr/>
      </dsp:nvSpPr>
      <dsp:spPr>
        <a:xfrm>
          <a:off x="2094695" y="275702"/>
          <a:ext cx="150093" cy="480649"/>
        </a:xfrm>
        <a:custGeom>
          <a:avLst/>
          <a:gdLst/>
          <a:ahLst/>
          <a:cxnLst/>
          <a:rect l="0" t="0" r="0" b="0"/>
          <a:pathLst>
            <a:path>
              <a:moveTo>
                <a:pt x="0" y="0"/>
              </a:moveTo>
              <a:lnTo>
                <a:pt x="0" y="480649"/>
              </a:lnTo>
              <a:lnTo>
                <a:pt x="150093" y="48064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B2D913-245A-4B4F-8F57-8F68C2FD8469}">
      <dsp:nvSpPr>
        <dsp:cNvPr id="0" name=""/>
        <dsp:cNvSpPr/>
      </dsp:nvSpPr>
      <dsp:spPr>
        <a:xfrm>
          <a:off x="2244788" y="435919"/>
          <a:ext cx="1025386" cy="6408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lvl="0" algn="ctr" defTabSz="444500" rtl="0">
            <a:lnSpc>
              <a:spcPct val="90000"/>
            </a:lnSpc>
            <a:spcBef>
              <a:spcPct val="0"/>
            </a:spcBef>
            <a:spcAft>
              <a:spcPct val="35000"/>
            </a:spcAft>
          </a:pPr>
          <a:r>
            <a:rPr lang="en-US" sz="1000" kern="1200" dirty="0" smtClean="0"/>
            <a:t>$10000 Collection is Due</a:t>
          </a:r>
        </a:p>
        <a:p>
          <a:pPr lvl="0" algn="ctr" defTabSz="444500" rtl="0">
            <a:lnSpc>
              <a:spcPct val="90000"/>
            </a:lnSpc>
            <a:spcBef>
              <a:spcPct val="0"/>
            </a:spcBef>
            <a:spcAft>
              <a:spcPct val="35000"/>
            </a:spcAft>
          </a:pPr>
          <a:r>
            <a:rPr lang="en-US" sz="1000" kern="1200" dirty="0" smtClean="0"/>
            <a:t>Not yet paid</a:t>
          </a:r>
          <a:endParaRPr lang="en-US" sz="1000" kern="1200" dirty="0"/>
        </a:p>
      </dsp:txBody>
      <dsp:txXfrm>
        <a:off x="2263558" y="454689"/>
        <a:ext cx="987846" cy="603326"/>
      </dsp:txXfrm>
    </dsp:sp>
    <dsp:sp modelId="{C056F19A-D3FA-4991-B1FE-FB3DD48240FF}">
      <dsp:nvSpPr>
        <dsp:cNvPr id="0" name=""/>
        <dsp:cNvSpPr/>
      </dsp:nvSpPr>
      <dsp:spPr>
        <a:xfrm>
          <a:off x="2094695" y="275702"/>
          <a:ext cx="150093" cy="1378086"/>
        </a:xfrm>
        <a:custGeom>
          <a:avLst/>
          <a:gdLst/>
          <a:ahLst/>
          <a:cxnLst/>
          <a:rect l="0" t="0" r="0" b="0"/>
          <a:pathLst>
            <a:path>
              <a:moveTo>
                <a:pt x="0" y="0"/>
              </a:moveTo>
              <a:lnTo>
                <a:pt x="0" y="1378086"/>
              </a:lnTo>
              <a:lnTo>
                <a:pt x="150093" y="137808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424D5A-1D30-4CAE-A0EC-168E80398152}">
      <dsp:nvSpPr>
        <dsp:cNvPr id="0" name=""/>
        <dsp:cNvSpPr/>
      </dsp:nvSpPr>
      <dsp:spPr>
        <a:xfrm>
          <a:off x="2244788" y="1237002"/>
          <a:ext cx="1025386" cy="83357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lvl="0" algn="ctr" defTabSz="444500" rtl="0">
            <a:lnSpc>
              <a:spcPct val="90000"/>
            </a:lnSpc>
            <a:spcBef>
              <a:spcPct val="0"/>
            </a:spcBef>
            <a:spcAft>
              <a:spcPct val="35000"/>
            </a:spcAft>
          </a:pPr>
          <a:r>
            <a:rPr lang="en-US" sz="1000" b="1" i="1" kern="1200" baseline="0" dirty="0" smtClean="0">
              <a:solidFill>
                <a:schemeClr val="accent1">
                  <a:lumMod val="50000"/>
                </a:schemeClr>
              </a:solidFill>
            </a:rPr>
            <a:t>Administrative Charge Calculation Days start</a:t>
          </a:r>
          <a:endParaRPr lang="en-US" sz="1000" b="1" i="1" kern="1200" dirty="0">
            <a:solidFill>
              <a:schemeClr val="accent1">
                <a:lumMod val="50000"/>
              </a:schemeClr>
            </a:solidFill>
          </a:endParaRPr>
        </a:p>
      </dsp:txBody>
      <dsp:txXfrm>
        <a:off x="2269203" y="1261417"/>
        <a:ext cx="976556" cy="784744"/>
      </dsp:txXfrm>
    </dsp:sp>
    <dsp:sp modelId="{72A0B89B-91C8-4CC3-BACC-25826EA6ED5A}">
      <dsp:nvSpPr>
        <dsp:cNvPr id="0" name=""/>
        <dsp:cNvSpPr/>
      </dsp:nvSpPr>
      <dsp:spPr>
        <a:xfrm>
          <a:off x="2094695" y="275702"/>
          <a:ext cx="150093" cy="2275523"/>
        </a:xfrm>
        <a:custGeom>
          <a:avLst/>
          <a:gdLst/>
          <a:ahLst/>
          <a:cxnLst/>
          <a:rect l="0" t="0" r="0" b="0"/>
          <a:pathLst>
            <a:path>
              <a:moveTo>
                <a:pt x="0" y="0"/>
              </a:moveTo>
              <a:lnTo>
                <a:pt x="0" y="2275523"/>
              </a:lnTo>
              <a:lnTo>
                <a:pt x="150093" y="227552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2292E00-DCDC-46C8-A72E-13A63893C17D}">
      <dsp:nvSpPr>
        <dsp:cNvPr id="0" name=""/>
        <dsp:cNvSpPr/>
      </dsp:nvSpPr>
      <dsp:spPr>
        <a:xfrm>
          <a:off x="2244788" y="2230793"/>
          <a:ext cx="1025386" cy="6408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lvl="0" algn="ctr" defTabSz="444500" rtl="0">
            <a:lnSpc>
              <a:spcPct val="90000"/>
            </a:lnSpc>
            <a:spcBef>
              <a:spcPct val="0"/>
            </a:spcBef>
            <a:spcAft>
              <a:spcPct val="35000"/>
            </a:spcAft>
          </a:pPr>
          <a:r>
            <a:rPr lang="en-US" sz="1000" kern="1200" dirty="0" smtClean="0"/>
            <a:t>Total Due: </a:t>
          </a:r>
          <a:r>
            <a:rPr lang="en-US" sz="1000" kern="1200" dirty="0" smtClean="0">
              <a:solidFill>
                <a:srgbClr val="FF0000"/>
              </a:solidFill>
            </a:rPr>
            <a:t>$</a:t>
          </a:r>
          <a:r>
            <a:rPr lang="en-US" sz="1000" b="1" kern="1200" dirty="0" smtClean="0">
              <a:solidFill>
                <a:srgbClr val="FF0000"/>
              </a:solidFill>
            </a:rPr>
            <a:t>10000</a:t>
          </a:r>
          <a:endParaRPr lang="en-US" sz="1000" b="1" kern="1200" dirty="0">
            <a:solidFill>
              <a:srgbClr val="FF0000"/>
            </a:solidFill>
          </a:endParaRPr>
        </a:p>
      </dsp:txBody>
      <dsp:txXfrm>
        <a:off x="2263558" y="2249563"/>
        <a:ext cx="987846" cy="603326"/>
      </dsp:txXfrm>
    </dsp:sp>
    <dsp:sp modelId="{36182FBC-8C33-4518-8B98-41F3E972164F}">
      <dsp:nvSpPr>
        <dsp:cNvPr id="0" name=""/>
        <dsp:cNvSpPr/>
      </dsp:nvSpPr>
      <dsp:spPr>
        <a:xfrm>
          <a:off x="3765969" y="809"/>
          <a:ext cx="1500934" cy="2748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rtl="0">
            <a:lnSpc>
              <a:spcPct val="90000"/>
            </a:lnSpc>
            <a:spcBef>
              <a:spcPct val="0"/>
            </a:spcBef>
            <a:spcAft>
              <a:spcPct val="35000"/>
            </a:spcAft>
          </a:pPr>
          <a:r>
            <a:rPr lang="en-US" sz="1600" b="1" kern="1200" dirty="0" smtClean="0">
              <a:solidFill>
                <a:schemeClr val="bg2">
                  <a:lumMod val="50000"/>
                </a:schemeClr>
              </a:solidFill>
            </a:rPr>
            <a:t>October 31</a:t>
          </a:r>
          <a:endParaRPr lang="en-US" sz="1600" b="1" kern="1200" dirty="0">
            <a:solidFill>
              <a:schemeClr val="bg2">
                <a:lumMod val="50000"/>
              </a:schemeClr>
            </a:solidFill>
          </a:endParaRPr>
        </a:p>
      </dsp:txBody>
      <dsp:txXfrm>
        <a:off x="3774020" y="8860"/>
        <a:ext cx="1484832" cy="258791"/>
      </dsp:txXfrm>
    </dsp:sp>
    <dsp:sp modelId="{B9546585-BE9B-4CEE-8219-D9B393DC7750}">
      <dsp:nvSpPr>
        <dsp:cNvPr id="0" name=""/>
        <dsp:cNvSpPr/>
      </dsp:nvSpPr>
      <dsp:spPr>
        <a:xfrm>
          <a:off x="3916063" y="275702"/>
          <a:ext cx="150093" cy="480649"/>
        </a:xfrm>
        <a:custGeom>
          <a:avLst/>
          <a:gdLst/>
          <a:ahLst/>
          <a:cxnLst/>
          <a:rect l="0" t="0" r="0" b="0"/>
          <a:pathLst>
            <a:path>
              <a:moveTo>
                <a:pt x="0" y="0"/>
              </a:moveTo>
              <a:lnTo>
                <a:pt x="0" y="480649"/>
              </a:lnTo>
              <a:lnTo>
                <a:pt x="150093" y="48064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8ADC86-E95C-4426-BFC8-387A980C17AF}">
      <dsp:nvSpPr>
        <dsp:cNvPr id="0" name=""/>
        <dsp:cNvSpPr/>
      </dsp:nvSpPr>
      <dsp:spPr>
        <a:xfrm>
          <a:off x="4066156" y="435919"/>
          <a:ext cx="1025386" cy="6408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lvl="0" algn="ctr" defTabSz="444500" rtl="0">
            <a:lnSpc>
              <a:spcPct val="90000"/>
            </a:lnSpc>
            <a:spcBef>
              <a:spcPct val="0"/>
            </a:spcBef>
            <a:spcAft>
              <a:spcPct val="35000"/>
            </a:spcAft>
          </a:pPr>
          <a:r>
            <a:rPr lang="en-US" sz="1000" kern="1200" dirty="0" smtClean="0"/>
            <a:t>$10000 Collection is Due</a:t>
          </a:r>
        </a:p>
        <a:p>
          <a:pPr lvl="0" algn="ctr" defTabSz="444500" rtl="0">
            <a:lnSpc>
              <a:spcPct val="90000"/>
            </a:lnSpc>
            <a:spcBef>
              <a:spcPct val="0"/>
            </a:spcBef>
            <a:spcAft>
              <a:spcPct val="35000"/>
            </a:spcAft>
          </a:pPr>
          <a:r>
            <a:rPr lang="en-US" sz="1000" kern="1200" dirty="0" smtClean="0"/>
            <a:t>Still not paid</a:t>
          </a:r>
          <a:endParaRPr lang="en-US" sz="1000" kern="1200" dirty="0"/>
        </a:p>
      </dsp:txBody>
      <dsp:txXfrm>
        <a:off x="4084926" y="454689"/>
        <a:ext cx="987846" cy="603326"/>
      </dsp:txXfrm>
    </dsp:sp>
    <dsp:sp modelId="{7174BABC-2F1C-4A98-8361-765F955D7F6F}">
      <dsp:nvSpPr>
        <dsp:cNvPr id="0" name=""/>
        <dsp:cNvSpPr/>
      </dsp:nvSpPr>
      <dsp:spPr>
        <a:xfrm>
          <a:off x="3916063" y="275702"/>
          <a:ext cx="150093" cy="1383655"/>
        </a:xfrm>
        <a:custGeom>
          <a:avLst/>
          <a:gdLst/>
          <a:ahLst/>
          <a:cxnLst/>
          <a:rect l="0" t="0" r="0" b="0"/>
          <a:pathLst>
            <a:path>
              <a:moveTo>
                <a:pt x="0" y="0"/>
              </a:moveTo>
              <a:lnTo>
                <a:pt x="0" y="1383655"/>
              </a:lnTo>
              <a:lnTo>
                <a:pt x="150093" y="138365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93064F-9700-48BE-B7E7-20A5464B8CDE}">
      <dsp:nvSpPr>
        <dsp:cNvPr id="0" name=""/>
        <dsp:cNvSpPr/>
      </dsp:nvSpPr>
      <dsp:spPr>
        <a:xfrm>
          <a:off x="4066156" y="1237002"/>
          <a:ext cx="1025386" cy="84471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lvl="0" algn="ctr" defTabSz="444500" rtl="0">
            <a:lnSpc>
              <a:spcPct val="90000"/>
            </a:lnSpc>
            <a:spcBef>
              <a:spcPct val="0"/>
            </a:spcBef>
            <a:spcAft>
              <a:spcPct val="35000"/>
            </a:spcAft>
          </a:pPr>
          <a:r>
            <a:rPr lang="en-US" sz="1000" b="0" i="0" kern="1200" dirty="0" smtClean="0">
              <a:solidFill>
                <a:schemeClr val="tx1"/>
              </a:solidFill>
            </a:rPr>
            <a:t>Admin Charge (</a:t>
          </a:r>
          <a:r>
            <a:rPr lang="en-US" sz="1000" kern="1200" baseline="0" dirty="0" smtClean="0">
              <a:solidFill>
                <a:srgbClr val="FF0000"/>
              </a:solidFill>
            </a:rPr>
            <a:t>$10)</a:t>
          </a:r>
          <a:endParaRPr lang="en-US" sz="1000" kern="1200" dirty="0"/>
        </a:p>
      </dsp:txBody>
      <dsp:txXfrm>
        <a:off x="4090897" y="1261743"/>
        <a:ext cx="975904" cy="795230"/>
      </dsp:txXfrm>
    </dsp:sp>
    <dsp:sp modelId="{63ADE74B-7E75-4CAC-94B3-27F70A50F78F}">
      <dsp:nvSpPr>
        <dsp:cNvPr id="0" name=""/>
        <dsp:cNvSpPr/>
      </dsp:nvSpPr>
      <dsp:spPr>
        <a:xfrm>
          <a:off x="3916063" y="275702"/>
          <a:ext cx="150093" cy="2286662"/>
        </a:xfrm>
        <a:custGeom>
          <a:avLst/>
          <a:gdLst/>
          <a:ahLst/>
          <a:cxnLst/>
          <a:rect l="0" t="0" r="0" b="0"/>
          <a:pathLst>
            <a:path>
              <a:moveTo>
                <a:pt x="0" y="0"/>
              </a:moveTo>
              <a:lnTo>
                <a:pt x="0" y="2286662"/>
              </a:lnTo>
              <a:lnTo>
                <a:pt x="150093" y="22866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628C6B-4146-4FFE-8CAD-001EFEE3F9A3}">
      <dsp:nvSpPr>
        <dsp:cNvPr id="0" name=""/>
        <dsp:cNvSpPr/>
      </dsp:nvSpPr>
      <dsp:spPr>
        <a:xfrm>
          <a:off x="4066156" y="2241931"/>
          <a:ext cx="1025386" cy="6408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lvl="0" algn="ctr" defTabSz="444500" rtl="0">
            <a:lnSpc>
              <a:spcPct val="90000"/>
            </a:lnSpc>
            <a:spcBef>
              <a:spcPct val="0"/>
            </a:spcBef>
            <a:spcAft>
              <a:spcPct val="35000"/>
            </a:spcAft>
          </a:pPr>
          <a:r>
            <a:rPr lang="en-US" sz="1000" kern="1200" dirty="0" smtClean="0"/>
            <a:t>Total Due: </a:t>
          </a:r>
          <a:r>
            <a:rPr lang="en-US" sz="1000" kern="1200" dirty="0" smtClean="0">
              <a:solidFill>
                <a:srgbClr val="FF0000"/>
              </a:solidFill>
            </a:rPr>
            <a:t>$</a:t>
          </a:r>
          <a:r>
            <a:rPr lang="en-US" sz="1000" b="1" kern="1200" dirty="0" smtClean="0">
              <a:solidFill>
                <a:srgbClr val="FF0000"/>
              </a:solidFill>
            </a:rPr>
            <a:t>10010</a:t>
          </a:r>
          <a:endParaRPr lang="en-US" sz="1000" b="1" kern="1200" dirty="0">
            <a:solidFill>
              <a:srgbClr val="FF0000"/>
            </a:solidFill>
          </a:endParaRPr>
        </a:p>
      </dsp:txBody>
      <dsp:txXfrm>
        <a:off x="4084926" y="2260701"/>
        <a:ext cx="987846" cy="603326"/>
      </dsp:txXfrm>
    </dsp:sp>
    <dsp:sp modelId="{E43F9FD1-63F1-4784-A007-897B4B4D7FD0}">
      <dsp:nvSpPr>
        <dsp:cNvPr id="0" name=""/>
        <dsp:cNvSpPr/>
      </dsp:nvSpPr>
      <dsp:spPr>
        <a:xfrm>
          <a:off x="5587337" y="809"/>
          <a:ext cx="1500934" cy="2748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rtl="0">
            <a:lnSpc>
              <a:spcPct val="90000"/>
            </a:lnSpc>
            <a:spcBef>
              <a:spcPct val="0"/>
            </a:spcBef>
            <a:spcAft>
              <a:spcPct val="35000"/>
            </a:spcAft>
          </a:pPr>
          <a:r>
            <a:rPr lang="en-US" sz="1600" b="1" kern="1200" dirty="0" smtClean="0">
              <a:solidFill>
                <a:schemeClr val="bg2">
                  <a:lumMod val="50000"/>
                </a:schemeClr>
              </a:solidFill>
            </a:rPr>
            <a:t>November 30</a:t>
          </a:r>
          <a:endParaRPr lang="en-US" sz="1600" b="1" kern="1200" dirty="0">
            <a:solidFill>
              <a:srgbClr val="FF0000"/>
            </a:solidFill>
          </a:endParaRPr>
        </a:p>
      </dsp:txBody>
      <dsp:txXfrm>
        <a:off x="5595388" y="8860"/>
        <a:ext cx="1484832" cy="258791"/>
      </dsp:txXfrm>
    </dsp:sp>
    <dsp:sp modelId="{DBEB02B6-872D-4DD9-8069-4DBDDDE630A5}">
      <dsp:nvSpPr>
        <dsp:cNvPr id="0" name=""/>
        <dsp:cNvSpPr/>
      </dsp:nvSpPr>
      <dsp:spPr>
        <a:xfrm>
          <a:off x="5737430" y="275702"/>
          <a:ext cx="150093" cy="480649"/>
        </a:xfrm>
        <a:custGeom>
          <a:avLst/>
          <a:gdLst/>
          <a:ahLst/>
          <a:cxnLst/>
          <a:rect l="0" t="0" r="0" b="0"/>
          <a:pathLst>
            <a:path>
              <a:moveTo>
                <a:pt x="0" y="0"/>
              </a:moveTo>
              <a:lnTo>
                <a:pt x="0" y="480649"/>
              </a:lnTo>
              <a:lnTo>
                <a:pt x="150093" y="48064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C0AD527-001D-4D7E-8255-2EFD53135756}">
      <dsp:nvSpPr>
        <dsp:cNvPr id="0" name=""/>
        <dsp:cNvSpPr/>
      </dsp:nvSpPr>
      <dsp:spPr>
        <a:xfrm>
          <a:off x="5887523" y="435919"/>
          <a:ext cx="1025386" cy="6408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lvl="0" algn="ctr" defTabSz="444500" rtl="0">
            <a:lnSpc>
              <a:spcPct val="90000"/>
            </a:lnSpc>
            <a:spcBef>
              <a:spcPct val="0"/>
            </a:spcBef>
            <a:spcAft>
              <a:spcPct val="35000"/>
            </a:spcAft>
          </a:pPr>
          <a:r>
            <a:rPr lang="en-US" sz="1000" kern="1200" dirty="0" smtClean="0"/>
            <a:t>$10010 Collection is Due</a:t>
          </a:r>
        </a:p>
        <a:p>
          <a:pPr lvl="0" algn="ctr" defTabSz="444500" rtl="0">
            <a:lnSpc>
              <a:spcPct val="90000"/>
            </a:lnSpc>
            <a:spcBef>
              <a:spcPct val="0"/>
            </a:spcBef>
            <a:spcAft>
              <a:spcPct val="35000"/>
            </a:spcAft>
          </a:pPr>
          <a:r>
            <a:rPr lang="en-US" sz="1000" kern="1200" dirty="0" smtClean="0"/>
            <a:t>Still not paid</a:t>
          </a:r>
          <a:endParaRPr lang="en-US" sz="1000" kern="1200" dirty="0"/>
        </a:p>
      </dsp:txBody>
      <dsp:txXfrm>
        <a:off x="5906293" y="454689"/>
        <a:ext cx="987846" cy="603326"/>
      </dsp:txXfrm>
    </dsp:sp>
    <dsp:sp modelId="{476C7DEB-0591-4F83-B472-E77F6F3F962D}">
      <dsp:nvSpPr>
        <dsp:cNvPr id="0" name=""/>
        <dsp:cNvSpPr/>
      </dsp:nvSpPr>
      <dsp:spPr>
        <a:xfrm>
          <a:off x="5737430" y="275702"/>
          <a:ext cx="150093" cy="1362782"/>
        </a:xfrm>
        <a:custGeom>
          <a:avLst/>
          <a:gdLst/>
          <a:ahLst/>
          <a:cxnLst/>
          <a:rect l="0" t="0" r="0" b="0"/>
          <a:pathLst>
            <a:path>
              <a:moveTo>
                <a:pt x="0" y="0"/>
              </a:moveTo>
              <a:lnTo>
                <a:pt x="0" y="1362782"/>
              </a:lnTo>
              <a:lnTo>
                <a:pt x="150093" y="136278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67C36A-58A6-4879-BDD1-75362078144F}">
      <dsp:nvSpPr>
        <dsp:cNvPr id="0" name=""/>
        <dsp:cNvSpPr/>
      </dsp:nvSpPr>
      <dsp:spPr>
        <a:xfrm>
          <a:off x="5887523" y="1237002"/>
          <a:ext cx="1025386" cy="8029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lvl="0" algn="ctr" defTabSz="444500" rtl="0">
            <a:lnSpc>
              <a:spcPct val="90000"/>
            </a:lnSpc>
            <a:spcBef>
              <a:spcPct val="0"/>
            </a:spcBef>
            <a:spcAft>
              <a:spcPct val="35000"/>
            </a:spcAft>
          </a:pPr>
          <a:r>
            <a:rPr lang="en-US" sz="1000" kern="1200" baseline="0" dirty="0" smtClean="0">
              <a:solidFill>
                <a:schemeClr val="tx1"/>
              </a:solidFill>
            </a:rPr>
            <a:t>Admin Charge (</a:t>
          </a:r>
          <a:r>
            <a:rPr lang="en-US" sz="1000" kern="1200" baseline="0" dirty="0" smtClean="0">
              <a:solidFill>
                <a:srgbClr val="FF0000"/>
              </a:solidFill>
            </a:rPr>
            <a:t>$10</a:t>
          </a:r>
          <a:r>
            <a:rPr lang="en-US" sz="1000" kern="1200" baseline="0" dirty="0" smtClean="0">
              <a:solidFill>
                <a:schemeClr val="tx1"/>
              </a:solidFill>
            </a:rPr>
            <a:t>)</a:t>
          </a:r>
          <a:endParaRPr lang="en-US" sz="1000" kern="1200" dirty="0"/>
        </a:p>
      </dsp:txBody>
      <dsp:txXfrm>
        <a:off x="5911041" y="1260520"/>
        <a:ext cx="978350" cy="755930"/>
      </dsp:txXfrm>
    </dsp:sp>
    <dsp:sp modelId="{AB4B8B40-413F-4F59-97EC-F76D4850C900}">
      <dsp:nvSpPr>
        <dsp:cNvPr id="0" name=""/>
        <dsp:cNvSpPr/>
      </dsp:nvSpPr>
      <dsp:spPr>
        <a:xfrm>
          <a:off x="5737430" y="275702"/>
          <a:ext cx="150093" cy="2244916"/>
        </a:xfrm>
        <a:custGeom>
          <a:avLst/>
          <a:gdLst/>
          <a:ahLst/>
          <a:cxnLst/>
          <a:rect l="0" t="0" r="0" b="0"/>
          <a:pathLst>
            <a:path>
              <a:moveTo>
                <a:pt x="0" y="0"/>
              </a:moveTo>
              <a:lnTo>
                <a:pt x="0" y="2244916"/>
              </a:lnTo>
              <a:lnTo>
                <a:pt x="150093" y="224491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C392549-ACAA-4C96-BA84-68E405FA28BE}">
      <dsp:nvSpPr>
        <dsp:cNvPr id="0" name=""/>
        <dsp:cNvSpPr/>
      </dsp:nvSpPr>
      <dsp:spPr>
        <a:xfrm>
          <a:off x="5887523" y="2200185"/>
          <a:ext cx="1025386" cy="6408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lvl="0" algn="ctr" defTabSz="444500" rtl="0">
            <a:lnSpc>
              <a:spcPct val="90000"/>
            </a:lnSpc>
            <a:spcBef>
              <a:spcPct val="0"/>
            </a:spcBef>
            <a:spcAft>
              <a:spcPct val="35000"/>
            </a:spcAft>
          </a:pPr>
          <a:r>
            <a:rPr lang="en-US" sz="1000" kern="1200" dirty="0" smtClean="0"/>
            <a:t>Total Due: </a:t>
          </a:r>
          <a:r>
            <a:rPr lang="en-US" sz="1000" kern="1200" dirty="0" smtClean="0">
              <a:solidFill>
                <a:srgbClr val="FF0000"/>
              </a:solidFill>
            </a:rPr>
            <a:t>$</a:t>
          </a:r>
          <a:r>
            <a:rPr lang="en-US" sz="1000" b="1" kern="1200" dirty="0" smtClean="0">
              <a:solidFill>
                <a:srgbClr val="FF0000"/>
              </a:solidFill>
            </a:rPr>
            <a:t>10020</a:t>
          </a:r>
          <a:endParaRPr lang="en-US" sz="1000" b="1" kern="1200" dirty="0">
            <a:solidFill>
              <a:srgbClr val="FF0000"/>
            </a:solidFill>
          </a:endParaRPr>
        </a:p>
      </dsp:txBody>
      <dsp:txXfrm>
        <a:off x="5906293" y="2218955"/>
        <a:ext cx="987846" cy="6033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diagrams.loki3.com/BracketList+Icon">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2.xml><?xml version="1.0" encoding="utf-8"?>
<dgm:layoutDef xmlns:dgm="http://schemas.openxmlformats.org/drawingml/2006/diagram" xmlns:a="http://schemas.openxmlformats.org/drawingml/2006/main" uniqueId="urn:diagrams.loki3.com/BracketList+Icon">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3.xml><?xml version="1.0" encoding="utf-8"?>
<dgm:layoutDef xmlns:dgm="http://schemas.openxmlformats.org/drawingml/2006/diagram" xmlns:a="http://schemas.openxmlformats.org/drawingml/2006/main" uniqueId="urn:diagrams.loki3.com/BracketList+Icon">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4.xml><?xml version="1.0" encoding="utf-8"?>
<dgm:layoutDef xmlns:dgm="http://schemas.openxmlformats.org/drawingml/2006/diagram" xmlns:a="http://schemas.openxmlformats.org/drawingml/2006/main" uniqueId="urn:diagrams.loki3.com/BracketList+Icon">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5.xml><?xml version="1.0" encoding="utf-8"?>
<dgm:layoutDef xmlns:dgm="http://schemas.openxmlformats.org/drawingml/2006/diagram" xmlns:a="http://schemas.openxmlformats.org/drawingml/2006/main" uniqueId="urn:diagrams.loki3.com/BracketList+Icon">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19.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1.xml><?xml version="1.0" encoding="utf-8"?>
<dgm:layoutDef xmlns:dgm="http://schemas.openxmlformats.org/drawingml/2006/diagram" xmlns:a="http://schemas.openxmlformats.org/drawingml/2006/main" uniqueId="urn:microsoft.com/office/officeart/2005/8/layout/hProcess10#2">
  <dgm:title val=""/>
  <dgm:desc val=""/>
  <dgm:catLst>
    <dgm:cat type="process" pri="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hProcess10#5">
  <dgm:title val=""/>
  <dgm:desc val=""/>
  <dgm:catLst>
    <dgm:cat type="process" pri="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diagrams.loki3.com/BracketList+Icon">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6.xml><?xml version="1.0" encoding="utf-8"?>
<dgm:layoutDef xmlns:dgm="http://schemas.openxmlformats.org/drawingml/2006/diagram" xmlns:a="http://schemas.openxmlformats.org/drawingml/2006/main" uniqueId="urn:diagrams.loki3.com/BracketList+Icon">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7.xml><?xml version="1.0" encoding="utf-8"?>
<dgm:layoutDef xmlns:dgm="http://schemas.openxmlformats.org/drawingml/2006/diagram" xmlns:a="http://schemas.openxmlformats.org/drawingml/2006/main" uniqueId="urn:diagrams.loki3.com/BracketList+Icon">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8.xml><?xml version="1.0" encoding="utf-8"?>
<dgm:layoutDef xmlns:dgm="http://schemas.openxmlformats.org/drawingml/2006/diagram" xmlns:a="http://schemas.openxmlformats.org/drawingml/2006/main" uniqueId="urn:diagrams.loki3.com/BracketList+Icon">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9.xml><?xml version="1.0" encoding="utf-8"?>
<dgm:layoutDef xmlns:dgm="http://schemas.openxmlformats.org/drawingml/2006/diagram" xmlns:a="http://schemas.openxmlformats.org/drawingml/2006/main" uniqueId="urn:diagrams.loki3.com/BracketList+Icon">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4738" name="Rectangle 2"/>
          <p:cNvSpPr>
            <a:spLocks noGrp="1" noChangeArrowheads="1"/>
          </p:cNvSpPr>
          <p:nvPr>
            <p:ph type="hdr" sz="quarter"/>
          </p:nvPr>
        </p:nvSpPr>
        <p:spPr bwMode="auto">
          <a:xfrm>
            <a:off x="0" y="0"/>
            <a:ext cx="3038475" cy="463550"/>
          </a:xfrm>
          <a:prstGeom prst="rect">
            <a:avLst/>
          </a:prstGeom>
          <a:noFill/>
          <a:ln w="9525">
            <a:noFill/>
            <a:miter lim="800000"/>
            <a:headEnd/>
            <a:tailEnd/>
          </a:ln>
          <a:effectLst/>
        </p:spPr>
        <p:txBody>
          <a:bodyPr vert="horz" wrap="square" lIns="93400" tIns="46700" rIns="93400" bIns="46700" numCol="1" anchor="t" anchorCtr="0" compatLnSpc="1">
            <a:prstTxWarp prst="textNoShape">
              <a:avLst/>
            </a:prstTxWarp>
          </a:bodyPr>
          <a:lstStyle>
            <a:lvl1pPr defTabSz="933450">
              <a:defRPr sz="1300" smtClean="0"/>
            </a:lvl1pPr>
          </a:lstStyle>
          <a:p>
            <a:pPr>
              <a:defRPr/>
            </a:pPr>
            <a:endParaRPr lang="en-US" dirty="0"/>
          </a:p>
        </p:txBody>
      </p:sp>
      <p:sp>
        <p:nvSpPr>
          <p:cNvPr id="244739" name="Rectangle 3"/>
          <p:cNvSpPr>
            <a:spLocks noGrp="1" noChangeArrowheads="1"/>
          </p:cNvSpPr>
          <p:nvPr>
            <p:ph type="dt" sz="quarter" idx="1"/>
          </p:nvPr>
        </p:nvSpPr>
        <p:spPr bwMode="auto">
          <a:xfrm>
            <a:off x="3970338" y="0"/>
            <a:ext cx="3038475" cy="463550"/>
          </a:xfrm>
          <a:prstGeom prst="rect">
            <a:avLst/>
          </a:prstGeom>
          <a:noFill/>
          <a:ln w="9525">
            <a:noFill/>
            <a:miter lim="800000"/>
            <a:headEnd/>
            <a:tailEnd/>
          </a:ln>
          <a:effectLst/>
        </p:spPr>
        <p:txBody>
          <a:bodyPr vert="horz" wrap="square" lIns="93400" tIns="46700" rIns="93400" bIns="46700" numCol="1" anchor="t" anchorCtr="0" compatLnSpc="1">
            <a:prstTxWarp prst="textNoShape">
              <a:avLst/>
            </a:prstTxWarp>
          </a:bodyPr>
          <a:lstStyle>
            <a:lvl1pPr algn="r" defTabSz="933450">
              <a:defRPr sz="1300" smtClean="0"/>
            </a:lvl1pPr>
          </a:lstStyle>
          <a:p>
            <a:pPr>
              <a:defRPr/>
            </a:pPr>
            <a:endParaRPr lang="en-US" dirty="0"/>
          </a:p>
        </p:txBody>
      </p:sp>
      <p:sp>
        <p:nvSpPr>
          <p:cNvPr id="244740" name="Rectangle 4"/>
          <p:cNvSpPr>
            <a:spLocks noGrp="1" noChangeArrowheads="1"/>
          </p:cNvSpPr>
          <p:nvPr>
            <p:ph type="ftr" sz="quarter" idx="2"/>
          </p:nvPr>
        </p:nvSpPr>
        <p:spPr bwMode="auto">
          <a:xfrm>
            <a:off x="0" y="8831263"/>
            <a:ext cx="3038475" cy="463550"/>
          </a:xfrm>
          <a:prstGeom prst="rect">
            <a:avLst/>
          </a:prstGeom>
          <a:noFill/>
          <a:ln w="9525">
            <a:noFill/>
            <a:miter lim="800000"/>
            <a:headEnd/>
            <a:tailEnd/>
          </a:ln>
          <a:effectLst/>
        </p:spPr>
        <p:txBody>
          <a:bodyPr vert="horz" wrap="square" lIns="93400" tIns="46700" rIns="93400" bIns="46700" numCol="1" anchor="b" anchorCtr="0" compatLnSpc="1">
            <a:prstTxWarp prst="textNoShape">
              <a:avLst/>
            </a:prstTxWarp>
          </a:bodyPr>
          <a:lstStyle>
            <a:lvl1pPr defTabSz="933450">
              <a:defRPr sz="1300" smtClean="0"/>
            </a:lvl1pPr>
          </a:lstStyle>
          <a:p>
            <a:pPr>
              <a:defRPr/>
            </a:pPr>
            <a:endParaRPr lang="en-US" dirty="0"/>
          </a:p>
        </p:txBody>
      </p:sp>
      <p:sp>
        <p:nvSpPr>
          <p:cNvPr id="244741" name="Rectangle 5"/>
          <p:cNvSpPr>
            <a:spLocks noGrp="1" noChangeArrowheads="1"/>
          </p:cNvSpPr>
          <p:nvPr>
            <p:ph type="sldNum" sz="quarter" idx="3"/>
          </p:nvPr>
        </p:nvSpPr>
        <p:spPr bwMode="auto">
          <a:xfrm>
            <a:off x="3970338" y="8831263"/>
            <a:ext cx="3038475" cy="463550"/>
          </a:xfrm>
          <a:prstGeom prst="rect">
            <a:avLst/>
          </a:prstGeom>
          <a:noFill/>
          <a:ln w="9525">
            <a:noFill/>
            <a:miter lim="800000"/>
            <a:headEnd/>
            <a:tailEnd/>
          </a:ln>
          <a:effectLst/>
        </p:spPr>
        <p:txBody>
          <a:bodyPr vert="horz" wrap="square" lIns="93400" tIns="46700" rIns="93400" bIns="46700" numCol="1" anchor="b" anchorCtr="0" compatLnSpc="1">
            <a:prstTxWarp prst="textNoShape">
              <a:avLst/>
            </a:prstTxWarp>
          </a:bodyPr>
          <a:lstStyle>
            <a:lvl1pPr algn="r" defTabSz="933450">
              <a:defRPr sz="1300" smtClean="0"/>
            </a:lvl1pPr>
          </a:lstStyle>
          <a:p>
            <a:pPr>
              <a:defRPr/>
            </a:pPr>
            <a:fld id="{AFFB582F-E211-4410-BEDF-2090BC88BBE3}" type="slidenum">
              <a:rPr lang="en-US"/>
              <a:pPr>
                <a:defRPr/>
              </a:pPr>
              <a:t>‹#›</a:t>
            </a:fld>
            <a:endParaRPr lang="en-US" dirty="0"/>
          </a:p>
        </p:txBody>
      </p:sp>
    </p:spTree>
    <p:extLst>
      <p:ext uri="{BB962C8B-B14F-4D97-AF65-F5344CB8AC3E}">
        <p14:creationId xmlns:p14="http://schemas.microsoft.com/office/powerpoint/2010/main" val="135475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038475" cy="463550"/>
          </a:xfrm>
          <a:prstGeom prst="rect">
            <a:avLst/>
          </a:prstGeom>
          <a:noFill/>
          <a:ln w="9525">
            <a:noFill/>
            <a:miter lim="800000"/>
            <a:headEnd/>
            <a:tailEnd/>
          </a:ln>
          <a:effectLst/>
        </p:spPr>
        <p:txBody>
          <a:bodyPr vert="horz" wrap="square" lIns="93400" tIns="46700" rIns="93400" bIns="46700" numCol="1" anchor="t" anchorCtr="0" compatLnSpc="1">
            <a:prstTxWarp prst="textNoShape">
              <a:avLst/>
            </a:prstTxWarp>
          </a:bodyPr>
          <a:lstStyle>
            <a:lvl1pPr defTabSz="933450">
              <a:defRPr sz="1300" smtClean="0"/>
            </a:lvl1pPr>
          </a:lstStyle>
          <a:p>
            <a:pPr>
              <a:defRPr/>
            </a:pPr>
            <a:endParaRPr lang="en-US" dirty="0"/>
          </a:p>
        </p:txBody>
      </p:sp>
      <p:sp>
        <p:nvSpPr>
          <p:cNvPr id="6147" name="Rectangle 3"/>
          <p:cNvSpPr>
            <a:spLocks noGrp="1" noChangeArrowheads="1"/>
          </p:cNvSpPr>
          <p:nvPr>
            <p:ph type="dt" idx="1"/>
          </p:nvPr>
        </p:nvSpPr>
        <p:spPr bwMode="auto">
          <a:xfrm>
            <a:off x="3970338" y="0"/>
            <a:ext cx="3038475" cy="463550"/>
          </a:xfrm>
          <a:prstGeom prst="rect">
            <a:avLst/>
          </a:prstGeom>
          <a:noFill/>
          <a:ln w="9525">
            <a:noFill/>
            <a:miter lim="800000"/>
            <a:headEnd/>
            <a:tailEnd/>
          </a:ln>
          <a:effectLst/>
        </p:spPr>
        <p:txBody>
          <a:bodyPr vert="horz" wrap="square" lIns="93400" tIns="46700" rIns="93400" bIns="46700" numCol="1" anchor="t" anchorCtr="0" compatLnSpc="1">
            <a:prstTxWarp prst="textNoShape">
              <a:avLst/>
            </a:prstTxWarp>
          </a:bodyPr>
          <a:lstStyle>
            <a:lvl1pPr algn="r" defTabSz="933450">
              <a:defRPr sz="1300" smtClean="0"/>
            </a:lvl1pPr>
          </a:lstStyle>
          <a:p>
            <a:pPr>
              <a:defRPr/>
            </a:pPr>
            <a:endParaRPr lang="en-US" dirty="0"/>
          </a:p>
        </p:txBody>
      </p:sp>
      <p:sp>
        <p:nvSpPr>
          <p:cNvPr id="18436" name="Rectangle 4"/>
          <p:cNvSpPr>
            <a:spLocks noGrp="1" noRot="1" noChangeAspect="1" noChangeArrowheads="1" noTextEdit="1"/>
          </p:cNvSpPr>
          <p:nvPr>
            <p:ph type="sldImg" idx="2"/>
          </p:nvPr>
        </p:nvSpPr>
        <p:spPr bwMode="auto">
          <a:xfrm>
            <a:off x="1181100" y="696913"/>
            <a:ext cx="4649788" cy="3487737"/>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701675" y="4416425"/>
            <a:ext cx="5607050" cy="4183063"/>
          </a:xfrm>
          <a:prstGeom prst="rect">
            <a:avLst/>
          </a:prstGeom>
          <a:noFill/>
          <a:ln w="9525">
            <a:noFill/>
            <a:miter lim="800000"/>
            <a:headEnd/>
            <a:tailEnd/>
          </a:ln>
          <a:effectLst/>
        </p:spPr>
        <p:txBody>
          <a:bodyPr vert="horz" wrap="square" lIns="93400" tIns="46700" rIns="93400" bIns="4670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150" name="Rectangle 6"/>
          <p:cNvSpPr>
            <a:spLocks noGrp="1" noChangeArrowheads="1"/>
          </p:cNvSpPr>
          <p:nvPr>
            <p:ph type="ftr" sz="quarter" idx="4"/>
          </p:nvPr>
        </p:nvSpPr>
        <p:spPr bwMode="auto">
          <a:xfrm>
            <a:off x="0" y="8831263"/>
            <a:ext cx="3038475" cy="463550"/>
          </a:xfrm>
          <a:prstGeom prst="rect">
            <a:avLst/>
          </a:prstGeom>
          <a:noFill/>
          <a:ln w="9525">
            <a:noFill/>
            <a:miter lim="800000"/>
            <a:headEnd/>
            <a:tailEnd/>
          </a:ln>
          <a:effectLst/>
        </p:spPr>
        <p:txBody>
          <a:bodyPr vert="horz" wrap="square" lIns="93400" tIns="46700" rIns="93400" bIns="46700" numCol="1" anchor="b" anchorCtr="0" compatLnSpc="1">
            <a:prstTxWarp prst="textNoShape">
              <a:avLst/>
            </a:prstTxWarp>
          </a:bodyPr>
          <a:lstStyle>
            <a:lvl1pPr defTabSz="933450">
              <a:defRPr sz="1300" smtClean="0"/>
            </a:lvl1pPr>
          </a:lstStyle>
          <a:p>
            <a:pPr>
              <a:defRPr/>
            </a:pPr>
            <a:endParaRPr lang="en-US" dirty="0"/>
          </a:p>
        </p:txBody>
      </p:sp>
      <p:sp>
        <p:nvSpPr>
          <p:cNvPr id="6151" name="Rectangle 7"/>
          <p:cNvSpPr>
            <a:spLocks noGrp="1" noChangeArrowheads="1"/>
          </p:cNvSpPr>
          <p:nvPr>
            <p:ph type="sldNum" sz="quarter" idx="5"/>
          </p:nvPr>
        </p:nvSpPr>
        <p:spPr bwMode="auto">
          <a:xfrm>
            <a:off x="3970338" y="8831263"/>
            <a:ext cx="3038475" cy="463550"/>
          </a:xfrm>
          <a:prstGeom prst="rect">
            <a:avLst/>
          </a:prstGeom>
          <a:noFill/>
          <a:ln w="9525">
            <a:noFill/>
            <a:miter lim="800000"/>
            <a:headEnd/>
            <a:tailEnd/>
          </a:ln>
          <a:effectLst/>
        </p:spPr>
        <p:txBody>
          <a:bodyPr vert="horz" wrap="square" lIns="93400" tIns="46700" rIns="93400" bIns="46700" numCol="1" anchor="b" anchorCtr="0" compatLnSpc="1">
            <a:prstTxWarp prst="textNoShape">
              <a:avLst/>
            </a:prstTxWarp>
          </a:bodyPr>
          <a:lstStyle>
            <a:lvl1pPr algn="r" defTabSz="933450">
              <a:defRPr sz="1300" smtClean="0"/>
            </a:lvl1pPr>
          </a:lstStyle>
          <a:p>
            <a:pPr>
              <a:defRPr/>
            </a:pPr>
            <a:fld id="{3ED0997B-BCC5-4260-90ED-C9182D7257FF}" type="slidenum">
              <a:rPr lang="en-US"/>
              <a:pPr>
                <a:defRPr/>
              </a:pPr>
              <a:t>‹#›</a:t>
            </a:fld>
            <a:endParaRPr lang="en-US" dirty="0"/>
          </a:p>
        </p:txBody>
      </p:sp>
    </p:spTree>
    <p:extLst>
      <p:ext uri="{BB962C8B-B14F-4D97-AF65-F5344CB8AC3E}">
        <p14:creationId xmlns:p14="http://schemas.microsoft.com/office/powerpoint/2010/main" val="26438879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0E1972B1-63FC-4C2B-9A9C-21BDCEB47510}" type="slidenum">
              <a:rPr lang="en-US"/>
              <a:pPr/>
              <a:t>1</a:t>
            </a:fld>
            <a:endParaRPr lang="en-US" dirty="0"/>
          </a:p>
        </p:txBody>
      </p:sp>
      <p:sp>
        <p:nvSpPr>
          <p:cNvPr id="19459" name="Rectangle 2"/>
          <p:cNvSpPr>
            <a:spLocks noGrp="1" noRot="1" noChangeAspect="1" noChangeArrowheads="1" noTextEdit="1"/>
          </p:cNvSpPr>
          <p:nvPr>
            <p:ph type="sldImg"/>
          </p:nvPr>
        </p:nvSpPr>
        <p:spPr>
          <a:xfrm>
            <a:off x="1181100" y="696913"/>
            <a:ext cx="4648200" cy="3486150"/>
          </a:xfrm>
          <a:ln/>
        </p:spPr>
      </p:sp>
      <p:sp>
        <p:nvSpPr>
          <p:cNvPr id="19460"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5097210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EAF66938-A482-4920-82E3-2AA72C253DF3}" type="slidenum">
              <a:rPr lang="en-US"/>
              <a:pPr/>
              <a:t>11</a:t>
            </a:fld>
            <a:endParaRPr lang="en-US" dirty="0"/>
          </a:p>
        </p:txBody>
      </p:sp>
      <p:sp>
        <p:nvSpPr>
          <p:cNvPr id="22531" name="Rectangle 2"/>
          <p:cNvSpPr>
            <a:spLocks noGrp="1" noRot="1" noChangeAspect="1" noChangeArrowheads="1" noTextEdit="1"/>
          </p:cNvSpPr>
          <p:nvPr>
            <p:ph type="sldImg"/>
          </p:nvPr>
        </p:nvSpPr>
        <p:spPr>
          <a:xfrm>
            <a:off x="1181100" y="696913"/>
            <a:ext cx="4648200" cy="3486150"/>
          </a:xfrm>
          <a:ln/>
        </p:spPr>
      </p:sp>
      <p:sp>
        <p:nvSpPr>
          <p:cNvPr id="22532"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152238499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EAF66938-A482-4920-82E3-2AA72C253DF3}" type="slidenum">
              <a:rPr lang="en-US"/>
              <a:pPr/>
              <a:t>140</a:t>
            </a:fld>
            <a:endParaRPr lang="en-US" dirty="0"/>
          </a:p>
        </p:txBody>
      </p:sp>
      <p:sp>
        <p:nvSpPr>
          <p:cNvPr id="22531" name="Rectangle 2"/>
          <p:cNvSpPr>
            <a:spLocks noGrp="1" noRot="1" noChangeAspect="1" noChangeArrowheads="1" noTextEdit="1"/>
          </p:cNvSpPr>
          <p:nvPr>
            <p:ph type="sldImg"/>
          </p:nvPr>
        </p:nvSpPr>
        <p:spPr>
          <a:xfrm>
            <a:off x="1181100" y="696913"/>
            <a:ext cx="4648200" cy="3486150"/>
          </a:xfrm>
          <a:ln/>
        </p:spPr>
      </p:sp>
      <p:sp>
        <p:nvSpPr>
          <p:cNvPr id="22532"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364038207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141</a:t>
            </a:fld>
            <a:endParaRPr lang="en-US" dirty="0">
              <a:solidFill>
                <a:prstClr val="black"/>
              </a:solidFill>
            </a:endParaRPr>
          </a:p>
        </p:txBody>
      </p:sp>
    </p:spTree>
    <p:extLst>
      <p:ext uri="{BB962C8B-B14F-4D97-AF65-F5344CB8AC3E}">
        <p14:creationId xmlns:p14="http://schemas.microsoft.com/office/powerpoint/2010/main" val="300475401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142</a:t>
            </a:fld>
            <a:endParaRPr lang="en-US" dirty="0"/>
          </a:p>
        </p:txBody>
      </p:sp>
    </p:spTree>
    <p:extLst>
      <p:ext uri="{BB962C8B-B14F-4D97-AF65-F5344CB8AC3E}">
        <p14:creationId xmlns:p14="http://schemas.microsoft.com/office/powerpoint/2010/main" val="64776844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p:spPr>
        <p:txBody>
          <a:bodyPr/>
          <a:lstStyle/>
          <a:p>
            <a:endParaRPr lang="en-US" dirty="0" smtClean="0"/>
          </a:p>
        </p:txBody>
      </p:sp>
      <p:sp>
        <p:nvSpPr>
          <p:cNvPr id="72708" name="Slide Number Placeholder 3"/>
          <p:cNvSpPr>
            <a:spLocks noGrp="1"/>
          </p:cNvSpPr>
          <p:nvPr>
            <p:ph type="sldNum" sz="quarter" idx="5"/>
          </p:nvPr>
        </p:nvSpPr>
        <p:spPr>
          <a:noFill/>
        </p:spPr>
        <p:txBody>
          <a:bodyPr/>
          <a:lstStyle/>
          <a:p>
            <a:fld id="{102010DC-83AB-424D-B123-8C26149D408C}" type="slidenum">
              <a:rPr lang="en-US" smtClean="0">
                <a:solidFill>
                  <a:prstClr val="black"/>
                </a:solidFill>
              </a:rPr>
              <a:pPr/>
              <a:t>143</a:t>
            </a:fld>
            <a:endParaRPr lang="en-US" dirty="0" smtClean="0">
              <a:solidFill>
                <a:prstClr val="black"/>
              </a:solidFill>
            </a:endParaRPr>
          </a:p>
        </p:txBody>
      </p:sp>
    </p:spTree>
    <p:extLst>
      <p:ext uri="{BB962C8B-B14F-4D97-AF65-F5344CB8AC3E}">
        <p14:creationId xmlns:p14="http://schemas.microsoft.com/office/powerpoint/2010/main" val="192650931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p:spPr>
        <p:txBody>
          <a:bodyPr/>
          <a:lstStyle/>
          <a:p>
            <a:endParaRPr lang="en-US" dirty="0" smtClean="0"/>
          </a:p>
        </p:txBody>
      </p:sp>
      <p:sp>
        <p:nvSpPr>
          <p:cNvPr id="73732" name="Slide Number Placeholder 3"/>
          <p:cNvSpPr>
            <a:spLocks noGrp="1"/>
          </p:cNvSpPr>
          <p:nvPr>
            <p:ph type="sldNum" sz="quarter" idx="5"/>
          </p:nvPr>
        </p:nvSpPr>
        <p:spPr>
          <a:noFill/>
        </p:spPr>
        <p:txBody>
          <a:bodyPr/>
          <a:lstStyle/>
          <a:p>
            <a:fld id="{37A2F02B-4425-4575-86B4-19042770D144}" type="slidenum">
              <a:rPr lang="en-US" smtClean="0">
                <a:solidFill>
                  <a:prstClr val="black"/>
                </a:solidFill>
              </a:rPr>
              <a:pPr/>
              <a:t>144</a:t>
            </a:fld>
            <a:endParaRPr lang="en-US" dirty="0" smtClean="0">
              <a:solidFill>
                <a:prstClr val="black"/>
              </a:solidFill>
            </a:endParaRPr>
          </a:p>
        </p:txBody>
      </p:sp>
    </p:spTree>
    <p:extLst>
      <p:ext uri="{BB962C8B-B14F-4D97-AF65-F5344CB8AC3E}">
        <p14:creationId xmlns:p14="http://schemas.microsoft.com/office/powerpoint/2010/main" val="406314182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p:spPr>
        <p:txBody>
          <a:bodyPr/>
          <a:lstStyle/>
          <a:p>
            <a:endParaRPr lang="en-US" dirty="0" smtClean="0"/>
          </a:p>
        </p:txBody>
      </p:sp>
      <p:sp>
        <p:nvSpPr>
          <p:cNvPr id="72708" name="Slide Number Placeholder 3"/>
          <p:cNvSpPr>
            <a:spLocks noGrp="1"/>
          </p:cNvSpPr>
          <p:nvPr>
            <p:ph type="sldNum" sz="quarter" idx="5"/>
          </p:nvPr>
        </p:nvSpPr>
        <p:spPr>
          <a:noFill/>
        </p:spPr>
        <p:txBody>
          <a:bodyPr/>
          <a:lstStyle/>
          <a:p>
            <a:fld id="{102010DC-83AB-424D-B123-8C26149D408C}" type="slidenum">
              <a:rPr lang="en-US" smtClean="0">
                <a:solidFill>
                  <a:prstClr val="black"/>
                </a:solidFill>
              </a:rPr>
              <a:pPr/>
              <a:t>145</a:t>
            </a:fld>
            <a:endParaRPr lang="en-US" dirty="0" smtClean="0">
              <a:solidFill>
                <a:prstClr val="black"/>
              </a:solidFill>
            </a:endParaRPr>
          </a:p>
        </p:txBody>
      </p:sp>
    </p:spTree>
    <p:extLst>
      <p:ext uri="{BB962C8B-B14F-4D97-AF65-F5344CB8AC3E}">
        <p14:creationId xmlns:p14="http://schemas.microsoft.com/office/powerpoint/2010/main" val="219561735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146</a:t>
            </a:fld>
            <a:endParaRPr lang="en-US" dirty="0">
              <a:solidFill>
                <a:prstClr val="black"/>
              </a:solidFill>
            </a:endParaRPr>
          </a:p>
        </p:txBody>
      </p:sp>
    </p:spTree>
    <p:extLst>
      <p:ext uri="{BB962C8B-B14F-4D97-AF65-F5344CB8AC3E}">
        <p14:creationId xmlns:p14="http://schemas.microsoft.com/office/powerpoint/2010/main" val="56253927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147</a:t>
            </a:fld>
            <a:endParaRPr lang="en-US" dirty="0">
              <a:solidFill>
                <a:prstClr val="black"/>
              </a:solidFill>
            </a:endParaRPr>
          </a:p>
        </p:txBody>
      </p:sp>
    </p:spTree>
    <p:extLst>
      <p:ext uri="{BB962C8B-B14F-4D97-AF65-F5344CB8AC3E}">
        <p14:creationId xmlns:p14="http://schemas.microsoft.com/office/powerpoint/2010/main" val="383377177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148</a:t>
            </a:fld>
            <a:endParaRPr lang="en-US" dirty="0">
              <a:solidFill>
                <a:prstClr val="black"/>
              </a:solidFill>
            </a:endParaRPr>
          </a:p>
        </p:txBody>
      </p:sp>
    </p:spTree>
    <p:extLst>
      <p:ext uri="{BB962C8B-B14F-4D97-AF65-F5344CB8AC3E}">
        <p14:creationId xmlns:p14="http://schemas.microsoft.com/office/powerpoint/2010/main" val="383377177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A63F5614-49DF-43B2-8A51-DA6CD1EE2169}" type="slidenum">
              <a:rPr lang="en-US" smtClean="0">
                <a:solidFill>
                  <a:prstClr val="black"/>
                </a:solidFill>
              </a:rPr>
              <a:pPr>
                <a:defRPr/>
              </a:pPr>
              <a:t>149</a:t>
            </a:fld>
            <a:endParaRPr lang="en-US" dirty="0">
              <a:solidFill>
                <a:prstClr val="black"/>
              </a:solidFill>
            </a:endParaRPr>
          </a:p>
        </p:txBody>
      </p:sp>
    </p:spTree>
    <p:extLst>
      <p:ext uri="{BB962C8B-B14F-4D97-AF65-F5344CB8AC3E}">
        <p14:creationId xmlns:p14="http://schemas.microsoft.com/office/powerpoint/2010/main" val="12961491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EAF66938-A482-4920-82E3-2AA72C253DF3}" type="slidenum">
              <a:rPr lang="en-US"/>
              <a:pPr/>
              <a:t>13</a:t>
            </a:fld>
            <a:endParaRPr lang="en-US" dirty="0"/>
          </a:p>
        </p:txBody>
      </p:sp>
      <p:sp>
        <p:nvSpPr>
          <p:cNvPr id="22531" name="Rectangle 2"/>
          <p:cNvSpPr>
            <a:spLocks noGrp="1" noRot="1" noChangeAspect="1" noChangeArrowheads="1" noTextEdit="1"/>
          </p:cNvSpPr>
          <p:nvPr>
            <p:ph type="sldImg"/>
          </p:nvPr>
        </p:nvSpPr>
        <p:spPr>
          <a:xfrm>
            <a:off x="1181100" y="696913"/>
            <a:ext cx="4648200" cy="3486150"/>
          </a:xfrm>
          <a:ln/>
        </p:spPr>
      </p:sp>
      <p:sp>
        <p:nvSpPr>
          <p:cNvPr id="22532" name="Rectangle 3"/>
          <p:cNvSpPr>
            <a:spLocks noGrp="1" noChangeArrowheads="1"/>
          </p:cNvSpPr>
          <p:nvPr>
            <p:ph type="body" idx="1"/>
          </p:nvPr>
        </p:nvSpPr>
        <p:spPr>
          <a:noFill/>
          <a:ln/>
        </p:spPr>
        <p:txBody>
          <a:bodyPr/>
          <a:lstStyle/>
          <a:p>
            <a:pPr lvl="0"/>
            <a:endParaRPr lang="en-US" dirty="0" smtClean="0"/>
          </a:p>
        </p:txBody>
      </p:sp>
    </p:spTree>
    <p:extLst>
      <p:ext uri="{BB962C8B-B14F-4D97-AF65-F5344CB8AC3E}">
        <p14:creationId xmlns:p14="http://schemas.microsoft.com/office/powerpoint/2010/main" val="276917318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150</a:t>
            </a:fld>
            <a:endParaRPr lang="en-US" dirty="0">
              <a:solidFill>
                <a:prstClr val="black"/>
              </a:solidFill>
            </a:endParaRPr>
          </a:p>
        </p:txBody>
      </p:sp>
    </p:spTree>
    <p:extLst>
      <p:ext uri="{BB962C8B-B14F-4D97-AF65-F5344CB8AC3E}">
        <p14:creationId xmlns:p14="http://schemas.microsoft.com/office/powerpoint/2010/main" val="392998904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151</a:t>
            </a:fld>
            <a:endParaRPr lang="en-US" dirty="0">
              <a:solidFill>
                <a:prstClr val="black"/>
              </a:solidFill>
            </a:endParaRPr>
          </a:p>
        </p:txBody>
      </p:sp>
    </p:spTree>
    <p:extLst>
      <p:ext uri="{BB962C8B-B14F-4D97-AF65-F5344CB8AC3E}">
        <p14:creationId xmlns:p14="http://schemas.microsoft.com/office/powerpoint/2010/main" val="198792900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152</a:t>
            </a:fld>
            <a:endParaRPr lang="en-US" dirty="0">
              <a:solidFill>
                <a:prstClr val="black"/>
              </a:solidFill>
            </a:endParaRPr>
          </a:p>
        </p:txBody>
      </p:sp>
    </p:spTree>
    <p:extLst>
      <p:ext uri="{BB962C8B-B14F-4D97-AF65-F5344CB8AC3E}">
        <p14:creationId xmlns:p14="http://schemas.microsoft.com/office/powerpoint/2010/main" val="267412843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153</a:t>
            </a:fld>
            <a:endParaRPr lang="en-US" dirty="0">
              <a:solidFill>
                <a:prstClr val="black"/>
              </a:solidFill>
            </a:endParaRPr>
          </a:p>
        </p:txBody>
      </p:sp>
    </p:spTree>
    <p:extLst>
      <p:ext uri="{BB962C8B-B14F-4D97-AF65-F5344CB8AC3E}">
        <p14:creationId xmlns:p14="http://schemas.microsoft.com/office/powerpoint/2010/main" val="408984174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A63F5614-49DF-43B2-8A51-DA6CD1EE2169}" type="slidenum">
              <a:rPr lang="en-US" smtClean="0">
                <a:solidFill>
                  <a:prstClr val="black"/>
                </a:solidFill>
              </a:rPr>
              <a:pPr>
                <a:defRPr/>
              </a:pPr>
              <a:t>154</a:t>
            </a:fld>
            <a:endParaRPr lang="en-US" dirty="0">
              <a:solidFill>
                <a:prstClr val="black"/>
              </a:solidFill>
            </a:endParaRPr>
          </a:p>
        </p:txBody>
      </p:sp>
    </p:spTree>
    <p:extLst>
      <p:ext uri="{BB962C8B-B14F-4D97-AF65-F5344CB8AC3E}">
        <p14:creationId xmlns:p14="http://schemas.microsoft.com/office/powerpoint/2010/main" val="333360534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47516D5A-11D0-410D-BAA7-1918468A976A}" type="slidenum">
              <a:rPr lang="en-US">
                <a:solidFill>
                  <a:prstClr val="black"/>
                </a:solidFill>
              </a:rPr>
              <a:pPr/>
              <a:t>156</a:t>
            </a:fld>
            <a:endParaRPr lang="en-US" dirty="0">
              <a:solidFill>
                <a:prstClr val="black"/>
              </a:solidFill>
            </a:endParaRPr>
          </a:p>
        </p:txBody>
      </p:sp>
      <p:sp>
        <p:nvSpPr>
          <p:cNvPr id="20483" name="Rectangle 2"/>
          <p:cNvSpPr>
            <a:spLocks noGrp="1" noRot="1" noChangeAspect="1" noChangeArrowheads="1" noTextEdit="1"/>
          </p:cNvSpPr>
          <p:nvPr>
            <p:ph type="sldImg"/>
          </p:nvPr>
        </p:nvSpPr>
        <p:spPr>
          <a:xfrm>
            <a:off x="1181100" y="696913"/>
            <a:ext cx="4648200" cy="3486150"/>
          </a:xfrm>
          <a:ln/>
        </p:spPr>
      </p:sp>
      <p:sp>
        <p:nvSpPr>
          <p:cNvPr id="20484"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201406183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157</a:t>
            </a:fld>
            <a:endParaRPr lang="en-US" dirty="0">
              <a:solidFill>
                <a:prstClr val="black"/>
              </a:solidFill>
            </a:endParaRPr>
          </a:p>
        </p:txBody>
      </p:sp>
    </p:spTree>
    <p:extLst>
      <p:ext uri="{BB962C8B-B14F-4D97-AF65-F5344CB8AC3E}">
        <p14:creationId xmlns:p14="http://schemas.microsoft.com/office/powerpoint/2010/main" val="74483709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NHR201211190035</a:t>
            </a:r>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158</a:t>
            </a:fld>
            <a:endParaRPr lang="en-US" dirty="0">
              <a:solidFill>
                <a:prstClr val="black"/>
              </a:solidFill>
            </a:endParaRPr>
          </a:p>
        </p:txBody>
      </p:sp>
    </p:spTree>
    <p:extLst>
      <p:ext uri="{BB962C8B-B14F-4D97-AF65-F5344CB8AC3E}">
        <p14:creationId xmlns:p14="http://schemas.microsoft.com/office/powerpoint/2010/main" val="401117069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NHR201211190035</a:t>
            </a:r>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159</a:t>
            </a:fld>
            <a:endParaRPr lang="en-US" dirty="0"/>
          </a:p>
        </p:txBody>
      </p:sp>
    </p:spTree>
    <p:extLst>
      <p:ext uri="{BB962C8B-B14F-4D97-AF65-F5344CB8AC3E}">
        <p14:creationId xmlns:p14="http://schemas.microsoft.com/office/powerpoint/2010/main" val="6343610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Selects BDs greater-than or equal to novation date</a:t>
            </a:r>
          </a:p>
          <a:p>
            <a:endParaRPr lang="en-US" dirty="0" smtClean="0"/>
          </a:p>
          <a:p>
            <a:r>
              <a:rPr lang="en-US" sz="1200" kern="1200" dirty="0" smtClean="0">
                <a:solidFill>
                  <a:schemeClr val="tx1"/>
                </a:solidFill>
                <a:effectLst/>
                <a:latin typeface="Arial" charset="0"/>
                <a:ea typeface="+mn-ea"/>
                <a:cs typeface="+mn-cs"/>
              </a:rPr>
              <a:t>If set, allows the user to only selecting billing documents equal to or later than that date for novation.  Compares to the billing document original bill date.</a:t>
            </a:r>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162</a:t>
            </a:fld>
            <a:endParaRPr lang="en-US" dirty="0"/>
          </a:p>
        </p:txBody>
      </p:sp>
    </p:spTree>
    <p:extLst>
      <p:ext uri="{BB962C8B-B14F-4D97-AF65-F5344CB8AC3E}">
        <p14:creationId xmlns:p14="http://schemas.microsoft.com/office/powerpoint/2010/main" val="22577197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47516D5A-11D0-410D-BAA7-1918468A976A}" type="slidenum">
              <a:rPr lang="en-US">
                <a:solidFill>
                  <a:prstClr val="black"/>
                </a:solidFill>
              </a:rPr>
              <a:pPr/>
              <a:t>16</a:t>
            </a:fld>
            <a:endParaRPr lang="en-US" dirty="0">
              <a:solidFill>
                <a:prstClr val="black"/>
              </a:solidFill>
            </a:endParaRPr>
          </a:p>
        </p:txBody>
      </p:sp>
      <p:sp>
        <p:nvSpPr>
          <p:cNvPr id="20483" name="Rectangle 2"/>
          <p:cNvSpPr>
            <a:spLocks noGrp="1" noRot="1" noChangeAspect="1" noChangeArrowheads="1" noTextEdit="1"/>
          </p:cNvSpPr>
          <p:nvPr>
            <p:ph type="sldImg"/>
          </p:nvPr>
        </p:nvSpPr>
        <p:spPr>
          <a:xfrm>
            <a:off x="1181100" y="696913"/>
            <a:ext cx="4648200" cy="3486150"/>
          </a:xfrm>
          <a:ln/>
        </p:spPr>
      </p:sp>
      <p:sp>
        <p:nvSpPr>
          <p:cNvPr id="20484" name="Rectangle 3"/>
          <p:cNvSpPr>
            <a:spLocks noGrp="1" noChangeArrowheads="1"/>
          </p:cNvSpPr>
          <p:nvPr>
            <p:ph type="body" idx="1"/>
          </p:nvPr>
        </p:nvSpPr>
        <p:spPr>
          <a:noFill/>
          <a:ln/>
        </p:spPr>
        <p:txBody>
          <a:bodyPr/>
          <a:lstStyle/>
          <a:p>
            <a:pPr eaLnBrk="1" hangingPunct="1"/>
            <a:endParaRPr lang="en-US" sz="1350" dirty="0" smtClean="0"/>
          </a:p>
        </p:txBody>
      </p:sp>
    </p:spTree>
    <p:extLst>
      <p:ext uri="{BB962C8B-B14F-4D97-AF65-F5344CB8AC3E}">
        <p14:creationId xmlns:p14="http://schemas.microsoft.com/office/powerpoint/2010/main" val="169706269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163</a:t>
            </a:fld>
            <a:endParaRPr lang="en-US" dirty="0"/>
          </a:p>
        </p:txBody>
      </p:sp>
    </p:spTree>
    <p:extLst>
      <p:ext uri="{BB962C8B-B14F-4D97-AF65-F5344CB8AC3E}">
        <p14:creationId xmlns:p14="http://schemas.microsoft.com/office/powerpoint/2010/main" val="93783415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47516D5A-11D0-410D-BAA7-1918468A976A}" type="slidenum">
              <a:rPr lang="en-US">
                <a:solidFill>
                  <a:prstClr val="black"/>
                </a:solidFill>
              </a:rPr>
              <a:pPr/>
              <a:t>165</a:t>
            </a:fld>
            <a:endParaRPr lang="en-US" dirty="0">
              <a:solidFill>
                <a:prstClr val="black"/>
              </a:solidFill>
            </a:endParaRPr>
          </a:p>
        </p:txBody>
      </p:sp>
      <p:sp>
        <p:nvSpPr>
          <p:cNvPr id="20483" name="Rectangle 2"/>
          <p:cNvSpPr>
            <a:spLocks noGrp="1" noRot="1" noChangeAspect="1" noChangeArrowheads="1" noTextEdit="1"/>
          </p:cNvSpPr>
          <p:nvPr>
            <p:ph type="sldImg"/>
          </p:nvPr>
        </p:nvSpPr>
        <p:spPr>
          <a:xfrm>
            <a:off x="1181100" y="696913"/>
            <a:ext cx="4648200" cy="3486150"/>
          </a:xfrm>
          <a:ln/>
        </p:spPr>
      </p:sp>
      <p:sp>
        <p:nvSpPr>
          <p:cNvPr id="20484"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123967898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eaLnBrk="1" hangingPunct="1"/>
            <a:endParaRPr lang="en-US" sz="2000" dirty="0" smtClean="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166</a:t>
            </a:fld>
            <a:endParaRPr lang="en-US" dirty="0">
              <a:solidFill>
                <a:prstClr val="black"/>
              </a:solidFill>
            </a:endParaRPr>
          </a:p>
        </p:txBody>
      </p:sp>
    </p:spTree>
    <p:extLst>
      <p:ext uri="{BB962C8B-B14F-4D97-AF65-F5344CB8AC3E}">
        <p14:creationId xmlns:p14="http://schemas.microsoft.com/office/powerpoint/2010/main" val="77452929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167</a:t>
            </a:fld>
            <a:endParaRPr lang="en-US" dirty="0"/>
          </a:p>
        </p:txBody>
      </p:sp>
    </p:spTree>
    <p:extLst>
      <p:ext uri="{BB962C8B-B14F-4D97-AF65-F5344CB8AC3E}">
        <p14:creationId xmlns:p14="http://schemas.microsoft.com/office/powerpoint/2010/main" val="9599337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R="0" lvl="0" algn="l" defTabSz="914400" rtl="0" eaLnBrk="0" fontAlgn="base" latinLnBrk="0" hangingPunct="0">
              <a:lnSpc>
                <a:spcPct val="100000"/>
              </a:lnSpc>
              <a:spcBef>
                <a:spcPct val="20000"/>
              </a:spcBef>
              <a:spcAft>
                <a:spcPct val="0"/>
              </a:spcAft>
              <a:buClr>
                <a:srgbClr val="AF242B"/>
              </a:buClr>
              <a:buSzPct val="75000"/>
              <a:tabLst/>
              <a:defRPr/>
            </a:pPr>
            <a:r>
              <a:rPr kumimoji="0" lang="en-US" sz="1600" b="0" i="0" u="none" strike="noStrike" kern="0" cap="none" spc="0" normalizeH="0" baseline="0" noProof="0" dirty="0" smtClean="0">
                <a:ln>
                  <a:noFill/>
                </a:ln>
                <a:solidFill>
                  <a:schemeClr val="tx1"/>
                </a:solidFill>
                <a:effectLst/>
                <a:uLnTx/>
                <a:uFillTx/>
                <a:latin typeface="Arial" charset="0"/>
                <a:ea typeface="+mn-ea"/>
                <a:cs typeface="+mn-cs"/>
              </a:rPr>
              <a:t>GSA enters into an agreement with a Federal customer for </a:t>
            </a:r>
            <a:r>
              <a:rPr kumimoji="0" lang="en-US" sz="1600" b="0" i="0" u="none" strike="noStrike" kern="0" cap="none" spc="0" normalizeH="0" baseline="0" noProof="0" dirty="0" smtClean="0">
                <a:ln>
                  <a:noFill/>
                </a:ln>
                <a:solidFill>
                  <a:srgbClr val="FF0000"/>
                </a:solidFill>
                <a:effectLst/>
                <a:uLnTx/>
                <a:uFillTx/>
                <a:latin typeface="Arial" charset="0"/>
                <a:ea typeface="+mn-ea"/>
                <a:cs typeface="+mn-cs"/>
              </a:rPr>
              <a:t>$5,000.  </a:t>
            </a:r>
            <a:r>
              <a:rPr kumimoji="0" lang="en-US" sz="1400" b="0" i="0" u="none" strike="noStrike" kern="0" cap="none" spc="0" normalizeH="0" baseline="0" noProof="0" dirty="0" smtClean="0">
                <a:ln>
                  <a:noFill/>
                </a:ln>
                <a:solidFill>
                  <a:schemeClr val="tx1"/>
                </a:solidFill>
                <a:effectLst/>
                <a:uLnTx/>
                <a:uFillTx/>
                <a:latin typeface="Arial" charset="0"/>
                <a:ea typeface="+mn-ea"/>
                <a:cs typeface="+mn-cs"/>
              </a:rPr>
              <a:t>Total Spending during the life of the agreement totals </a:t>
            </a:r>
            <a:r>
              <a:rPr kumimoji="0" lang="en-US" sz="1400" b="0" i="0" u="none" strike="noStrike" kern="0" cap="none" spc="0" normalizeH="0" baseline="0" noProof="0" dirty="0" smtClean="0">
                <a:ln>
                  <a:noFill/>
                </a:ln>
                <a:solidFill>
                  <a:srgbClr val="FF0000"/>
                </a:solidFill>
                <a:effectLst/>
                <a:uLnTx/>
                <a:uFillTx/>
                <a:latin typeface="Arial" charset="0"/>
                <a:ea typeface="+mn-ea"/>
                <a:cs typeface="+mn-cs"/>
              </a:rPr>
              <a:t>$1,000. </a:t>
            </a:r>
            <a:r>
              <a:rPr kumimoji="0" lang="en-US" sz="1600" b="0" i="0" u="none" strike="noStrike" kern="0" cap="none" spc="0" normalizeH="0" baseline="0" noProof="0" dirty="0" smtClean="0">
                <a:ln>
                  <a:noFill/>
                </a:ln>
                <a:solidFill>
                  <a:schemeClr val="tx1"/>
                </a:solidFill>
                <a:effectLst/>
                <a:uLnTx/>
                <a:uFillTx/>
                <a:latin typeface="Arial" charset="0"/>
                <a:ea typeface="+mn-ea"/>
                <a:cs typeface="+mn-cs"/>
              </a:rPr>
              <a:t>The  next step would be to run the batch job to reduce the outstanding amount of the agreement.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168</a:t>
            </a:fld>
            <a:endParaRPr lang="en-US" dirty="0"/>
          </a:p>
        </p:txBody>
      </p:sp>
    </p:spTree>
    <p:extLst>
      <p:ext uri="{BB962C8B-B14F-4D97-AF65-F5344CB8AC3E}">
        <p14:creationId xmlns:p14="http://schemas.microsoft.com/office/powerpoint/2010/main" val="273692618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R="0" lvl="0" algn="l" defTabSz="914400" rtl="0" eaLnBrk="0" fontAlgn="base" latinLnBrk="0" hangingPunct="0">
              <a:lnSpc>
                <a:spcPct val="100000"/>
              </a:lnSpc>
              <a:spcBef>
                <a:spcPct val="20000"/>
              </a:spcBef>
              <a:spcAft>
                <a:spcPct val="0"/>
              </a:spcAft>
              <a:buClr>
                <a:srgbClr val="AF242B"/>
              </a:buClr>
              <a:buSzPct val="75000"/>
              <a:tabLst/>
              <a:defRPr/>
            </a:pPr>
            <a:r>
              <a:rPr kumimoji="0" lang="en-US" sz="1800" b="0" i="0" u="none" strike="noStrike" kern="0" cap="none" spc="0" normalizeH="0" baseline="0" noProof="0" dirty="0" smtClean="0">
                <a:ln>
                  <a:noFill/>
                </a:ln>
                <a:solidFill>
                  <a:schemeClr val="tx1"/>
                </a:solidFill>
                <a:effectLst/>
                <a:uLnTx/>
                <a:uFillTx/>
                <a:latin typeface="Arial" charset="0"/>
                <a:ea typeface="+mn-ea"/>
                <a:cs typeface="+mn-cs"/>
              </a:rPr>
              <a:t>GSA enters into an agreement with a Federal customer for </a:t>
            </a:r>
            <a:r>
              <a:rPr kumimoji="0" lang="en-US" sz="1800" b="0" i="0" u="none" strike="noStrike" kern="0" cap="none" spc="0" normalizeH="0" baseline="0" noProof="0" dirty="0" smtClean="0">
                <a:ln>
                  <a:noFill/>
                </a:ln>
                <a:solidFill>
                  <a:srgbClr val="FF0000"/>
                </a:solidFill>
                <a:effectLst/>
                <a:uLnTx/>
                <a:uFillTx/>
                <a:latin typeface="Arial" charset="0"/>
                <a:ea typeface="+mn-ea"/>
                <a:cs typeface="+mn-cs"/>
              </a:rPr>
              <a:t>$5,000.  </a:t>
            </a:r>
            <a:r>
              <a:rPr kumimoji="0" lang="en-US" sz="1600" b="0" i="0" u="none" strike="noStrike" kern="0" cap="none" spc="0" normalizeH="0" baseline="0" noProof="0" dirty="0" smtClean="0">
                <a:ln>
                  <a:noFill/>
                </a:ln>
                <a:solidFill>
                  <a:schemeClr val="tx1"/>
                </a:solidFill>
                <a:effectLst/>
                <a:uLnTx/>
                <a:uFillTx/>
                <a:latin typeface="Arial" charset="0"/>
                <a:ea typeface="+mn-ea"/>
                <a:cs typeface="+mn-cs"/>
              </a:rPr>
              <a:t>Total Spending during the life of the agreement totals </a:t>
            </a:r>
            <a:r>
              <a:rPr kumimoji="0" lang="en-US" sz="1600" b="0" i="0" u="none" strike="noStrike" kern="0" cap="none" spc="0" normalizeH="0" baseline="0" noProof="0" dirty="0" smtClean="0">
                <a:ln>
                  <a:noFill/>
                </a:ln>
                <a:solidFill>
                  <a:srgbClr val="FF0000"/>
                </a:solidFill>
                <a:effectLst/>
                <a:uLnTx/>
                <a:uFillTx/>
                <a:latin typeface="Arial" charset="0"/>
                <a:ea typeface="+mn-ea"/>
                <a:cs typeface="+mn-cs"/>
              </a:rPr>
              <a:t>$1,000. T</a:t>
            </a:r>
            <a:r>
              <a:rPr kumimoji="0" lang="en-US" sz="1600" b="0" i="0" u="none" strike="noStrike" kern="0" cap="none" spc="0" normalizeH="0" baseline="0" noProof="0" dirty="0" smtClean="0">
                <a:ln>
                  <a:noFill/>
                </a:ln>
                <a:solidFill>
                  <a:schemeClr val="tx1"/>
                </a:solidFill>
                <a:effectLst/>
                <a:uLnTx/>
                <a:uFillTx/>
                <a:latin typeface="Arial" charset="0"/>
                <a:ea typeface="+mn-ea"/>
                <a:cs typeface="+mn-cs"/>
              </a:rPr>
              <a:t>he batch job reduces the outstanding amount of the agreement to</a:t>
            </a:r>
            <a:r>
              <a:rPr kumimoji="0" lang="en-US" sz="1600" b="0" i="0" u="none" strike="noStrike" kern="0" cap="none" spc="0" normalizeH="0" noProof="0" dirty="0" smtClean="0">
                <a:ln>
                  <a:noFill/>
                </a:ln>
                <a:solidFill>
                  <a:schemeClr val="tx1"/>
                </a:solidFill>
                <a:effectLst/>
                <a:uLnTx/>
                <a:uFillTx/>
                <a:latin typeface="Arial" charset="0"/>
                <a:ea typeface="+mn-ea"/>
                <a:cs typeface="+mn-cs"/>
              </a:rPr>
              <a:t> </a:t>
            </a:r>
            <a:r>
              <a:rPr kumimoji="0" lang="en-US" sz="1600" b="0" i="0" u="none" strike="noStrike" kern="0" cap="none" spc="0" normalizeH="0" baseline="0" noProof="0" dirty="0" smtClean="0">
                <a:ln>
                  <a:noFill/>
                </a:ln>
                <a:solidFill>
                  <a:srgbClr val="FF0000"/>
                </a:solidFill>
                <a:effectLst/>
                <a:uLnTx/>
                <a:uFillTx/>
                <a:latin typeface="Arial" charset="0"/>
                <a:ea typeface="+mn-ea"/>
                <a:cs typeface="+mn-cs"/>
              </a:rPr>
              <a:t>$1,000</a:t>
            </a:r>
            <a:endParaRPr kumimoji="0" lang="en-US" sz="1600" b="0" i="0" u="none" strike="noStrike" kern="0" cap="none" spc="0" normalizeH="0" baseline="0" noProof="0" dirty="0" smtClean="0">
              <a:ln>
                <a:noFill/>
              </a:ln>
              <a:solidFill>
                <a:schemeClr val="tx1"/>
              </a:solidFill>
              <a:effectLst/>
              <a:uLnTx/>
              <a:uFillTx/>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169</a:t>
            </a:fld>
            <a:endParaRPr lang="en-US" dirty="0"/>
          </a:p>
        </p:txBody>
      </p:sp>
    </p:spTree>
    <p:extLst>
      <p:ext uri="{BB962C8B-B14F-4D97-AF65-F5344CB8AC3E}">
        <p14:creationId xmlns:p14="http://schemas.microsoft.com/office/powerpoint/2010/main" val="130173027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R="0" lvl="0" algn="l" defTabSz="914400" rtl="0" eaLnBrk="0" fontAlgn="base" latinLnBrk="0" hangingPunct="0">
              <a:lnSpc>
                <a:spcPct val="100000"/>
              </a:lnSpc>
              <a:spcBef>
                <a:spcPct val="20000"/>
              </a:spcBef>
              <a:spcAft>
                <a:spcPct val="0"/>
              </a:spcAft>
              <a:buClr>
                <a:srgbClr val="AF242B"/>
              </a:buClr>
              <a:buSzPct val="75000"/>
              <a:tabLst/>
              <a:defRPr/>
            </a:pPr>
            <a:r>
              <a:rPr kumimoji="0" lang="en-US" sz="1600" b="0" i="0" u="none" strike="noStrike" kern="0" cap="none" spc="0" normalizeH="0" baseline="0" noProof="0" dirty="0" smtClean="0">
                <a:ln>
                  <a:noFill/>
                </a:ln>
                <a:solidFill>
                  <a:schemeClr val="tx1"/>
                </a:solidFill>
                <a:effectLst/>
                <a:uLnTx/>
                <a:uFillTx/>
                <a:latin typeface="Arial" charset="0"/>
                <a:ea typeface="+mn-ea"/>
                <a:cs typeface="+mn-cs"/>
              </a:rPr>
              <a:t>GSA enters into an agreement with a Federal customer for </a:t>
            </a:r>
            <a:r>
              <a:rPr kumimoji="0" lang="en-US" sz="1600" b="0" i="0" u="none" strike="noStrike" kern="0" cap="none" spc="0" normalizeH="0" baseline="0" noProof="0" dirty="0" smtClean="0">
                <a:ln>
                  <a:noFill/>
                </a:ln>
                <a:solidFill>
                  <a:srgbClr val="FF0000"/>
                </a:solidFill>
                <a:effectLst/>
                <a:uLnTx/>
                <a:uFillTx/>
                <a:latin typeface="Arial" charset="0"/>
                <a:ea typeface="+mn-ea"/>
                <a:cs typeface="+mn-cs"/>
              </a:rPr>
              <a:t>$5,000.  </a:t>
            </a:r>
            <a:r>
              <a:rPr kumimoji="0" lang="en-US" sz="1400" b="0" i="0" u="none" strike="noStrike" kern="0" cap="none" spc="0" normalizeH="0" baseline="0" noProof="0" dirty="0" smtClean="0">
                <a:ln>
                  <a:noFill/>
                </a:ln>
                <a:solidFill>
                  <a:schemeClr val="tx1"/>
                </a:solidFill>
                <a:effectLst/>
                <a:uLnTx/>
                <a:uFillTx/>
                <a:latin typeface="Arial" charset="0"/>
                <a:ea typeface="+mn-ea"/>
                <a:cs typeface="+mn-cs"/>
              </a:rPr>
              <a:t>Total Spending during the life of the agreement totals </a:t>
            </a:r>
            <a:r>
              <a:rPr kumimoji="0" lang="en-US" sz="1400" b="0" i="0" u="none" strike="noStrike" kern="0" cap="none" spc="0" normalizeH="0" baseline="0" noProof="0" dirty="0" smtClean="0">
                <a:ln>
                  <a:noFill/>
                </a:ln>
                <a:solidFill>
                  <a:srgbClr val="FF0000"/>
                </a:solidFill>
                <a:effectLst/>
                <a:uLnTx/>
                <a:uFillTx/>
                <a:latin typeface="Arial" charset="0"/>
                <a:ea typeface="+mn-ea"/>
                <a:cs typeface="+mn-cs"/>
              </a:rPr>
              <a:t>$1,000. </a:t>
            </a:r>
            <a:r>
              <a:rPr kumimoji="0" lang="en-US" sz="1600" b="0" i="0" u="none" strike="noStrike" kern="0" cap="none" spc="0" normalizeH="0" baseline="0" noProof="0" dirty="0" smtClean="0">
                <a:ln>
                  <a:noFill/>
                </a:ln>
                <a:solidFill>
                  <a:schemeClr val="tx1"/>
                </a:solidFill>
                <a:effectLst/>
                <a:uLnTx/>
                <a:uFillTx/>
                <a:latin typeface="Arial" charset="0"/>
                <a:ea typeface="+mn-ea"/>
                <a:cs typeface="+mn-cs"/>
              </a:rPr>
              <a:t>The  next step would be to run the batch job to reduce the outstanding amount of the agreement.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170</a:t>
            </a:fld>
            <a:endParaRPr lang="en-US" dirty="0"/>
          </a:p>
        </p:txBody>
      </p:sp>
    </p:spTree>
    <p:extLst>
      <p:ext uri="{BB962C8B-B14F-4D97-AF65-F5344CB8AC3E}">
        <p14:creationId xmlns:p14="http://schemas.microsoft.com/office/powerpoint/2010/main" val="101500481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R="0" lvl="0" algn="l" defTabSz="914400" rtl="0" eaLnBrk="0" fontAlgn="base" latinLnBrk="0" hangingPunct="0">
              <a:lnSpc>
                <a:spcPct val="100000"/>
              </a:lnSpc>
              <a:spcBef>
                <a:spcPct val="20000"/>
              </a:spcBef>
              <a:spcAft>
                <a:spcPct val="0"/>
              </a:spcAft>
              <a:buClr>
                <a:srgbClr val="AF242B"/>
              </a:buClr>
              <a:buSzPct val="75000"/>
              <a:tabLst/>
              <a:defRPr/>
            </a:pPr>
            <a:r>
              <a:rPr kumimoji="0" lang="en-US" sz="1600" b="0" i="0" u="none" strike="noStrike" kern="0" cap="none" spc="0" normalizeH="0" baseline="0" noProof="0" dirty="0" smtClean="0">
                <a:ln>
                  <a:noFill/>
                </a:ln>
                <a:solidFill>
                  <a:schemeClr val="tx1"/>
                </a:solidFill>
                <a:effectLst/>
                <a:uLnTx/>
                <a:uFillTx/>
                <a:latin typeface="Arial" charset="0"/>
                <a:ea typeface="+mn-ea"/>
                <a:cs typeface="+mn-cs"/>
              </a:rPr>
              <a:t>GSA enters into an agreement with a Federal customer for </a:t>
            </a:r>
            <a:r>
              <a:rPr kumimoji="0" lang="en-US" sz="1600" b="0" i="0" u="none" strike="noStrike" kern="0" cap="none" spc="0" normalizeH="0" baseline="0" noProof="0" dirty="0" smtClean="0">
                <a:ln>
                  <a:noFill/>
                </a:ln>
                <a:solidFill>
                  <a:srgbClr val="FF0000"/>
                </a:solidFill>
                <a:effectLst/>
                <a:uLnTx/>
                <a:uFillTx/>
                <a:latin typeface="Arial" charset="0"/>
                <a:ea typeface="+mn-ea"/>
                <a:cs typeface="+mn-cs"/>
              </a:rPr>
              <a:t>$5,000.  </a:t>
            </a:r>
            <a:r>
              <a:rPr kumimoji="0" lang="en-US" sz="1400" b="0" i="0" u="none" strike="noStrike" kern="0" cap="none" spc="0" normalizeH="0" baseline="0" noProof="0" dirty="0" smtClean="0">
                <a:ln>
                  <a:noFill/>
                </a:ln>
                <a:solidFill>
                  <a:schemeClr val="tx1"/>
                </a:solidFill>
                <a:effectLst/>
                <a:uLnTx/>
                <a:uFillTx/>
                <a:latin typeface="Arial" charset="0"/>
                <a:ea typeface="+mn-ea"/>
                <a:cs typeface="+mn-cs"/>
              </a:rPr>
              <a:t>Total Spending during the life of the agreement totals </a:t>
            </a:r>
            <a:r>
              <a:rPr kumimoji="0" lang="en-US" sz="1400" b="0" i="0" u="none" strike="noStrike" kern="0" cap="none" spc="0" normalizeH="0" baseline="0" noProof="0" dirty="0" smtClean="0">
                <a:ln>
                  <a:noFill/>
                </a:ln>
                <a:solidFill>
                  <a:srgbClr val="FF0000"/>
                </a:solidFill>
                <a:effectLst/>
                <a:uLnTx/>
                <a:uFillTx/>
                <a:latin typeface="Arial" charset="0"/>
                <a:ea typeface="+mn-ea"/>
                <a:cs typeface="+mn-cs"/>
              </a:rPr>
              <a:t>$1,000. </a:t>
            </a:r>
            <a:r>
              <a:rPr kumimoji="0" lang="en-US" sz="1600" b="0" i="0" u="none" strike="noStrike" kern="0" cap="none" spc="0" normalizeH="0" baseline="0" noProof="0" dirty="0" smtClean="0">
                <a:ln>
                  <a:noFill/>
                </a:ln>
                <a:solidFill>
                  <a:schemeClr val="tx1"/>
                </a:solidFill>
                <a:effectLst/>
                <a:uLnTx/>
                <a:uFillTx/>
                <a:latin typeface="Arial" charset="0"/>
                <a:ea typeface="+mn-ea"/>
                <a:cs typeface="+mn-cs"/>
              </a:rPr>
              <a:t>The  next step would be to run the batch job to reduce the outstanding amount of the agreement.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171</a:t>
            </a:fld>
            <a:endParaRPr lang="en-US" dirty="0"/>
          </a:p>
        </p:txBody>
      </p:sp>
    </p:spTree>
    <p:extLst>
      <p:ext uri="{BB962C8B-B14F-4D97-AF65-F5344CB8AC3E}">
        <p14:creationId xmlns:p14="http://schemas.microsoft.com/office/powerpoint/2010/main" val="259343238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172</a:t>
            </a:fld>
            <a:endParaRPr lang="en-US" dirty="0"/>
          </a:p>
        </p:txBody>
      </p:sp>
    </p:spTree>
    <p:extLst>
      <p:ext uri="{BB962C8B-B14F-4D97-AF65-F5344CB8AC3E}">
        <p14:creationId xmlns:p14="http://schemas.microsoft.com/office/powerpoint/2010/main" val="405212627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174</a:t>
            </a:fld>
            <a:endParaRPr lang="en-US" dirty="0"/>
          </a:p>
        </p:txBody>
      </p:sp>
    </p:spTree>
    <p:extLst>
      <p:ext uri="{BB962C8B-B14F-4D97-AF65-F5344CB8AC3E}">
        <p14:creationId xmlns:p14="http://schemas.microsoft.com/office/powerpoint/2010/main" val="262921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17</a:t>
            </a:fld>
            <a:endParaRPr lang="en-US" dirty="0">
              <a:solidFill>
                <a:prstClr val="black"/>
              </a:solidFill>
            </a:endParaRPr>
          </a:p>
        </p:txBody>
      </p:sp>
    </p:spTree>
    <p:extLst>
      <p:ext uri="{BB962C8B-B14F-4D97-AF65-F5344CB8AC3E}">
        <p14:creationId xmlns:p14="http://schemas.microsoft.com/office/powerpoint/2010/main" val="103745257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175</a:t>
            </a:fld>
            <a:endParaRPr lang="en-US" dirty="0"/>
          </a:p>
        </p:txBody>
      </p:sp>
    </p:spTree>
    <p:extLst>
      <p:ext uri="{BB962C8B-B14F-4D97-AF65-F5344CB8AC3E}">
        <p14:creationId xmlns:p14="http://schemas.microsoft.com/office/powerpoint/2010/main" val="412228094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176</a:t>
            </a:fld>
            <a:endParaRPr lang="en-US" dirty="0"/>
          </a:p>
        </p:txBody>
      </p:sp>
    </p:spTree>
    <p:extLst>
      <p:ext uri="{BB962C8B-B14F-4D97-AF65-F5344CB8AC3E}">
        <p14:creationId xmlns:p14="http://schemas.microsoft.com/office/powerpoint/2010/main" val="307134912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lgn="l" eaLnBrk="0" hangingPunct="0">
              <a:spcBef>
                <a:spcPct val="20000"/>
              </a:spcBef>
              <a:buClr>
                <a:srgbClr val="AF242B"/>
              </a:buClr>
              <a:buSzPct val="75000"/>
            </a:pPr>
            <a:r>
              <a:rPr kumimoji="0" lang="en-US" sz="1600" b="0" i="0" u="none" strike="noStrike" kern="0" cap="none" spc="0" normalizeH="0" baseline="0" noProof="0" dirty="0" smtClean="0">
                <a:ln>
                  <a:noFill/>
                </a:ln>
                <a:solidFill>
                  <a:schemeClr val="tx1"/>
                </a:solidFill>
                <a:effectLst/>
                <a:uLnTx/>
                <a:uFillTx/>
                <a:latin typeface="Arial" charset="0"/>
                <a:ea typeface="+mn-ea"/>
                <a:cs typeface="+mn-cs"/>
              </a:rPr>
              <a:t>GSA enters into an Agreement with a Non-</a:t>
            </a:r>
            <a:r>
              <a:rPr lang="en-US" sz="1600" kern="0" dirty="0" smtClean="0"/>
              <a:t>Federal </a:t>
            </a:r>
            <a:r>
              <a:rPr kumimoji="0" lang="en-US" sz="1600" b="0" i="0" u="none" strike="noStrike" kern="0" cap="none" spc="0" normalizeH="0" baseline="0" noProof="0" dirty="0" smtClean="0">
                <a:ln>
                  <a:noFill/>
                </a:ln>
                <a:solidFill>
                  <a:schemeClr val="tx1"/>
                </a:solidFill>
                <a:effectLst/>
                <a:uLnTx/>
                <a:uFillTx/>
                <a:latin typeface="Arial" charset="0"/>
                <a:ea typeface="+mn-ea"/>
                <a:cs typeface="+mn-cs"/>
              </a:rPr>
              <a:t>customer for </a:t>
            </a:r>
            <a:r>
              <a:rPr kumimoji="0" lang="en-US" sz="1600" b="0" i="0" u="none" strike="noStrike" kern="0" cap="none" spc="0" normalizeH="0" baseline="0" noProof="0" dirty="0" smtClean="0">
                <a:ln>
                  <a:noFill/>
                </a:ln>
                <a:solidFill>
                  <a:srgbClr val="FF0000"/>
                </a:solidFill>
                <a:effectLst/>
                <a:uLnTx/>
                <a:uFillTx/>
                <a:latin typeface="Arial" charset="0"/>
                <a:ea typeface="+mn-ea"/>
                <a:cs typeface="+mn-cs"/>
              </a:rPr>
              <a:t>$15,000.  </a:t>
            </a:r>
            <a:r>
              <a:rPr kumimoji="0" lang="en-US" sz="1400" b="0" i="0" u="none" strike="noStrike" kern="0" cap="none" spc="0" normalizeH="0" baseline="0" noProof="0" dirty="0" smtClean="0">
                <a:ln>
                  <a:noFill/>
                </a:ln>
                <a:solidFill>
                  <a:schemeClr val="tx1"/>
                </a:solidFill>
                <a:effectLst/>
                <a:uLnTx/>
                <a:uFillTx/>
                <a:latin typeface="Arial" charset="0"/>
                <a:ea typeface="+mn-ea"/>
                <a:cs typeface="+mn-cs"/>
              </a:rPr>
              <a:t>Total Spending during the life of the Agreement totals </a:t>
            </a:r>
            <a:r>
              <a:rPr kumimoji="0" lang="en-US" sz="1400" b="0" i="0" u="none" strike="noStrike" kern="0" cap="none" spc="0" normalizeH="0" baseline="0" noProof="0" dirty="0" smtClean="0">
                <a:ln>
                  <a:noFill/>
                </a:ln>
                <a:solidFill>
                  <a:srgbClr val="FF0000"/>
                </a:solidFill>
                <a:effectLst/>
                <a:uLnTx/>
                <a:uFillTx/>
                <a:latin typeface="Arial" charset="0"/>
                <a:ea typeface="+mn-ea"/>
                <a:cs typeface="+mn-cs"/>
              </a:rPr>
              <a:t>$12,500.  </a:t>
            </a:r>
            <a:r>
              <a:rPr kumimoji="0" lang="en-US" sz="1400" b="0" i="0" u="none" strike="noStrike" kern="0" cap="none" spc="0" normalizeH="0" baseline="0" noProof="0" dirty="0" smtClean="0">
                <a:ln>
                  <a:noFill/>
                </a:ln>
                <a:solidFill>
                  <a:schemeClr val="tx1"/>
                </a:solidFill>
                <a:effectLst/>
                <a:uLnTx/>
                <a:uFillTx/>
                <a:latin typeface="Arial" charset="0"/>
                <a:ea typeface="+mn-ea"/>
                <a:cs typeface="+mn-cs"/>
              </a:rPr>
              <a:t>Total Advances during the life of the Agreement totals </a:t>
            </a:r>
            <a:r>
              <a:rPr kumimoji="0" lang="en-US" sz="1400" b="0" i="0" u="none" strike="noStrike" kern="0" cap="none" spc="0" normalizeH="0" baseline="0" noProof="0" dirty="0" smtClean="0">
                <a:ln>
                  <a:noFill/>
                </a:ln>
                <a:solidFill>
                  <a:srgbClr val="FF0000"/>
                </a:solidFill>
                <a:effectLst/>
                <a:uLnTx/>
                <a:uFillTx/>
                <a:latin typeface="Arial" charset="0"/>
                <a:ea typeface="+mn-ea"/>
                <a:cs typeface="+mn-cs"/>
              </a:rPr>
              <a:t>$13,000.  </a:t>
            </a:r>
            <a:r>
              <a:rPr kumimoji="0" lang="en-US" sz="1600" b="0" i="0" u="none" strike="noStrike" kern="0" cap="none" spc="0" normalizeH="0" baseline="0" noProof="0" dirty="0" smtClean="0">
                <a:ln>
                  <a:noFill/>
                </a:ln>
                <a:solidFill>
                  <a:schemeClr val="tx1"/>
                </a:solidFill>
                <a:effectLst/>
                <a:uLnTx/>
                <a:uFillTx/>
                <a:latin typeface="Arial" charset="0"/>
                <a:ea typeface="+mn-ea"/>
                <a:cs typeface="+mn-cs"/>
              </a:rPr>
              <a:t>The next step would be to run the UFCO job to reduce the outstanding amount of the Agreement to</a:t>
            </a:r>
            <a:r>
              <a:rPr kumimoji="0" lang="en-US" sz="1600" b="0" i="0" u="none" strike="noStrike" kern="0" cap="none" spc="0" normalizeH="0" noProof="0" dirty="0" smtClean="0">
                <a:ln>
                  <a:noFill/>
                </a:ln>
                <a:solidFill>
                  <a:schemeClr val="tx1"/>
                </a:solidFill>
                <a:effectLst/>
                <a:uLnTx/>
                <a:uFillTx/>
                <a:latin typeface="Arial" charset="0"/>
                <a:ea typeface="+mn-ea"/>
                <a:cs typeface="+mn-cs"/>
              </a:rPr>
              <a:t> </a:t>
            </a:r>
            <a:r>
              <a:rPr lang="en-US" sz="1600" b="0" kern="0" dirty="0" smtClean="0">
                <a:solidFill>
                  <a:schemeClr val="tx1"/>
                </a:solidFill>
                <a:latin typeface="Arial" charset="0"/>
                <a:ea typeface="+mn-ea"/>
                <a:cs typeface="+mn-cs"/>
              </a:rPr>
              <a:t>and create a refund payment.</a:t>
            </a:r>
            <a:endParaRPr kumimoji="0" lang="en-US" sz="1600" b="0" i="0" u="none" strike="noStrike" kern="0" cap="none" spc="0" normalizeH="0" baseline="0" noProof="0" dirty="0" smtClean="0">
              <a:ln>
                <a:noFill/>
              </a:ln>
              <a:solidFill>
                <a:schemeClr val="tx1"/>
              </a:solidFill>
              <a:effectLst/>
              <a:uLnTx/>
              <a:uFillTx/>
              <a:latin typeface="Arial"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b="1" baseline="0" dirty="0" smtClean="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178</a:t>
            </a:fld>
            <a:endParaRPr lang="en-US" dirty="0"/>
          </a:p>
        </p:txBody>
      </p:sp>
    </p:spTree>
    <p:extLst>
      <p:ext uri="{BB962C8B-B14F-4D97-AF65-F5344CB8AC3E}">
        <p14:creationId xmlns:p14="http://schemas.microsoft.com/office/powerpoint/2010/main" val="146881280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lgn="l" eaLnBrk="0" hangingPunct="0">
              <a:spcBef>
                <a:spcPct val="20000"/>
              </a:spcBef>
              <a:buClr>
                <a:srgbClr val="AF242B"/>
              </a:buClr>
              <a:buSzPct val="75000"/>
            </a:pPr>
            <a:r>
              <a:rPr kumimoji="0" lang="en-US" sz="1600" b="0" i="0" u="none" strike="noStrike" kern="0" cap="none" spc="0" normalizeH="0" baseline="0" noProof="0" dirty="0" smtClean="0">
                <a:ln>
                  <a:noFill/>
                </a:ln>
                <a:solidFill>
                  <a:schemeClr val="tx1"/>
                </a:solidFill>
                <a:effectLst/>
                <a:uLnTx/>
                <a:uFillTx/>
                <a:latin typeface="Arial" charset="0"/>
                <a:ea typeface="+mn-ea"/>
                <a:cs typeface="+mn-cs"/>
              </a:rPr>
              <a:t>GSA enters into an Agreement with a Non-</a:t>
            </a:r>
            <a:r>
              <a:rPr lang="en-US" sz="1600" kern="0" dirty="0" smtClean="0"/>
              <a:t>Federal </a:t>
            </a:r>
            <a:r>
              <a:rPr kumimoji="0" lang="en-US" sz="1600" b="0" i="0" u="none" strike="noStrike" kern="0" cap="none" spc="0" normalizeH="0" baseline="0" noProof="0" dirty="0" smtClean="0">
                <a:ln>
                  <a:noFill/>
                </a:ln>
                <a:solidFill>
                  <a:schemeClr val="tx1"/>
                </a:solidFill>
                <a:effectLst/>
                <a:uLnTx/>
                <a:uFillTx/>
                <a:latin typeface="Arial" charset="0"/>
                <a:ea typeface="+mn-ea"/>
                <a:cs typeface="+mn-cs"/>
              </a:rPr>
              <a:t>customer for </a:t>
            </a:r>
            <a:r>
              <a:rPr kumimoji="0" lang="en-US" sz="1600" b="0" i="0" u="none" strike="noStrike" kern="0" cap="none" spc="0" normalizeH="0" baseline="0" noProof="0" dirty="0" smtClean="0">
                <a:ln>
                  <a:noFill/>
                </a:ln>
                <a:solidFill>
                  <a:srgbClr val="FF0000"/>
                </a:solidFill>
                <a:effectLst/>
                <a:uLnTx/>
                <a:uFillTx/>
                <a:latin typeface="Arial" charset="0"/>
                <a:ea typeface="+mn-ea"/>
                <a:cs typeface="+mn-cs"/>
              </a:rPr>
              <a:t>$15,000.  </a:t>
            </a:r>
            <a:r>
              <a:rPr kumimoji="0" lang="en-US" sz="1400" b="0" i="0" u="none" strike="noStrike" kern="0" cap="none" spc="0" normalizeH="0" baseline="0" noProof="0" dirty="0" smtClean="0">
                <a:ln>
                  <a:noFill/>
                </a:ln>
                <a:solidFill>
                  <a:schemeClr val="tx1"/>
                </a:solidFill>
                <a:effectLst/>
                <a:uLnTx/>
                <a:uFillTx/>
                <a:latin typeface="Arial" charset="0"/>
                <a:ea typeface="+mn-ea"/>
                <a:cs typeface="+mn-cs"/>
              </a:rPr>
              <a:t>Total Spending during the life of the Agreement totals </a:t>
            </a:r>
            <a:r>
              <a:rPr kumimoji="0" lang="en-US" sz="1400" b="0" i="0" u="none" strike="noStrike" kern="0" cap="none" spc="0" normalizeH="0" baseline="0" noProof="0" dirty="0" smtClean="0">
                <a:ln>
                  <a:noFill/>
                </a:ln>
                <a:solidFill>
                  <a:srgbClr val="FF0000"/>
                </a:solidFill>
                <a:effectLst/>
                <a:uLnTx/>
                <a:uFillTx/>
                <a:latin typeface="Arial" charset="0"/>
                <a:ea typeface="+mn-ea"/>
                <a:cs typeface="+mn-cs"/>
              </a:rPr>
              <a:t>$12,500.  </a:t>
            </a:r>
            <a:r>
              <a:rPr kumimoji="0" lang="en-US" sz="1400" b="0" i="0" u="none" strike="noStrike" kern="0" cap="none" spc="0" normalizeH="0" baseline="0" noProof="0" dirty="0" smtClean="0">
                <a:ln>
                  <a:noFill/>
                </a:ln>
                <a:solidFill>
                  <a:schemeClr val="tx1"/>
                </a:solidFill>
                <a:effectLst/>
                <a:uLnTx/>
                <a:uFillTx/>
                <a:latin typeface="Arial" charset="0"/>
                <a:ea typeface="+mn-ea"/>
                <a:cs typeface="+mn-cs"/>
              </a:rPr>
              <a:t>Total Advances during the life of the Agreement totals </a:t>
            </a:r>
            <a:r>
              <a:rPr kumimoji="0" lang="en-US" sz="1400" b="0" i="0" u="none" strike="noStrike" kern="0" cap="none" spc="0" normalizeH="0" baseline="0" noProof="0" dirty="0" smtClean="0">
                <a:ln>
                  <a:noFill/>
                </a:ln>
                <a:solidFill>
                  <a:srgbClr val="FF0000"/>
                </a:solidFill>
                <a:effectLst/>
                <a:uLnTx/>
                <a:uFillTx/>
                <a:latin typeface="Arial" charset="0"/>
                <a:ea typeface="+mn-ea"/>
                <a:cs typeface="+mn-cs"/>
              </a:rPr>
              <a:t>$13,000.  </a:t>
            </a:r>
            <a:r>
              <a:rPr kumimoji="0" lang="en-US" sz="1600" b="0" i="0" u="none" strike="noStrike" kern="0" cap="none" spc="0" normalizeH="0" baseline="0" noProof="0" dirty="0" smtClean="0">
                <a:ln>
                  <a:noFill/>
                </a:ln>
                <a:solidFill>
                  <a:schemeClr val="tx1"/>
                </a:solidFill>
                <a:effectLst/>
                <a:uLnTx/>
                <a:uFillTx/>
                <a:latin typeface="Arial" charset="0"/>
                <a:ea typeface="+mn-ea"/>
                <a:cs typeface="+mn-cs"/>
              </a:rPr>
              <a:t>The batch job reduces the outstanding amount of the Agreement to</a:t>
            </a:r>
            <a:r>
              <a:rPr kumimoji="0" lang="en-US" sz="1600" b="0" i="0" u="none" strike="noStrike" kern="0" cap="none" spc="0" normalizeH="0" noProof="0" dirty="0" smtClean="0">
                <a:ln>
                  <a:noFill/>
                </a:ln>
                <a:solidFill>
                  <a:schemeClr val="tx1"/>
                </a:solidFill>
                <a:effectLst/>
                <a:uLnTx/>
                <a:uFillTx/>
                <a:latin typeface="Arial" charset="0"/>
                <a:ea typeface="+mn-ea"/>
                <a:cs typeface="+mn-cs"/>
              </a:rPr>
              <a:t> </a:t>
            </a:r>
            <a:r>
              <a:rPr kumimoji="0" lang="en-US" sz="1600" b="0" i="0" u="none" strike="noStrike" kern="0" cap="none" spc="0" normalizeH="0" baseline="0" noProof="0" dirty="0" smtClean="0">
                <a:ln>
                  <a:noFill/>
                </a:ln>
                <a:solidFill>
                  <a:srgbClr val="FF0000"/>
                </a:solidFill>
                <a:effectLst/>
                <a:uLnTx/>
                <a:uFillTx/>
                <a:latin typeface="Arial" charset="0"/>
                <a:ea typeface="+mn-ea"/>
                <a:cs typeface="+mn-cs"/>
              </a:rPr>
              <a:t>$12,500</a:t>
            </a:r>
            <a:r>
              <a:rPr lang="en-US" sz="1600" b="0" kern="0" dirty="0" smtClean="0">
                <a:solidFill>
                  <a:schemeClr val="tx1"/>
                </a:solidFill>
                <a:latin typeface="Arial" charset="0"/>
                <a:ea typeface="+mn-ea"/>
                <a:cs typeface="+mn-cs"/>
              </a:rPr>
              <a:t> and creates a refund payment of </a:t>
            </a:r>
            <a:r>
              <a:rPr lang="en-US" sz="1600" b="0" kern="0" dirty="0" smtClean="0">
                <a:solidFill>
                  <a:srgbClr val="FF0000"/>
                </a:solidFill>
                <a:latin typeface="Arial" charset="0"/>
                <a:ea typeface="+mn-ea"/>
                <a:cs typeface="+mn-cs"/>
              </a:rPr>
              <a:t>$500</a:t>
            </a:r>
            <a:endParaRPr kumimoji="0" lang="en-US" sz="1600" b="0" i="0" u="none" strike="noStrike" kern="0" cap="none" spc="0" normalizeH="0" baseline="0" noProof="0" dirty="0" smtClean="0">
              <a:ln>
                <a:noFill/>
              </a:ln>
              <a:solidFill>
                <a:schemeClr val="tx1"/>
              </a:solidFill>
              <a:effectLst/>
              <a:uLnTx/>
              <a:uFillTx/>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179</a:t>
            </a:fld>
            <a:endParaRPr lang="en-US" dirty="0"/>
          </a:p>
        </p:txBody>
      </p:sp>
    </p:spTree>
    <p:extLst>
      <p:ext uri="{BB962C8B-B14F-4D97-AF65-F5344CB8AC3E}">
        <p14:creationId xmlns:p14="http://schemas.microsoft.com/office/powerpoint/2010/main" val="24490998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47516D5A-11D0-410D-BAA7-1918468A976A}" type="slidenum">
              <a:rPr lang="en-US">
                <a:solidFill>
                  <a:prstClr val="black"/>
                </a:solidFill>
              </a:rPr>
              <a:pPr/>
              <a:t>182</a:t>
            </a:fld>
            <a:endParaRPr lang="en-US" dirty="0">
              <a:solidFill>
                <a:prstClr val="black"/>
              </a:solidFill>
            </a:endParaRPr>
          </a:p>
        </p:txBody>
      </p:sp>
      <p:sp>
        <p:nvSpPr>
          <p:cNvPr id="20483" name="Rectangle 2"/>
          <p:cNvSpPr>
            <a:spLocks noGrp="1" noRot="1" noChangeAspect="1" noChangeArrowheads="1" noTextEdit="1"/>
          </p:cNvSpPr>
          <p:nvPr>
            <p:ph type="sldImg"/>
          </p:nvPr>
        </p:nvSpPr>
        <p:spPr>
          <a:xfrm>
            <a:off x="1181100" y="696913"/>
            <a:ext cx="4648200" cy="3486150"/>
          </a:xfrm>
          <a:ln/>
        </p:spPr>
      </p:sp>
      <p:sp>
        <p:nvSpPr>
          <p:cNvPr id="20484"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409621759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183</a:t>
            </a:fld>
            <a:endParaRPr lang="en-US" dirty="0"/>
          </a:p>
        </p:txBody>
      </p:sp>
    </p:spTree>
    <p:extLst>
      <p:ext uri="{BB962C8B-B14F-4D97-AF65-F5344CB8AC3E}">
        <p14:creationId xmlns:p14="http://schemas.microsoft.com/office/powerpoint/2010/main" val="41869602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184</a:t>
            </a:fld>
            <a:endParaRPr lang="en-US" dirty="0"/>
          </a:p>
        </p:txBody>
      </p:sp>
    </p:spTree>
    <p:extLst>
      <p:ext uri="{BB962C8B-B14F-4D97-AF65-F5344CB8AC3E}">
        <p14:creationId xmlns:p14="http://schemas.microsoft.com/office/powerpoint/2010/main" val="41869602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185</a:t>
            </a:fld>
            <a:endParaRPr lang="en-US" dirty="0"/>
          </a:p>
        </p:txBody>
      </p:sp>
    </p:spTree>
    <p:extLst>
      <p:ext uri="{BB962C8B-B14F-4D97-AF65-F5344CB8AC3E}">
        <p14:creationId xmlns:p14="http://schemas.microsoft.com/office/powerpoint/2010/main" val="41869602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186</a:t>
            </a:fld>
            <a:endParaRPr lang="en-US" dirty="0"/>
          </a:p>
        </p:txBody>
      </p:sp>
    </p:spTree>
    <p:extLst>
      <p:ext uri="{BB962C8B-B14F-4D97-AF65-F5344CB8AC3E}">
        <p14:creationId xmlns:p14="http://schemas.microsoft.com/office/powerpoint/2010/main" val="185327295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187</a:t>
            </a:fld>
            <a:endParaRPr lang="en-US" dirty="0"/>
          </a:p>
        </p:txBody>
      </p:sp>
    </p:spTree>
    <p:extLst>
      <p:ext uri="{BB962C8B-B14F-4D97-AF65-F5344CB8AC3E}">
        <p14:creationId xmlns:p14="http://schemas.microsoft.com/office/powerpoint/2010/main" val="375039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18</a:t>
            </a:fld>
            <a:endParaRPr lang="en-US" dirty="0">
              <a:solidFill>
                <a:prstClr val="black"/>
              </a:solidFill>
            </a:endParaRPr>
          </a:p>
        </p:txBody>
      </p:sp>
    </p:spTree>
    <p:extLst>
      <p:ext uri="{BB962C8B-B14F-4D97-AF65-F5344CB8AC3E}">
        <p14:creationId xmlns:p14="http://schemas.microsoft.com/office/powerpoint/2010/main" val="296397798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188</a:t>
            </a:fld>
            <a:endParaRPr lang="en-US" dirty="0"/>
          </a:p>
        </p:txBody>
      </p:sp>
    </p:spTree>
    <p:extLst>
      <p:ext uri="{BB962C8B-B14F-4D97-AF65-F5344CB8AC3E}">
        <p14:creationId xmlns:p14="http://schemas.microsoft.com/office/powerpoint/2010/main" val="182381302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189</a:t>
            </a:fld>
            <a:endParaRPr lang="en-US" dirty="0"/>
          </a:p>
        </p:txBody>
      </p:sp>
    </p:spTree>
    <p:extLst>
      <p:ext uri="{BB962C8B-B14F-4D97-AF65-F5344CB8AC3E}">
        <p14:creationId xmlns:p14="http://schemas.microsoft.com/office/powerpoint/2010/main" val="182381302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190</a:t>
            </a:fld>
            <a:endParaRPr lang="en-US" dirty="0"/>
          </a:p>
        </p:txBody>
      </p:sp>
    </p:spTree>
    <p:extLst>
      <p:ext uri="{BB962C8B-B14F-4D97-AF65-F5344CB8AC3E}">
        <p14:creationId xmlns:p14="http://schemas.microsoft.com/office/powerpoint/2010/main" val="311084133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191</a:t>
            </a:fld>
            <a:endParaRPr lang="en-US" dirty="0"/>
          </a:p>
        </p:txBody>
      </p:sp>
    </p:spTree>
    <p:extLst>
      <p:ext uri="{BB962C8B-B14F-4D97-AF65-F5344CB8AC3E}">
        <p14:creationId xmlns:p14="http://schemas.microsoft.com/office/powerpoint/2010/main" val="311084133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192</a:t>
            </a:fld>
            <a:endParaRPr lang="en-US" dirty="0"/>
          </a:p>
        </p:txBody>
      </p:sp>
    </p:spTree>
    <p:extLst>
      <p:ext uri="{BB962C8B-B14F-4D97-AF65-F5344CB8AC3E}">
        <p14:creationId xmlns:p14="http://schemas.microsoft.com/office/powerpoint/2010/main" val="182381302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193</a:t>
            </a:fld>
            <a:endParaRPr lang="en-US" dirty="0"/>
          </a:p>
        </p:txBody>
      </p:sp>
    </p:spTree>
    <p:extLst>
      <p:ext uri="{BB962C8B-B14F-4D97-AF65-F5344CB8AC3E}">
        <p14:creationId xmlns:p14="http://schemas.microsoft.com/office/powerpoint/2010/main" val="182381302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194</a:t>
            </a:fld>
            <a:endParaRPr lang="en-US" dirty="0"/>
          </a:p>
        </p:txBody>
      </p:sp>
    </p:spTree>
    <p:extLst>
      <p:ext uri="{BB962C8B-B14F-4D97-AF65-F5344CB8AC3E}">
        <p14:creationId xmlns:p14="http://schemas.microsoft.com/office/powerpoint/2010/main" val="182381302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195</a:t>
            </a:fld>
            <a:endParaRPr lang="en-US" dirty="0"/>
          </a:p>
        </p:txBody>
      </p:sp>
    </p:spTree>
    <p:extLst>
      <p:ext uri="{BB962C8B-B14F-4D97-AF65-F5344CB8AC3E}">
        <p14:creationId xmlns:p14="http://schemas.microsoft.com/office/powerpoint/2010/main" val="182381302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196</a:t>
            </a:fld>
            <a:endParaRPr lang="en-US" dirty="0"/>
          </a:p>
        </p:txBody>
      </p:sp>
    </p:spTree>
    <p:extLst>
      <p:ext uri="{BB962C8B-B14F-4D97-AF65-F5344CB8AC3E}">
        <p14:creationId xmlns:p14="http://schemas.microsoft.com/office/powerpoint/2010/main" val="182381302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197</a:t>
            </a:fld>
            <a:endParaRPr lang="en-US" dirty="0"/>
          </a:p>
        </p:txBody>
      </p:sp>
    </p:spTree>
    <p:extLst>
      <p:ext uri="{BB962C8B-B14F-4D97-AF65-F5344CB8AC3E}">
        <p14:creationId xmlns:p14="http://schemas.microsoft.com/office/powerpoint/2010/main" val="418696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23</a:t>
            </a:fld>
            <a:endParaRPr lang="en-US" dirty="0">
              <a:solidFill>
                <a:prstClr val="black"/>
              </a:solidFill>
            </a:endParaRPr>
          </a:p>
        </p:txBody>
      </p:sp>
    </p:spTree>
    <p:extLst>
      <p:ext uri="{BB962C8B-B14F-4D97-AF65-F5344CB8AC3E}">
        <p14:creationId xmlns:p14="http://schemas.microsoft.com/office/powerpoint/2010/main" val="369743196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Arial" charset="0"/>
                <a:ea typeface="+mn-ea"/>
                <a:cs typeface="+mn-cs"/>
              </a:rPr>
              <a:t>- TROR Category - Valid values are Consumer, Commercial, Foreign/Sovereign Government, State/Local Government or blank</a:t>
            </a:r>
          </a:p>
          <a:p>
            <a:r>
              <a:rPr lang="en-US" sz="1200" kern="1200" dirty="0" smtClean="0">
                <a:solidFill>
                  <a:schemeClr val="tx1"/>
                </a:solidFill>
                <a:effectLst/>
                <a:latin typeface="Arial" charset="0"/>
                <a:ea typeface="+mn-ea"/>
                <a:cs typeface="+mn-cs"/>
              </a:rPr>
              <a:t>- DMS Debt Classification - Valid values are Employee Advance, Fee, Grant, Miscellaneous Debt, Overpayment, Penalty or None (default value). These values are provided by Treasury to be used for Treasury Cross Servicing.</a:t>
            </a:r>
          </a:p>
          <a:p>
            <a:r>
              <a:rPr lang="en-US" sz="1200" kern="1200" dirty="0" smtClean="0">
                <a:solidFill>
                  <a:schemeClr val="tx1"/>
                </a:solidFill>
                <a:effectLst/>
                <a:latin typeface="Arial" charset="0"/>
                <a:ea typeface="+mn-ea"/>
                <a:cs typeface="+mn-cs"/>
              </a:rPr>
              <a:t>- DMS Debt Type - Valid values are Administrative Debt, Loan or None (default value) which specify the type of debt. These values are provided by Treasury to be used for Treasury Cross Servicing.</a:t>
            </a:r>
          </a:p>
          <a:p>
            <a:r>
              <a:rPr lang="en-US" sz="1200" kern="1200" dirty="0" smtClean="0">
                <a:solidFill>
                  <a:schemeClr val="tx1"/>
                </a:solidFill>
                <a:effectLst/>
                <a:latin typeface="Arial" charset="0"/>
                <a:ea typeface="+mn-ea"/>
                <a:cs typeface="+mn-cs"/>
              </a:rPr>
              <a:t>- Consumer/Commercial Debt- Valid values are Consumer, Commercial, Not Specified, or blank. These values are provided by Treasury to be used for Treasury Cross Servicing.</a:t>
            </a:r>
            <a:endParaRPr lang="en-US" sz="120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198</a:t>
            </a:fld>
            <a:endParaRPr lang="en-US" dirty="0"/>
          </a:p>
        </p:txBody>
      </p:sp>
    </p:spTree>
    <p:extLst>
      <p:ext uri="{BB962C8B-B14F-4D97-AF65-F5344CB8AC3E}">
        <p14:creationId xmlns:p14="http://schemas.microsoft.com/office/powerpoint/2010/main" val="41869602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Arial" charset="0"/>
                <a:ea typeface="+mn-ea"/>
                <a:cs typeface="+mn-cs"/>
              </a:rPr>
              <a:t>- TROR Category - Valid values are Consumer, Commercial, Foreign/Sovereign Government, State/Local Government or blank</a:t>
            </a:r>
          </a:p>
          <a:p>
            <a:r>
              <a:rPr lang="en-US" sz="1200" kern="1200" dirty="0" smtClean="0">
                <a:solidFill>
                  <a:schemeClr val="tx1"/>
                </a:solidFill>
                <a:effectLst/>
                <a:latin typeface="Arial" charset="0"/>
                <a:ea typeface="+mn-ea"/>
                <a:cs typeface="+mn-cs"/>
              </a:rPr>
              <a:t>- DMS Debt Classification - Valid values are Employee Advance, Fee, Grant, Miscellaneous Debt, Overpayment, Penalty or None (default value). These values are provided by Treasury to be used for Treasury Cross Servicing.</a:t>
            </a:r>
          </a:p>
          <a:p>
            <a:r>
              <a:rPr lang="en-US" sz="1200" kern="1200" dirty="0" smtClean="0">
                <a:solidFill>
                  <a:schemeClr val="tx1"/>
                </a:solidFill>
                <a:effectLst/>
                <a:latin typeface="Arial" charset="0"/>
                <a:ea typeface="+mn-ea"/>
                <a:cs typeface="+mn-cs"/>
              </a:rPr>
              <a:t>- DMS Debt Type - Valid values are Administrative Debt, Loan or None (default value) which specify the type of debt. These values are provided by Treasury to be used for Treasury Cross Servicing.</a:t>
            </a:r>
          </a:p>
          <a:p>
            <a:r>
              <a:rPr lang="en-US" sz="1200" kern="1200" dirty="0" smtClean="0">
                <a:solidFill>
                  <a:schemeClr val="tx1"/>
                </a:solidFill>
                <a:effectLst/>
                <a:latin typeface="Arial" charset="0"/>
                <a:ea typeface="+mn-ea"/>
                <a:cs typeface="+mn-cs"/>
              </a:rPr>
              <a:t>- Consumer/Commercial Debt- Valid values are Consumer, Commercial, Not Specified, or blank. These values are provided by Treasury to be used for Treasury Cross Servicing.</a:t>
            </a:r>
            <a:endParaRPr lang="en-US" sz="120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199</a:t>
            </a:fld>
            <a:endParaRPr lang="en-US" dirty="0"/>
          </a:p>
        </p:txBody>
      </p:sp>
    </p:spTree>
    <p:extLst>
      <p:ext uri="{BB962C8B-B14F-4D97-AF65-F5344CB8AC3E}">
        <p14:creationId xmlns:p14="http://schemas.microsoft.com/office/powerpoint/2010/main" val="41869602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200</a:t>
            </a:fld>
            <a:endParaRPr lang="en-US" dirty="0"/>
          </a:p>
        </p:txBody>
      </p:sp>
    </p:spTree>
    <p:extLst>
      <p:ext uri="{BB962C8B-B14F-4D97-AF65-F5344CB8AC3E}">
        <p14:creationId xmlns:p14="http://schemas.microsoft.com/office/powerpoint/2010/main" val="182381302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201</a:t>
            </a:fld>
            <a:endParaRPr lang="en-US" dirty="0"/>
          </a:p>
        </p:txBody>
      </p:sp>
    </p:spTree>
    <p:extLst>
      <p:ext uri="{BB962C8B-B14F-4D97-AF65-F5344CB8AC3E}">
        <p14:creationId xmlns:p14="http://schemas.microsoft.com/office/powerpoint/2010/main" val="182381302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202</a:t>
            </a:fld>
            <a:endParaRPr lang="en-US" dirty="0"/>
          </a:p>
        </p:txBody>
      </p:sp>
    </p:spTree>
    <p:extLst>
      <p:ext uri="{BB962C8B-B14F-4D97-AF65-F5344CB8AC3E}">
        <p14:creationId xmlns:p14="http://schemas.microsoft.com/office/powerpoint/2010/main" val="51082466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203</a:t>
            </a:fld>
            <a:endParaRPr lang="en-US" dirty="0"/>
          </a:p>
        </p:txBody>
      </p:sp>
    </p:spTree>
    <p:extLst>
      <p:ext uri="{BB962C8B-B14F-4D97-AF65-F5344CB8AC3E}">
        <p14:creationId xmlns:p14="http://schemas.microsoft.com/office/powerpoint/2010/main" val="387256038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204</a:t>
            </a:fld>
            <a:endParaRPr lang="en-US" dirty="0"/>
          </a:p>
        </p:txBody>
      </p:sp>
    </p:spTree>
    <p:extLst>
      <p:ext uri="{BB962C8B-B14F-4D97-AF65-F5344CB8AC3E}">
        <p14:creationId xmlns:p14="http://schemas.microsoft.com/office/powerpoint/2010/main" val="341025570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205</a:t>
            </a:fld>
            <a:endParaRPr lang="en-US" dirty="0"/>
          </a:p>
        </p:txBody>
      </p:sp>
    </p:spTree>
    <p:extLst>
      <p:ext uri="{BB962C8B-B14F-4D97-AF65-F5344CB8AC3E}">
        <p14:creationId xmlns:p14="http://schemas.microsoft.com/office/powerpoint/2010/main" val="2650075909"/>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206</a:t>
            </a:fld>
            <a:endParaRPr lang="en-US" dirty="0"/>
          </a:p>
        </p:txBody>
      </p:sp>
    </p:spTree>
    <p:extLst>
      <p:ext uri="{BB962C8B-B14F-4D97-AF65-F5344CB8AC3E}">
        <p14:creationId xmlns:p14="http://schemas.microsoft.com/office/powerpoint/2010/main" val="185327295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209</a:t>
            </a:fld>
            <a:endParaRPr lang="en-US" dirty="0"/>
          </a:p>
        </p:txBody>
      </p:sp>
    </p:spTree>
    <p:extLst>
      <p:ext uri="{BB962C8B-B14F-4D97-AF65-F5344CB8AC3E}">
        <p14:creationId xmlns:p14="http://schemas.microsoft.com/office/powerpoint/2010/main" val="9692636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24</a:t>
            </a:fld>
            <a:endParaRPr lang="en-US" dirty="0">
              <a:solidFill>
                <a:prstClr val="black"/>
              </a:solidFill>
            </a:endParaRPr>
          </a:p>
        </p:txBody>
      </p:sp>
    </p:spTree>
    <p:extLst>
      <p:ext uri="{BB962C8B-B14F-4D97-AF65-F5344CB8AC3E}">
        <p14:creationId xmlns:p14="http://schemas.microsoft.com/office/powerpoint/2010/main" val="113680114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210</a:t>
            </a:fld>
            <a:endParaRPr lang="en-US" dirty="0"/>
          </a:p>
        </p:txBody>
      </p:sp>
    </p:spTree>
    <p:extLst>
      <p:ext uri="{BB962C8B-B14F-4D97-AF65-F5344CB8AC3E}">
        <p14:creationId xmlns:p14="http://schemas.microsoft.com/office/powerpoint/2010/main" val="96926360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211</a:t>
            </a:fld>
            <a:endParaRPr lang="en-US" dirty="0"/>
          </a:p>
        </p:txBody>
      </p:sp>
    </p:spTree>
    <p:extLst>
      <p:ext uri="{BB962C8B-B14F-4D97-AF65-F5344CB8AC3E}">
        <p14:creationId xmlns:p14="http://schemas.microsoft.com/office/powerpoint/2010/main" val="96926360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212</a:t>
            </a:fld>
            <a:endParaRPr lang="en-US" dirty="0"/>
          </a:p>
        </p:txBody>
      </p:sp>
    </p:spTree>
    <p:extLst>
      <p:ext uri="{BB962C8B-B14F-4D97-AF65-F5344CB8AC3E}">
        <p14:creationId xmlns:p14="http://schemas.microsoft.com/office/powerpoint/2010/main" val="969263600"/>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213</a:t>
            </a:fld>
            <a:endParaRPr lang="en-US" dirty="0"/>
          </a:p>
        </p:txBody>
      </p:sp>
    </p:spTree>
    <p:extLst>
      <p:ext uri="{BB962C8B-B14F-4D97-AF65-F5344CB8AC3E}">
        <p14:creationId xmlns:p14="http://schemas.microsoft.com/office/powerpoint/2010/main" val="96926360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214</a:t>
            </a:fld>
            <a:endParaRPr lang="en-US" dirty="0"/>
          </a:p>
        </p:txBody>
      </p:sp>
    </p:spTree>
    <p:extLst>
      <p:ext uri="{BB962C8B-B14F-4D97-AF65-F5344CB8AC3E}">
        <p14:creationId xmlns:p14="http://schemas.microsoft.com/office/powerpoint/2010/main" val="96926360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215</a:t>
            </a:fld>
            <a:endParaRPr lang="en-US" dirty="0"/>
          </a:p>
        </p:txBody>
      </p:sp>
    </p:spTree>
    <p:extLst>
      <p:ext uri="{BB962C8B-B14F-4D97-AF65-F5344CB8AC3E}">
        <p14:creationId xmlns:p14="http://schemas.microsoft.com/office/powerpoint/2010/main" val="96926360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216</a:t>
            </a:fld>
            <a:endParaRPr lang="en-US" dirty="0"/>
          </a:p>
        </p:txBody>
      </p:sp>
    </p:spTree>
    <p:extLst>
      <p:ext uri="{BB962C8B-B14F-4D97-AF65-F5344CB8AC3E}">
        <p14:creationId xmlns:p14="http://schemas.microsoft.com/office/powerpoint/2010/main" val="96926360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The link between the External Collection Reconciliation Detail record and the Document Summary is only created once the IR6/IR7 is processed successfully.</a:t>
            </a:r>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219</a:t>
            </a:fld>
            <a:endParaRPr lang="en-US" dirty="0"/>
          </a:p>
        </p:txBody>
      </p:sp>
    </p:spTree>
    <p:extLst>
      <p:ext uri="{BB962C8B-B14F-4D97-AF65-F5344CB8AC3E}">
        <p14:creationId xmlns:p14="http://schemas.microsoft.com/office/powerpoint/2010/main" val="96926360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220</a:t>
            </a:fld>
            <a:endParaRPr lang="en-US" dirty="0"/>
          </a:p>
        </p:txBody>
      </p:sp>
    </p:spTree>
    <p:extLst>
      <p:ext uri="{BB962C8B-B14F-4D97-AF65-F5344CB8AC3E}">
        <p14:creationId xmlns:p14="http://schemas.microsoft.com/office/powerpoint/2010/main" val="96926360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221</a:t>
            </a:fld>
            <a:endParaRPr lang="en-US" dirty="0"/>
          </a:p>
        </p:txBody>
      </p:sp>
    </p:spTree>
    <p:extLst>
      <p:ext uri="{BB962C8B-B14F-4D97-AF65-F5344CB8AC3E}">
        <p14:creationId xmlns:p14="http://schemas.microsoft.com/office/powerpoint/2010/main" val="9692636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25</a:t>
            </a:fld>
            <a:endParaRPr lang="en-US" dirty="0">
              <a:solidFill>
                <a:prstClr val="black"/>
              </a:solidFill>
            </a:endParaRPr>
          </a:p>
        </p:txBody>
      </p:sp>
    </p:spTree>
    <p:extLst>
      <p:ext uri="{BB962C8B-B14F-4D97-AF65-F5344CB8AC3E}">
        <p14:creationId xmlns:p14="http://schemas.microsoft.com/office/powerpoint/2010/main" val="380112940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222</a:t>
            </a:fld>
            <a:endParaRPr lang="en-US" dirty="0"/>
          </a:p>
        </p:txBody>
      </p:sp>
    </p:spTree>
    <p:extLst>
      <p:ext uri="{BB962C8B-B14F-4D97-AF65-F5344CB8AC3E}">
        <p14:creationId xmlns:p14="http://schemas.microsoft.com/office/powerpoint/2010/main" val="96926360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The link between the External Collection Reconciliation Detail record and the Document Summary is only created once the IR6/IR7 is processed successfully.</a:t>
            </a:r>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223</a:t>
            </a:fld>
            <a:endParaRPr lang="en-US" dirty="0"/>
          </a:p>
        </p:txBody>
      </p:sp>
    </p:spTree>
    <p:extLst>
      <p:ext uri="{BB962C8B-B14F-4D97-AF65-F5344CB8AC3E}">
        <p14:creationId xmlns:p14="http://schemas.microsoft.com/office/powerpoint/2010/main" val="96926360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225</a:t>
            </a:fld>
            <a:endParaRPr lang="en-US" dirty="0"/>
          </a:p>
        </p:txBody>
      </p:sp>
    </p:spTree>
    <p:extLst>
      <p:ext uri="{BB962C8B-B14F-4D97-AF65-F5344CB8AC3E}">
        <p14:creationId xmlns:p14="http://schemas.microsoft.com/office/powerpoint/2010/main" val="150026426"/>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227</a:t>
            </a:fld>
            <a:endParaRPr lang="en-US" dirty="0"/>
          </a:p>
        </p:txBody>
      </p:sp>
    </p:spTree>
    <p:extLst>
      <p:ext uri="{BB962C8B-B14F-4D97-AF65-F5344CB8AC3E}">
        <p14:creationId xmlns:p14="http://schemas.microsoft.com/office/powerpoint/2010/main" val="93783415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228</a:t>
            </a:fld>
            <a:endParaRPr lang="en-US" dirty="0"/>
          </a:p>
        </p:txBody>
      </p:sp>
    </p:spTree>
    <p:extLst>
      <p:ext uri="{BB962C8B-B14F-4D97-AF65-F5344CB8AC3E}">
        <p14:creationId xmlns:p14="http://schemas.microsoft.com/office/powerpoint/2010/main" val="416843871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47516D5A-11D0-410D-BAA7-1918468A976A}" type="slidenum">
              <a:rPr lang="en-US">
                <a:solidFill>
                  <a:prstClr val="black"/>
                </a:solidFill>
              </a:rPr>
              <a:pPr/>
              <a:t>229</a:t>
            </a:fld>
            <a:endParaRPr lang="en-US" dirty="0">
              <a:solidFill>
                <a:prstClr val="black"/>
              </a:solidFill>
            </a:endParaRPr>
          </a:p>
        </p:txBody>
      </p:sp>
      <p:sp>
        <p:nvSpPr>
          <p:cNvPr id="20483" name="Rectangle 2"/>
          <p:cNvSpPr>
            <a:spLocks noGrp="1" noRot="1" noChangeAspect="1" noChangeArrowheads="1" noTextEdit="1"/>
          </p:cNvSpPr>
          <p:nvPr>
            <p:ph type="sldImg"/>
          </p:nvPr>
        </p:nvSpPr>
        <p:spPr>
          <a:xfrm>
            <a:off x="1181100" y="696913"/>
            <a:ext cx="4648200" cy="3486150"/>
          </a:xfrm>
          <a:ln/>
        </p:spPr>
      </p:sp>
      <p:sp>
        <p:nvSpPr>
          <p:cNvPr id="20484"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329740341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233</a:t>
            </a:fld>
            <a:endParaRPr lang="en-US" dirty="0"/>
          </a:p>
        </p:txBody>
      </p:sp>
    </p:spTree>
    <p:extLst>
      <p:ext uri="{BB962C8B-B14F-4D97-AF65-F5344CB8AC3E}">
        <p14:creationId xmlns:p14="http://schemas.microsoft.com/office/powerpoint/2010/main" val="31169936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237</a:t>
            </a:fld>
            <a:endParaRPr lang="en-US" dirty="0"/>
          </a:p>
        </p:txBody>
      </p:sp>
    </p:spTree>
    <p:extLst>
      <p:ext uri="{BB962C8B-B14F-4D97-AF65-F5344CB8AC3E}">
        <p14:creationId xmlns:p14="http://schemas.microsoft.com/office/powerpoint/2010/main" val="3879434350"/>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238</a:t>
            </a:fld>
            <a:endParaRPr lang="en-US" dirty="0"/>
          </a:p>
        </p:txBody>
      </p:sp>
    </p:spTree>
    <p:extLst>
      <p:ext uri="{BB962C8B-B14F-4D97-AF65-F5344CB8AC3E}">
        <p14:creationId xmlns:p14="http://schemas.microsoft.com/office/powerpoint/2010/main" val="3879434350"/>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239</a:t>
            </a:fld>
            <a:endParaRPr lang="en-US" dirty="0"/>
          </a:p>
        </p:txBody>
      </p:sp>
    </p:spTree>
    <p:extLst>
      <p:ext uri="{BB962C8B-B14F-4D97-AF65-F5344CB8AC3E}">
        <p14:creationId xmlns:p14="http://schemas.microsoft.com/office/powerpoint/2010/main" val="27932447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26</a:t>
            </a:fld>
            <a:endParaRPr lang="en-US" dirty="0">
              <a:solidFill>
                <a:prstClr val="black"/>
              </a:solidFill>
            </a:endParaRPr>
          </a:p>
        </p:txBody>
      </p:sp>
    </p:spTree>
    <p:extLst>
      <p:ext uri="{BB962C8B-B14F-4D97-AF65-F5344CB8AC3E}">
        <p14:creationId xmlns:p14="http://schemas.microsoft.com/office/powerpoint/2010/main" val="2301970581"/>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240</a:t>
            </a:fld>
            <a:endParaRPr lang="en-US" dirty="0"/>
          </a:p>
        </p:txBody>
      </p:sp>
    </p:spTree>
    <p:extLst>
      <p:ext uri="{BB962C8B-B14F-4D97-AF65-F5344CB8AC3E}">
        <p14:creationId xmlns:p14="http://schemas.microsoft.com/office/powerpoint/2010/main" val="2793244714"/>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241</a:t>
            </a:fld>
            <a:endParaRPr lang="en-US" dirty="0"/>
          </a:p>
        </p:txBody>
      </p:sp>
    </p:spTree>
    <p:extLst>
      <p:ext uri="{BB962C8B-B14F-4D97-AF65-F5344CB8AC3E}">
        <p14:creationId xmlns:p14="http://schemas.microsoft.com/office/powerpoint/2010/main" val="4168438714"/>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47516D5A-11D0-410D-BAA7-1918468A976A}" type="slidenum">
              <a:rPr lang="en-US">
                <a:solidFill>
                  <a:prstClr val="black"/>
                </a:solidFill>
              </a:rPr>
              <a:pPr/>
              <a:t>242</a:t>
            </a:fld>
            <a:endParaRPr lang="en-US" dirty="0">
              <a:solidFill>
                <a:prstClr val="black"/>
              </a:solidFill>
            </a:endParaRPr>
          </a:p>
        </p:txBody>
      </p:sp>
      <p:sp>
        <p:nvSpPr>
          <p:cNvPr id="20483" name="Rectangle 2"/>
          <p:cNvSpPr>
            <a:spLocks noGrp="1" noRot="1" noChangeAspect="1" noChangeArrowheads="1" noTextEdit="1"/>
          </p:cNvSpPr>
          <p:nvPr>
            <p:ph type="sldImg"/>
          </p:nvPr>
        </p:nvSpPr>
        <p:spPr>
          <a:xfrm>
            <a:off x="1181100" y="696913"/>
            <a:ext cx="4648200" cy="3486150"/>
          </a:xfrm>
          <a:ln/>
        </p:spPr>
      </p:sp>
      <p:sp>
        <p:nvSpPr>
          <p:cNvPr id="20484"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949845653"/>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ln/>
        </p:spPr>
      </p:sp>
      <p:sp>
        <p:nvSpPr>
          <p:cNvPr id="23555" name="Notes Placeholder 2"/>
          <p:cNvSpPr>
            <a:spLocks noGrp="1"/>
          </p:cNvSpPr>
          <p:nvPr>
            <p:ph type="body" idx="1"/>
          </p:nvPr>
        </p:nvSpPr>
        <p:spPr>
          <a:noFill/>
          <a:ln/>
        </p:spPr>
        <p:txBody>
          <a:bodyPr/>
          <a:lstStyle/>
          <a:p>
            <a:endParaRPr lang="en-US" b="1" u="sng" dirty="0" smtClean="0"/>
          </a:p>
        </p:txBody>
      </p:sp>
      <p:sp>
        <p:nvSpPr>
          <p:cNvPr id="23556" name="Slide Number Placeholder 3"/>
          <p:cNvSpPr>
            <a:spLocks noGrp="1"/>
          </p:cNvSpPr>
          <p:nvPr>
            <p:ph type="sldNum" sz="quarter" idx="5"/>
          </p:nvPr>
        </p:nvSpPr>
        <p:spPr>
          <a:noFill/>
        </p:spPr>
        <p:txBody>
          <a:bodyPr/>
          <a:lstStyle/>
          <a:p>
            <a:fld id="{1731829F-12FD-4E8A-83ED-6D8EDCF0A5C1}" type="slidenum">
              <a:rPr lang="en-US" smtClean="0"/>
              <a:pPr/>
              <a:t>243</a:t>
            </a:fld>
            <a:endParaRPr lang="en-US" dirty="0" smtClean="0"/>
          </a:p>
        </p:txBody>
      </p:sp>
      <p:sp>
        <p:nvSpPr>
          <p:cNvPr id="23557" name="Date Placeholder 4"/>
          <p:cNvSpPr>
            <a:spLocks noGrp="1"/>
          </p:cNvSpPr>
          <p:nvPr>
            <p:ph type="dt" sz="quarter" idx="1"/>
          </p:nvPr>
        </p:nvSpPr>
        <p:spPr>
          <a:noFill/>
        </p:spPr>
        <p:txBody>
          <a:bodyPr/>
          <a:lstStyle/>
          <a:p>
            <a:endParaRPr lang="en-US" dirty="0" smtClean="0"/>
          </a:p>
        </p:txBody>
      </p:sp>
    </p:spTree>
    <p:extLst>
      <p:ext uri="{BB962C8B-B14F-4D97-AF65-F5344CB8AC3E}">
        <p14:creationId xmlns:p14="http://schemas.microsoft.com/office/powerpoint/2010/main" val="55678530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pPr>
              <a:defRPr/>
            </a:pPr>
            <a:endParaRPr lang="en-US" dirty="0"/>
          </a:p>
        </p:txBody>
      </p:sp>
      <p:sp>
        <p:nvSpPr>
          <p:cNvPr id="5" name="Slide Number Placeholder 4"/>
          <p:cNvSpPr>
            <a:spLocks noGrp="1"/>
          </p:cNvSpPr>
          <p:nvPr>
            <p:ph type="sldNum" sz="quarter" idx="11"/>
          </p:nvPr>
        </p:nvSpPr>
        <p:spPr/>
        <p:txBody>
          <a:bodyPr/>
          <a:lstStyle/>
          <a:p>
            <a:pPr>
              <a:defRPr/>
            </a:pPr>
            <a:fld id="{838B0B38-4312-4EE4-85EB-82EAB1A3F545}" type="slidenum">
              <a:rPr lang="en-US" smtClean="0"/>
              <a:pPr>
                <a:defRPr/>
              </a:pPr>
              <a:t>244</a:t>
            </a:fld>
            <a:endParaRPr lang="en-US" dirty="0"/>
          </a:p>
        </p:txBody>
      </p:sp>
    </p:spTree>
    <p:extLst>
      <p:ext uri="{BB962C8B-B14F-4D97-AF65-F5344CB8AC3E}">
        <p14:creationId xmlns:p14="http://schemas.microsoft.com/office/powerpoint/2010/main" val="306135265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245</a:t>
            </a:fld>
            <a:endParaRPr lang="en-US" dirty="0"/>
          </a:p>
        </p:txBody>
      </p:sp>
    </p:spTree>
    <p:extLst>
      <p:ext uri="{BB962C8B-B14F-4D97-AF65-F5344CB8AC3E}">
        <p14:creationId xmlns:p14="http://schemas.microsoft.com/office/powerpoint/2010/main" val="185327295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Arial" charset="0"/>
              <a:ea typeface="+mn-ea"/>
              <a:cs typeface="+mn-cs"/>
            </a:endParaRPr>
          </a:p>
        </p:txBody>
      </p:sp>
      <p:sp>
        <p:nvSpPr>
          <p:cNvPr id="4" name="Date Placeholder 3"/>
          <p:cNvSpPr>
            <a:spLocks noGrp="1"/>
          </p:cNvSpPr>
          <p:nvPr>
            <p:ph type="dt" idx="10"/>
          </p:nvPr>
        </p:nvSpPr>
        <p:spPr/>
        <p:txBody>
          <a:bodyPr/>
          <a:lstStyle/>
          <a:p>
            <a:pPr>
              <a:defRPr/>
            </a:pPr>
            <a:endParaRPr lang="en-US" dirty="0"/>
          </a:p>
        </p:txBody>
      </p:sp>
      <p:sp>
        <p:nvSpPr>
          <p:cNvPr id="5" name="Slide Number Placeholder 4"/>
          <p:cNvSpPr>
            <a:spLocks noGrp="1"/>
          </p:cNvSpPr>
          <p:nvPr>
            <p:ph type="sldNum" sz="quarter" idx="11"/>
          </p:nvPr>
        </p:nvSpPr>
        <p:spPr/>
        <p:txBody>
          <a:bodyPr/>
          <a:lstStyle/>
          <a:p>
            <a:pPr>
              <a:defRPr/>
            </a:pPr>
            <a:fld id="{838B0B38-4312-4EE4-85EB-82EAB1A3F545}" type="slidenum">
              <a:rPr lang="en-US" smtClean="0"/>
              <a:pPr>
                <a:defRPr/>
              </a:pPr>
              <a:t>246</a:t>
            </a:fld>
            <a:endParaRPr lang="en-US" dirty="0"/>
          </a:p>
        </p:txBody>
      </p:sp>
    </p:spTree>
    <p:extLst>
      <p:ext uri="{BB962C8B-B14F-4D97-AF65-F5344CB8AC3E}">
        <p14:creationId xmlns:p14="http://schemas.microsoft.com/office/powerpoint/2010/main" val="2243588928"/>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249</a:t>
            </a:fld>
            <a:endParaRPr lang="en-US" dirty="0"/>
          </a:p>
        </p:txBody>
      </p:sp>
    </p:spTree>
    <p:extLst>
      <p:ext uri="{BB962C8B-B14F-4D97-AF65-F5344CB8AC3E}">
        <p14:creationId xmlns:p14="http://schemas.microsoft.com/office/powerpoint/2010/main" val="211728534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250</a:t>
            </a:fld>
            <a:endParaRPr lang="en-US" dirty="0"/>
          </a:p>
        </p:txBody>
      </p:sp>
    </p:spTree>
    <p:extLst>
      <p:ext uri="{BB962C8B-B14F-4D97-AF65-F5344CB8AC3E}">
        <p14:creationId xmlns:p14="http://schemas.microsoft.com/office/powerpoint/2010/main" val="290431902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251</a:t>
            </a:fld>
            <a:endParaRPr lang="en-US" dirty="0"/>
          </a:p>
        </p:txBody>
      </p:sp>
    </p:spTree>
    <p:extLst>
      <p:ext uri="{BB962C8B-B14F-4D97-AF65-F5344CB8AC3E}">
        <p14:creationId xmlns:p14="http://schemas.microsoft.com/office/powerpoint/2010/main" val="8848955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47516D5A-11D0-410D-BAA7-1918468A976A}" type="slidenum">
              <a:rPr lang="en-US">
                <a:solidFill>
                  <a:prstClr val="black"/>
                </a:solidFill>
              </a:rPr>
              <a:pPr/>
              <a:t>29</a:t>
            </a:fld>
            <a:endParaRPr lang="en-US" dirty="0">
              <a:solidFill>
                <a:prstClr val="black"/>
              </a:solidFill>
            </a:endParaRPr>
          </a:p>
        </p:txBody>
      </p:sp>
      <p:sp>
        <p:nvSpPr>
          <p:cNvPr id="20483" name="Rectangle 2"/>
          <p:cNvSpPr>
            <a:spLocks noGrp="1" noRot="1" noChangeAspect="1" noChangeArrowheads="1" noTextEdit="1"/>
          </p:cNvSpPr>
          <p:nvPr>
            <p:ph type="sldImg"/>
          </p:nvPr>
        </p:nvSpPr>
        <p:spPr>
          <a:xfrm>
            <a:off x="1181100" y="696913"/>
            <a:ext cx="4648200" cy="3486150"/>
          </a:xfrm>
          <a:ln/>
        </p:spPr>
      </p:sp>
      <p:sp>
        <p:nvSpPr>
          <p:cNvPr id="20484"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1203943076"/>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252</a:t>
            </a:fld>
            <a:endParaRPr lang="en-US" dirty="0"/>
          </a:p>
        </p:txBody>
      </p:sp>
    </p:spTree>
    <p:extLst>
      <p:ext uri="{BB962C8B-B14F-4D97-AF65-F5344CB8AC3E}">
        <p14:creationId xmlns:p14="http://schemas.microsoft.com/office/powerpoint/2010/main" val="2007537100"/>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253</a:t>
            </a:fld>
            <a:endParaRPr lang="en-US" dirty="0"/>
          </a:p>
        </p:txBody>
      </p:sp>
    </p:spTree>
    <p:extLst>
      <p:ext uri="{BB962C8B-B14F-4D97-AF65-F5344CB8AC3E}">
        <p14:creationId xmlns:p14="http://schemas.microsoft.com/office/powerpoint/2010/main" val="2942936151"/>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254</a:t>
            </a:fld>
            <a:endParaRPr lang="en-US" dirty="0"/>
          </a:p>
        </p:txBody>
      </p:sp>
    </p:spTree>
    <p:extLst>
      <p:ext uri="{BB962C8B-B14F-4D97-AF65-F5344CB8AC3E}">
        <p14:creationId xmlns:p14="http://schemas.microsoft.com/office/powerpoint/2010/main" val="56473417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255</a:t>
            </a:fld>
            <a:endParaRPr lang="en-US" dirty="0"/>
          </a:p>
        </p:txBody>
      </p:sp>
    </p:spTree>
    <p:extLst>
      <p:ext uri="{BB962C8B-B14F-4D97-AF65-F5344CB8AC3E}">
        <p14:creationId xmlns:p14="http://schemas.microsoft.com/office/powerpoint/2010/main" val="960153208"/>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pPr>
              <a:defRPr/>
            </a:pPr>
            <a:endParaRPr lang="en-US" dirty="0"/>
          </a:p>
        </p:txBody>
      </p:sp>
      <p:sp>
        <p:nvSpPr>
          <p:cNvPr id="5" name="Slide Number Placeholder 4"/>
          <p:cNvSpPr>
            <a:spLocks noGrp="1"/>
          </p:cNvSpPr>
          <p:nvPr>
            <p:ph type="sldNum" sz="quarter" idx="11"/>
          </p:nvPr>
        </p:nvSpPr>
        <p:spPr/>
        <p:txBody>
          <a:bodyPr/>
          <a:lstStyle/>
          <a:p>
            <a:pPr>
              <a:defRPr/>
            </a:pPr>
            <a:fld id="{838B0B38-4312-4EE4-85EB-82EAB1A3F545}" type="slidenum">
              <a:rPr lang="en-US" smtClean="0"/>
              <a:pPr>
                <a:defRPr/>
              </a:pPr>
              <a:t>256</a:t>
            </a:fld>
            <a:endParaRPr lang="en-US" dirty="0"/>
          </a:p>
        </p:txBody>
      </p:sp>
    </p:spTree>
    <p:extLst>
      <p:ext uri="{BB962C8B-B14F-4D97-AF65-F5344CB8AC3E}">
        <p14:creationId xmlns:p14="http://schemas.microsoft.com/office/powerpoint/2010/main" val="4178784199"/>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pPr>
              <a:defRPr/>
            </a:pPr>
            <a:endParaRPr lang="en-US" dirty="0"/>
          </a:p>
        </p:txBody>
      </p:sp>
      <p:sp>
        <p:nvSpPr>
          <p:cNvPr id="5" name="Slide Number Placeholder 4"/>
          <p:cNvSpPr>
            <a:spLocks noGrp="1"/>
          </p:cNvSpPr>
          <p:nvPr>
            <p:ph type="sldNum" sz="quarter" idx="11"/>
          </p:nvPr>
        </p:nvSpPr>
        <p:spPr/>
        <p:txBody>
          <a:bodyPr/>
          <a:lstStyle/>
          <a:p>
            <a:pPr>
              <a:defRPr/>
            </a:pPr>
            <a:fld id="{838B0B38-4312-4EE4-85EB-82EAB1A3F545}" type="slidenum">
              <a:rPr lang="en-US" smtClean="0"/>
              <a:pPr>
                <a:defRPr/>
              </a:pPr>
              <a:t>257</a:t>
            </a:fld>
            <a:endParaRPr lang="en-US" dirty="0"/>
          </a:p>
        </p:txBody>
      </p:sp>
    </p:spTree>
    <p:extLst>
      <p:ext uri="{BB962C8B-B14F-4D97-AF65-F5344CB8AC3E}">
        <p14:creationId xmlns:p14="http://schemas.microsoft.com/office/powerpoint/2010/main" val="4178784199"/>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pPr>
              <a:defRPr/>
            </a:pPr>
            <a:endParaRPr lang="en-US" dirty="0"/>
          </a:p>
        </p:txBody>
      </p:sp>
      <p:sp>
        <p:nvSpPr>
          <p:cNvPr id="5" name="Slide Number Placeholder 4"/>
          <p:cNvSpPr>
            <a:spLocks noGrp="1"/>
          </p:cNvSpPr>
          <p:nvPr>
            <p:ph type="sldNum" sz="quarter" idx="11"/>
          </p:nvPr>
        </p:nvSpPr>
        <p:spPr/>
        <p:txBody>
          <a:bodyPr/>
          <a:lstStyle/>
          <a:p>
            <a:pPr>
              <a:defRPr/>
            </a:pPr>
            <a:fld id="{838B0B38-4312-4EE4-85EB-82EAB1A3F545}" type="slidenum">
              <a:rPr lang="en-US" smtClean="0"/>
              <a:pPr>
                <a:defRPr/>
              </a:pPr>
              <a:t>258</a:t>
            </a:fld>
            <a:endParaRPr lang="en-US" dirty="0"/>
          </a:p>
        </p:txBody>
      </p:sp>
    </p:spTree>
    <p:extLst>
      <p:ext uri="{BB962C8B-B14F-4D97-AF65-F5344CB8AC3E}">
        <p14:creationId xmlns:p14="http://schemas.microsoft.com/office/powerpoint/2010/main" val="4178784199"/>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pPr>
              <a:defRPr/>
            </a:pPr>
            <a:endParaRPr lang="en-US" dirty="0"/>
          </a:p>
        </p:txBody>
      </p:sp>
      <p:sp>
        <p:nvSpPr>
          <p:cNvPr id="5" name="Slide Number Placeholder 4"/>
          <p:cNvSpPr>
            <a:spLocks noGrp="1"/>
          </p:cNvSpPr>
          <p:nvPr>
            <p:ph type="sldNum" sz="quarter" idx="11"/>
          </p:nvPr>
        </p:nvSpPr>
        <p:spPr/>
        <p:txBody>
          <a:bodyPr/>
          <a:lstStyle/>
          <a:p>
            <a:pPr>
              <a:defRPr/>
            </a:pPr>
            <a:fld id="{838B0B38-4312-4EE4-85EB-82EAB1A3F545}" type="slidenum">
              <a:rPr lang="en-US" smtClean="0"/>
              <a:pPr>
                <a:defRPr/>
              </a:pPr>
              <a:t>259</a:t>
            </a:fld>
            <a:endParaRPr lang="en-US" dirty="0"/>
          </a:p>
        </p:txBody>
      </p:sp>
    </p:spTree>
    <p:extLst>
      <p:ext uri="{BB962C8B-B14F-4D97-AF65-F5344CB8AC3E}">
        <p14:creationId xmlns:p14="http://schemas.microsoft.com/office/powerpoint/2010/main" val="426468239"/>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260</a:t>
            </a:fld>
            <a:endParaRPr lang="en-US" dirty="0"/>
          </a:p>
        </p:txBody>
      </p:sp>
    </p:spTree>
    <p:extLst>
      <p:ext uri="{BB962C8B-B14F-4D97-AF65-F5344CB8AC3E}">
        <p14:creationId xmlns:p14="http://schemas.microsoft.com/office/powerpoint/2010/main" val="1448461259"/>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261</a:t>
            </a:fld>
            <a:endParaRPr lang="en-US" dirty="0"/>
          </a:p>
        </p:txBody>
      </p:sp>
    </p:spTree>
    <p:extLst>
      <p:ext uri="{BB962C8B-B14F-4D97-AF65-F5344CB8AC3E}">
        <p14:creationId xmlns:p14="http://schemas.microsoft.com/office/powerpoint/2010/main" val="1921632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a:t>
            </a:fld>
            <a:endParaRPr lang="en-US" dirty="0"/>
          </a:p>
        </p:txBody>
      </p:sp>
    </p:spTree>
    <p:extLst>
      <p:ext uri="{BB962C8B-B14F-4D97-AF65-F5344CB8AC3E}">
        <p14:creationId xmlns:p14="http://schemas.microsoft.com/office/powerpoint/2010/main" val="25725162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dirty="0" smtClean="0"/>
              <a:t>When GSA receives dispute correspondence regarding an overdue bill, the overdue charges (interest, penalty, and administrative fees) are frozen until the dispute is resolved.</a:t>
            </a:r>
          </a:p>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30</a:t>
            </a:fld>
            <a:endParaRPr lang="en-US" dirty="0"/>
          </a:p>
        </p:txBody>
      </p:sp>
    </p:spTree>
    <p:extLst>
      <p:ext uri="{BB962C8B-B14F-4D97-AF65-F5344CB8AC3E}">
        <p14:creationId xmlns:p14="http://schemas.microsoft.com/office/powerpoint/2010/main" val="1351843511"/>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262</a:t>
            </a:fld>
            <a:endParaRPr lang="en-US" dirty="0"/>
          </a:p>
        </p:txBody>
      </p:sp>
    </p:spTree>
    <p:extLst>
      <p:ext uri="{BB962C8B-B14F-4D97-AF65-F5344CB8AC3E}">
        <p14:creationId xmlns:p14="http://schemas.microsoft.com/office/powerpoint/2010/main" val="475654851"/>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263</a:t>
            </a:fld>
            <a:endParaRPr lang="en-US" dirty="0"/>
          </a:p>
        </p:txBody>
      </p:sp>
    </p:spTree>
    <p:extLst>
      <p:ext uri="{BB962C8B-B14F-4D97-AF65-F5344CB8AC3E}">
        <p14:creationId xmlns:p14="http://schemas.microsoft.com/office/powerpoint/2010/main" val="1122814269"/>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264</a:t>
            </a:fld>
            <a:endParaRPr lang="en-US" dirty="0"/>
          </a:p>
        </p:txBody>
      </p:sp>
    </p:spTree>
    <p:extLst>
      <p:ext uri="{BB962C8B-B14F-4D97-AF65-F5344CB8AC3E}">
        <p14:creationId xmlns:p14="http://schemas.microsoft.com/office/powerpoint/2010/main" val="3255150546"/>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a:ln/>
        </p:spPr>
      </p:sp>
      <p:sp>
        <p:nvSpPr>
          <p:cNvPr id="31747" name="Notes Placeholder 2"/>
          <p:cNvSpPr>
            <a:spLocks noGrp="1"/>
          </p:cNvSpPr>
          <p:nvPr>
            <p:ph type="body" idx="1"/>
          </p:nvPr>
        </p:nvSpPr>
        <p:spPr>
          <a:noFill/>
          <a:ln/>
        </p:spPr>
        <p:txBody>
          <a:bodyPr/>
          <a:lstStyle/>
          <a:p>
            <a:endParaRPr lang="en-US" dirty="0" smtClean="0"/>
          </a:p>
        </p:txBody>
      </p:sp>
      <p:sp>
        <p:nvSpPr>
          <p:cNvPr id="31748" name="Slide Number Placeholder 3"/>
          <p:cNvSpPr>
            <a:spLocks noGrp="1"/>
          </p:cNvSpPr>
          <p:nvPr>
            <p:ph type="sldNum" sz="quarter" idx="5"/>
          </p:nvPr>
        </p:nvSpPr>
        <p:spPr>
          <a:noFill/>
        </p:spPr>
        <p:txBody>
          <a:bodyPr/>
          <a:lstStyle/>
          <a:p>
            <a:fld id="{EC4A8D63-6BF8-4E7D-9AE0-CE10FB2886C1}" type="slidenum">
              <a:rPr lang="en-US"/>
              <a:pPr/>
              <a:t>265</a:t>
            </a:fld>
            <a:endParaRPr lang="en-US" dirty="0"/>
          </a:p>
        </p:txBody>
      </p:sp>
    </p:spTree>
    <p:extLst>
      <p:ext uri="{BB962C8B-B14F-4D97-AF65-F5344CB8AC3E}">
        <p14:creationId xmlns:p14="http://schemas.microsoft.com/office/powerpoint/2010/main" val="23188621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EAF66938-A482-4920-82E3-2AA72C253DF3}" type="slidenum">
              <a:rPr lang="en-US"/>
              <a:pPr/>
              <a:t>31</a:t>
            </a:fld>
            <a:endParaRPr lang="en-US" dirty="0"/>
          </a:p>
        </p:txBody>
      </p:sp>
      <p:sp>
        <p:nvSpPr>
          <p:cNvPr id="22531" name="Rectangle 2"/>
          <p:cNvSpPr>
            <a:spLocks noGrp="1" noRot="1" noChangeAspect="1" noChangeArrowheads="1" noTextEdit="1"/>
          </p:cNvSpPr>
          <p:nvPr>
            <p:ph type="sldImg"/>
          </p:nvPr>
        </p:nvSpPr>
        <p:spPr>
          <a:xfrm>
            <a:off x="1181100" y="696913"/>
            <a:ext cx="4648200" cy="3486150"/>
          </a:xfrm>
          <a:ln/>
        </p:spPr>
      </p:sp>
      <p:sp>
        <p:nvSpPr>
          <p:cNvPr id="22532" name="Rectangle 3"/>
          <p:cNvSpPr>
            <a:spLocks noGrp="1" noChangeArrowheads="1"/>
          </p:cNvSpPr>
          <p:nvPr>
            <p:ph type="body" idx="1"/>
          </p:nvPr>
        </p:nvSpPr>
        <p:spPr>
          <a:noFill/>
          <a:ln/>
        </p:spPr>
        <p:txBody>
          <a:bodyPr/>
          <a:lstStyle/>
          <a:p>
            <a:pPr marL="0" marR="0" lvl="1" indent="0" algn="l" defTabSz="914400" rtl="0" eaLnBrk="1" fontAlgn="base" latinLnBrk="0" hangingPunct="1">
              <a:lnSpc>
                <a:spcPct val="100000"/>
              </a:lnSpc>
              <a:spcBef>
                <a:spcPct val="30000"/>
              </a:spcBef>
              <a:spcAft>
                <a:spcPct val="0"/>
              </a:spcAft>
              <a:buClrTx/>
              <a:buSzTx/>
              <a:buFontTx/>
              <a:buNone/>
              <a:tabLst/>
              <a:defRPr/>
            </a:pPr>
            <a:r>
              <a:rPr lang="en-US" sz="2000" dirty="0" smtClean="0"/>
              <a:t>Overdue charges are assessed on the outstanding BD at the Accounting Line level after the BD’s Collection Due Date</a:t>
            </a:r>
          </a:p>
          <a:p>
            <a:pPr eaLnBrk="1" hangingPunct="1"/>
            <a:endParaRPr lang="en-US" dirty="0" smtClean="0"/>
          </a:p>
        </p:txBody>
      </p:sp>
    </p:spTree>
    <p:extLst>
      <p:ext uri="{BB962C8B-B14F-4D97-AF65-F5344CB8AC3E}">
        <p14:creationId xmlns:p14="http://schemas.microsoft.com/office/powerpoint/2010/main" val="3965213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32</a:t>
            </a:fld>
            <a:endParaRPr lang="en-US" dirty="0"/>
          </a:p>
        </p:txBody>
      </p:sp>
    </p:spTree>
    <p:extLst>
      <p:ext uri="{BB962C8B-B14F-4D97-AF65-F5344CB8AC3E}">
        <p14:creationId xmlns:p14="http://schemas.microsoft.com/office/powerpoint/2010/main" val="939868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Overdue Charges Fund is not the Fund used to post interest charges. Instead, it is used to determine the accounting template and transaction types from the Overdue Distributions Maintenance table used to post the interest charges</a:t>
            </a:r>
            <a:r>
              <a:rPr lang="en-US" b="1" dirty="0" smtClean="0">
                <a:solidFill>
                  <a:srgbClr val="FF00FF"/>
                </a:solidFill>
              </a:rPr>
              <a:t>. Interest charges are posted to Fund 0230</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35</a:t>
            </a:fld>
            <a:endParaRPr lang="en-US" dirty="0"/>
          </a:p>
        </p:txBody>
      </p:sp>
    </p:spTree>
    <p:extLst>
      <p:ext uri="{BB962C8B-B14F-4D97-AF65-F5344CB8AC3E}">
        <p14:creationId xmlns:p14="http://schemas.microsoft.com/office/powerpoint/2010/main" val="1090555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effectLst/>
              </a:rPr>
              <a:t>The Overdue Charges Fund is not the Fund used to post penalty charges. Instead, it is used to determine the accounting template and transaction types from the Overdue Distributions Maintenance table used to post the penalty charges. </a:t>
            </a:r>
            <a:r>
              <a:rPr lang="en-US" sz="1200" b="1" dirty="0" smtClean="0">
                <a:solidFill>
                  <a:srgbClr val="FF00FF"/>
                </a:solidFill>
                <a:effectLst/>
              </a:rPr>
              <a:t>Penalty charges are posted to Fund 0190</a:t>
            </a:r>
            <a:r>
              <a:rPr lang="en-US" sz="1200" dirty="0" smtClean="0">
                <a:effectLst/>
              </a:rPr>
              <a:t>.</a:t>
            </a:r>
            <a:endParaRPr lang="en-US" sz="1200" baseline="0" dirty="0" smtClean="0">
              <a:effectLst/>
            </a:endParaRPr>
          </a:p>
          <a:p>
            <a:endParaRPr lang="en-US" baseline="0" dirty="0" smtClean="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36</a:t>
            </a:fld>
            <a:endParaRPr lang="en-US" dirty="0"/>
          </a:p>
        </p:txBody>
      </p:sp>
    </p:spTree>
    <p:extLst>
      <p:ext uri="{BB962C8B-B14F-4D97-AF65-F5344CB8AC3E}">
        <p14:creationId xmlns:p14="http://schemas.microsoft.com/office/powerpoint/2010/main" val="9710947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The Overdue Charges Fund is not the Fund used to post administrative charges. Instead, it is used to determine the accounting template and transaction types from the Overdue Distributions Maintenance table used to post the administrative charges. </a:t>
            </a:r>
            <a:r>
              <a:rPr lang="en-US" b="1" dirty="0" smtClean="0"/>
              <a:t>Administrative charges are posted to Fund 0890</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37</a:t>
            </a:fld>
            <a:endParaRPr lang="en-US" dirty="0"/>
          </a:p>
        </p:txBody>
      </p:sp>
    </p:spTree>
    <p:extLst>
      <p:ext uri="{BB962C8B-B14F-4D97-AF65-F5344CB8AC3E}">
        <p14:creationId xmlns:p14="http://schemas.microsoft.com/office/powerpoint/2010/main" val="10690535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38</a:t>
            </a:fld>
            <a:endParaRPr lang="en-US" dirty="0"/>
          </a:p>
        </p:txBody>
      </p:sp>
    </p:spTree>
    <p:extLst>
      <p:ext uri="{BB962C8B-B14F-4D97-AF65-F5344CB8AC3E}">
        <p14:creationId xmlns:p14="http://schemas.microsoft.com/office/powerpoint/2010/main" val="551778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39</a:t>
            </a:fld>
            <a:endParaRPr lang="en-US" dirty="0"/>
          </a:p>
        </p:txBody>
      </p:sp>
    </p:spTree>
    <p:extLst>
      <p:ext uri="{BB962C8B-B14F-4D97-AF65-F5344CB8AC3E}">
        <p14:creationId xmlns:p14="http://schemas.microsoft.com/office/powerpoint/2010/main" val="7889447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latin typeface="Arial" charset="0"/>
              </a:rPr>
              <a:t> Pegasys will accrue interest charges from the Bill Print Date and will then assess and post the appropriate interest charge amount through the AROVERDUE Effective Date (based on any Receivable balance that has not been fully liquidated/paid) upon the Receivable becoming overdue. This functionality is made possible by the following Pegasys maintenance table configuration in conjunction with the AROVERDUE Batch process: </a:t>
            </a:r>
          </a:p>
          <a:p>
            <a:endParaRPr lang="en-US" dirty="0">
              <a:latin typeface="Arial" charset="0"/>
            </a:endParaRPr>
          </a:p>
          <a:p>
            <a:r>
              <a:rPr lang="en-US" dirty="0">
                <a:latin typeface="Arial" charset="0"/>
              </a:rPr>
              <a:t>General System Options Table:</a:t>
            </a:r>
          </a:p>
          <a:p>
            <a:r>
              <a:rPr lang="en-US" dirty="0">
                <a:latin typeface="Arial" charset="0"/>
              </a:rPr>
              <a:t>·         Interest Uses Collection Due Date: FALSE (because we want it to use the Bill Print Date)</a:t>
            </a:r>
            <a:br>
              <a:rPr lang="en-US" dirty="0">
                <a:latin typeface="Arial" charset="0"/>
              </a:rPr>
            </a:br>
            <a:r>
              <a:rPr lang="en-US" dirty="0">
                <a:latin typeface="Arial" charset="0"/>
              </a:rPr>
              <a:t>·         Non-Federal Billing Days: 30</a:t>
            </a:r>
          </a:p>
          <a:p>
            <a:endParaRPr lang="en-US" dirty="0">
              <a:latin typeface="Arial" charset="0"/>
            </a:endParaRPr>
          </a:p>
          <a:p>
            <a:r>
              <a:rPr lang="en-US" dirty="0">
                <a:latin typeface="Arial" charset="0"/>
              </a:rPr>
              <a:t> Interest Types Table:</a:t>
            </a:r>
          </a:p>
          <a:p>
            <a:r>
              <a:rPr lang="en-US" dirty="0">
                <a:latin typeface="Arial" charset="0"/>
              </a:rPr>
              <a:t>·         Assessment Interval: Monthly</a:t>
            </a:r>
            <a:br>
              <a:rPr lang="en-US" dirty="0">
                <a:latin typeface="Arial" charset="0"/>
              </a:rPr>
            </a:br>
            <a:r>
              <a:rPr lang="en-US" dirty="0">
                <a:latin typeface="Arial" charset="0"/>
              </a:rPr>
              <a:t>·         Grace period Days: </a:t>
            </a:r>
            <a:r>
              <a:rPr lang="en-US" dirty="0" smtClean="0">
                <a:latin typeface="Arial" charset="0"/>
              </a:rPr>
              <a:t>0</a:t>
            </a:r>
          </a:p>
          <a:p>
            <a:endParaRPr lang="en-US" dirty="0" smtClean="0">
              <a:latin typeface="Arial" charset="0"/>
            </a:endParaRPr>
          </a:p>
          <a:p>
            <a:r>
              <a:rPr lang="en-US" dirty="0" smtClean="0"/>
              <a:t>The Treasury Current Value Rate as initially assessed is fixed throughout the life of the overdue receivable (even though the Treasury Current Value Rate may be updated during that period).</a:t>
            </a:r>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a:solidFill>
                  <a:prstClr val="black"/>
                </a:solidFill>
              </a:rPr>
              <a:pPr>
                <a:defRPr/>
              </a:pPr>
              <a:t>40</a:t>
            </a:fld>
            <a:endParaRPr lang="en-US" dirty="0">
              <a:solidFill>
                <a:prstClr val="black"/>
              </a:solidFill>
            </a:endParaRPr>
          </a:p>
        </p:txBody>
      </p:sp>
    </p:spTree>
    <p:extLst>
      <p:ext uri="{BB962C8B-B14F-4D97-AF65-F5344CB8AC3E}">
        <p14:creationId xmlns:p14="http://schemas.microsoft.com/office/powerpoint/2010/main" val="11741793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a:solidFill>
                  <a:prstClr val="black"/>
                </a:solidFill>
              </a:rPr>
              <a:pPr>
                <a:defRPr/>
              </a:pPr>
              <a:t>41</a:t>
            </a:fld>
            <a:endParaRPr lang="en-US" dirty="0">
              <a:solidFill>
                <a:prstClr val="black"/>
              </a:solidFill>
            </a:endParaRPr>
          </a:p>
        </p:txBody>
      </p:sp>
    </p:spTree>
    <p:extLst>
      <p:ext uri="{BB962C8B-B14F-4D97-AF65-F5344CB8AC3E}">
        <p14:creationId xmlns:p14="http://schemas.microsoft.com/office/powerpoint/2010/main" val="4081879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47516D5A-11D0-410D-BAA7-1918468A976A}" type="slidenum">
              <a:rPr lang="en-US">
                <a:solidFill>
                  <a:prstClr val="black"/>
                </a:solidFill>
              </a:rPr>
              <a:pPr/>
              <a:t>3</a:t>
            </a:fld>
            <a:endParaRPr lang="en-US" dirty="0">
              <a:solidFill>
                <a:prstClr val="black"/>
              </a:solidFill>
            </a:endParaRPr>
          </a:p>
        </p:txBody>
      </p:sp>
      <p:sp>
        <p:nvSpPr>
          <p:cNvPr id="20483" name="Rectangle 2"/>
          <p:cNvSpPr>
            <a:spLocks noGrp="1" noRot="1" noChangeAspect="1" noChangeArrowheads="1" noTextEdit="1"/>
          </p:cNvSpPr>
          <p:nvPr>
            <p:ph type="sldImg"/>
          </p:nvPr>
        </p:nvSpPr>
        <p:spPr>
          <a:xfrm>
            <a:off x="1181100" y="696913"/>
            <a:ext cx="4648200" cy="3486150"/>
          </a:xfrm>
          <a:ln/>
        </p:spPr>
      </p:sp>
      <p:sp>
        <p:nvSpPr>
          <p:cNvPr id="20484" name="Rectangle 3"/>
          <p:cNvSpPr>
            <a:spLocks noGrp="1" noChangeArrowheads="1"/>
          </p:cNvSpPr>
          <p:nvPr>
            <p:ph type="body" idx="1"/>
          </p:nvPr>
        </p:nvSpPr>
        <p:spPr>
          <a:noFill/>
          <a:ln/>
        </p:spPr>
        <p:txBody>
          <a:bodyPr/>
          <a:lstStyle/>
          <a:p>
            <a:pPr marL="171450" indent="-171450" eaLnBrk="1" hangingPunct="1">
              <a:buFont typeface="Arial" charset="0"/>
              <a:buChar char="•"/>
            </a:pPr>
            <a:endParaRPr lang="en-US" dirty="0" smtClean="0"/>
          </a:p>
        </p:txBody>
      </p:sp>
    </p:spTree>
    <p:extLst>
      <p:ext uri="{BB962C8B-B14F-4D97-AF65-F5344CB8AC3E}">
        <p14:creationId xmlns:p14="http://schemas.microsoft.com/office/powerpoint/2010/main" val="32512281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latin typeface="Arial" charset="0"/>
              </a:rPr>
              <a:t>Admin/Penalty </a:t>
            </a:r>
            <a:r>
              <a:rPr lang="en-US" dirty="0">
                <a:latin typeface="Arial" charset="0"/>
              </a:rPr>
              <a:t>Start Date = Bill Header Collection Due Date</a:t>
            </a:r>
          </a:p>
          <a:p>
            <a:r>
              <a:rPr lang="en-US" dirty="0">
                <a:latin typeface="Arial" charset="0"/>
              </a:rPr>
              <a:t> </a:t>
            </a:r>
          </a:p>
          <a:p>
            <a:r>
              <a:rPr lang="en-US" dirty="0">
                <a:latin typeface="Arial" charset="0"/>
              </a:rPr>
              <a:t>Assessment Date = Admin/Penalty Start Date + Period Days</a:t>
            </a:r>
          </a:p>
          <a:p>
            <a:r>
              <a:rPr lang="en-US" dirty="0">
                <a:latin typeface="Arial" charset="0"/>
              </a:rPr>
              <a:t> </a:t>
            </a:r>
          </a:p>
          <a:p>
            <a:r>
              <a:rPr lang="en-US" dirty="0">
                <a:latin typeface="Arial" charset="0"/>
              </a:rPr>
              <a:t>AROVERDUE Effective Date must be greater than the calculated assessment date in order to assess Admin/Penalty charges</a:t>
            </a:r>
          </a:p>
          <a:p>
            <a:endParaRPr lang="en-US" dirty="0">
              <a:latin typeface="Arial" charset="0"/>
            </a:endParaRPr>
          </a:p>
          <a:p>
            <a:endParaRPr lang="en-US" dirty="0">
              <a:latin typeface="Arial" charset="0"/>
            </a:endParaRPr>
          </a:p>
          <a:p>
            <a:r>
              <a:rPr lang="en-US" dirty="0">
                <a:latin typeface="Arial" charset="0"/>
              </a:rPr>
              <a:t>Produced bill 9/1. due date is 9/30. 9/30 + </a:t>
            </a:r>
            <a:r>
              <a:rPr lang="en-US" dirty="0" smtClean="0">
                <a:latin typeface="Arial" charset="0"/>
              </a:rPr>
              <a:t>assess</a:t>
            </a:r>
            <a:endParaRPr lang="en-US" dirty="0">
              <a:latin typeface="Arial" charset="0"/>
            </a:endParaRPr>
          </a:p>
          <a:p>
            <a:endParaRPr lang="en-US" dirty="0">
              <a:latin typeface="Arial" charset="0"/>
            </a:endParaRPr>
          </a:p>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42</a:t>
            </a:fld>
            <a:endParaRPr lang="en-US" dirty="0">
              <a:solidFill>
                <a:prstClr val="black"/>
              </a:solidFill>
            </a:endParaRPr>
          </a:p>
        </p:txBody>
      </p:sp>
    </p:spTree>
    <p:extLst>
      <p:ext uri="{BB962C8B-B14F-4D97-AF65-F5344CB8AC3E}">
        <p14:creationId xmlns:p14="http://schemas.microsoft.com/office/powerpoint/2010/main" val="30309386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a:solidFill>
                  <a:prstClr val="black"/>
                </a:solidFill>
              </a:rPr>
              <a:pPr>
                <a:defRPr/>
              </a:pPr>
              <a:t>43</a:t>
            </a:fld>
            <a:endParaRPr lang="en-US" dirty="0">
              <a:solidFill>
                <a:prstClr val="black"/>
              </a:solidFill>
            </a:endParaRPr>
          </a:p>
        </p:txBody>
      </p:sp>
    </p:spTree>
    <p:extLst>
      <p:ext uri="{BB962C8B-B14F-4D97-AF65-F5344CB8AC3E}">
        <p14:creationId xmlns:p14="http://schemas.microsoft.com/office/powerpoint/2010/main" val="3821496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latin typeface="Arial" charset="0"/>
              </a:rPr>
              <a:t>Admin/Penalty </a:t>
            </a:r>
            <a:r>
              <a:rPr lang="en-US" dirty="0">
                <a:latin typeface="Arial" charset="0"/>
              </a:rPr>
              <a:t>Start Date = Bill Header Collection Due Date</a:t>
            </a:r>
          </a:p>
          <a:p>
            <a:r>
              <a:rPr lang="en-US" dirty="0">
                <a:latin typeface="Arial" charset="0"/>
              </a:rPr>
              <a:t> </a:t>
            </a:r>
          </a:p>
          <a:p>
            <a:r>
              <a:rPr lang="en-US" dirty="0">
                <a:latin typeface="Arial" charset="0"/>
              </a:rPr>
              <a:t>Assessment Date = Admin/Penalty Start Date + Period Days</a:t>
            </a:r>
          </a:p>
          <a:p>
            <a:r>
              <a:rPr lang="en-US" dirty="0">
                <a:latin typeface="Arial" charset="0"/>
              </a:rPr>
              <a:t> </a:t>
            </a:r>
          </a:p>
          <a:p>
            <a:r>
              <a:rPr lang="en-US" dirty="0">
                <a:latin typeface="Arial" charset="0"/>
              </a:rPr>
              <a:t>AROVERDUE Effective Date must be greater than the calculated assessment date in order to assess Admin/Penalty charges</a:t>
            </a:r>
          </a:p>
          <a:p>
            <a:endParaRPr lang="en-US" dirty="0">
              <a:latin typeface="Arial" charset="0"/>
            </a:endParaRPr>
          </a:p>
          <a:p>
            <a:r>
              <a:rPr lang="en-US" dirty="0">
                <a:latin typeface="Arial" charset="0"/>
              </a:rPr>
              <a:t>Produced bill 9/1. due date is 9/30. 9/30 + </a:t>
            </a:r>
            <a:r>
              <a:rPr lang="en-US" dirty="0" smtClean="0">
                <a:latin typeface="Arial" charset="0"/>
              </a:rPr>
              <a:t>asses</a:t>
            </a:r>
          </a:p>
          <a:p>
            <a:endParaRPr lang="en-US" dirty="0" smtClean="0">
              <a:latin typeface="Arial" charset="0"/>
            </a:endParaRPr>
          </a:p>
          <a:p>
            <a:r>
              <a:rPr lang="en-US" dirty="0" smtClean="0">
                <a:latin typeface="Arial" charset="0"/>
              </a:rPr>
              <a:t>The administrative fee of $10 per month won't vary in amount regardless of the amount overdue. </a:t>
            </a:r>
            <a:endParaRPr lang="en-US" dirty="0">
              <a:latin typeface="Arial" charset="0"/>
            </a:endParaRPr>
          </a:p>
          <a:p>
            <a:endParaRPr lang="en-US" dirty="0">
              <a:latin typeface="Arial" charset="0"/>
            </a:endParaRPr>
          </a:p>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44</a:t>
            </a:fld>
            <a:endParaRPr lang="en-US" dirty="0">
              <a:solidFill>
                <a:prstClr val="black"/>
              </a:solidFill>
            </a:endParaRPr>
          </a:p>
        </p:txBody>
      </p:sp>
    </p:spTree>
    <p:extLst>
      <p:ext uri="{BB962C8B-B14F-4D97-AF65-F5344CB8AC3E}">
        <p14:creationId xmlns:p14="http://schemas.microsoft.com/office/powerpoint/2010/main" val="40605207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latin typeface="Arial" charset="0"/>
              </a:rPr>
              <a:t>d</a:t>
            </a:r>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a:solidFill>
                  <a:prstClr val="black"/>
                </a:solidFill>
              </a:rPr>
              <a:pPr>
                <a:defRPr/>
              </a:pPr>
              <a:t>45</a:t>
            </a:fld>
            <a:endParaRPr lang="en-US" dirty="0">
              <a:solidFill>
                <a:prstClr val="black"/>
              </a:solidFill>
            </a:endParaRPr>
          </a:p>
        </p:txBody>
      </p:sp>
    </p:spTree>
    <p:extLst>
      <p:ext uri="{BB962C8B-B14F-4D97-AF65-F5344CB8AC3E}">
        <p14:creationId xmlns:p14="http://schemas.microsoft.com/office/powerpoint/2010/main" val="32197949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Arial" charset="0"/>
                <a:ea typeface="+mn-ea"/>
                <a:cs typeface="+mn-cs"/>
              </a:rPr>
              <a:t>Pegasys will accrue interest charges from the Bill Print Date and will then assess and post the appropriate interest charge amount through the AROVERDUE Effective Date (based on any Receivable balance that has not been fully liquidated/paid) upon the Receivable becoming overdue. This functionality is made possible by the following Pegasys maintenance table configuration in conjunction with the AROVERDUE Batch process: </a:t>
            </a:r>
          </a:p>
          <a:p>
            <a:endParaRPr lang="en-US" sz="1200" kern="1200" dirty="0" smtClean="0">
              <a:solidFill>
                <a:schemeClr val="tx1"/>
              </a:solidFill>
              <a:latin typeface="Arial" charset="0"/>
              <a:ea typeface="+mn-ea"/>
              <a:cs typeface="+mn-cs"/>
            </a:endParaRPr>
          </a:p>
          <a:p>
            <a:r>
              <a:rPr lang="en-US" sz="1200" kern="1200" dirty="0" smtClean="0">
                <a:solidFill>
                  <a:schemeClr val="tx1"/>
                </a:solidFill>
                <a:latin typeface="Arial" charset="0"/>
                <a:ea typeface="+mn-ea"/>
                <a:cs typeface="+mn-cs"/>
              </a:rPr>
              <a:t>General System Options Table:</a:t>
            </a:r>
          </a:p>
          <a:p>
            <a:r>
              <a:rPr lang="en-US" sz="1200" kern="1200" dirty="0" smtClean="0">
                <a:solidFill>
                  <a:schemeClr val="tx1"/>
                </a:solidFill>
                <a:latin typeface="Arial" charset="0"/>
                <a:ea typeface="+mn-ea"/>
                <a:cs typeface="+mn-cs"/>
              </a:rPr>
              <a:t>·         Interest Uses Collection Due Date: FALSE (because we want it to use the Bill Print Date)</a:t>
            </a:r>
            <a:br>
              <a:rPr lang="en-US" sz="1200" kern="1200" dirty="0" smtClean="0">
                <a:solidFill>
                  <a:schemeClr val="tx1"/>
                </a:solidFill>
                <a:latin typeface="Arial" charset="0"/>
                <a:ea typeface="+mn-ea"/>
                <a:cs typeface="+mn-cs"/>
              </a:rPr>
            </a:br>
            <a:r>
              <a:rPr lang="en-US" sz="1200" kern="1200" dirty="0" smtClean="0">
                <a:solidFill>
                  <a:schemeClr val="tx1"/>
                </a:solidFill>
                <a:latin typeface="Arial" charset="0"/>
                <a:ea typeface="+mn-ea"/>
                <a:cs typeface="+mn-cs"/>
              </a:rPr>
              <a:t>·         Non-Federal Billing Days: 30</a:t>
            </a:r>
          </a:p>
          <a:p>
            <a:endParaRPr lang="en-US" sz="1200" kern="1200" dirty="0" smtClean="0">
              <a:solidFill>
                <a:schemeClr val="tx1"/>
              </a:solidFill>
              <a:latin typeface="Arial" charset="0"/>
              <a:ea typeface="+mn-ea"/>
              <a:cs typeface="+mn-cs"/>
            </a:endParaRPr>
          </a:p>
          <a:p>
            <a:r>
              <a:rPr lang="en-US" sz="1200" kern="1200" dirty="0" smtClean="0">
                <a:solidFill>
                  <a:schemeClr val="tx1"/>
                </a:solidFill>
                <a:latin typeface="Arial" charset="0"/>
                <a:ea typeface="+mn-ea"/>
                <a:cs typeface="+mn-cs"/>
              </a:rPr>
              <a:t> Interest Types Table:</a:t>
            </a:r>
          </a:p>
          <a:p>
            <a:r>
              <a:rPr lang="en-US" sz="1200" kern="1200" dirty="0" smtClean="0">
                <a:solidFill>
                  <a:schemeClr val="tx1"/>
                </a:solidFill>
                <a:latin typeface="Arial" charset="0"/>
                <a:ea typeface="+mn-ea"/>
                <a:cs typeface="+mn-cs"/>
              </a:rPr>
              <a:t>·         Assessment Interval: Monthly</a:t>
            </a:r>
            <a:br>
              <a:rPr lang="en-US" sz="1200" kern="1200" dirty="0" smtClean="0">
                <a:solidFill>
                  <a:schemeClr val="tx1"/>
                </a:solidFill>
                <a:latin typeface="Arial" charset="0"/>
                <a:ea typeface="+mn-ea"/>
                <a:cs typeface="+mn-cs"/>
              </a:rPr>
            </a:br>
            <a:r>
              <a:rPr lang="en-US" sz="1200" kern="1200" dirty="0" smtClean="0">
                <a:solidFill>
                  <a:schemeClr val="tx1"/>
                </a:solidFill>
                <a:latin typeface="Arial" charset="0"/>
                <a:ea typeface="+mn-ea"/>
                <a:cs typeface="+mn-cs"/>
              </a:rPr>
              <a:t>·         Grace period Days: 0</a:t>
            </a:r>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46</a:t>
            </a:fld>
            <a:endParaRPr lang="en-US" dirty="0">
              <a:solidFill>
                <a:prstClr val="black"/>
              </a:solidFill>
            </a:endParaRPr>
          </a:p>
        </p:txBody>
      </p:sp>
    </p:spTree>
    <p:extLst>
      <p:ext uri="{BB962C8B-B14F-4D97-AF65-F5344CB8AC3E}">
        <p14:creationId xmlns:p14="http://schemas.microsoft.com/office/powerpoint/2010/main" val="23642550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latin typeface="Arial" charset="0"/>
              </a:rPr>
              <a:t>Pegasys will accrue interest charges from the Bill Print Date and will then assess and post the appropriate interest charge amount through the AROVERDUE Effective Date (based on any Receivable balance that has not been fully liquidated/paid) upon the Receivable becoming overdue. This functionality is made possible by the following Pegasys maintenance table configuration in conjunction with the AROVERDUE Batch process: </a:t>
            </a:r>
          </a:p>
          <a:p>
            <a:endParaRPr lang="en-US" dirty="0">
              <a:latin typeface="Arial" charset="0"/>
            </a:endParaRPr>
          </a:p>
          <a:p>
            <a:r>
              <a:rPr lang="en-US" dirty="0">
                <a:latin typeface="Arial" charset="0"/>
              </a:rPr>
              <a:t>General System Options Table:</a:t>
            </a:r>
          </a:p>
          <a:p>
            <a:r>
              <a:rPr lang="en-US" dirty="0">
                <a:latin typeface="Arial" charset="0"/>
              </a:rPr>
              <a:t>·         Interest Uses Collection Due Date: FALSE (because we want it to use the Bill Print Date)</a:t>
            </a:r>
            <a:br>
              <a:rPr lang="en-US" dirty="0">
                <a:latin typeface="Arial" charset="0"/>
              </a:rPr>
            </a:br>
            <a:r>
              <a:rPr lang="en-US" dirty="0">
                <a:latin typeface="Arial" charset="0"/>
              </a:rPr>
              <a:t>·         Non-Federal Billing Days: 30</a:t>
            </a:r>
          </a:p>
          <a:p>
            <a:endParaRPr lang="en-US" dirty="0">
              <a:latin typeface="Arial" charset="0"/>
            </a:endParaRPr>
          </a:p>
          <a:p>
            <a:r>
              <a:rPr lang="en-US" dirty="0">
                <a:latin typeface="Arial" charset="0"/>
              </a:rPr>
              <a:t> Interest Types Table:</a:t>
            </a:r>
          </a:p>
          <a:p>
            <a:r>
              <a:rPr lang="en-US" dirty="0">
                <a:latin typeface="Arial" charset="0"/>
              </a:rPr>
              <a:t>·         Assessment Interval: Monthly</a:t>
            </a:r>
            <a:br>
              <a:rPr lang="en-US" dirty="0">
                <a:latin typeface="Arial" charset="0"/>
              </a:rPr>
            </a:br>
            <a:r>
              <a:rPr lang="en-US" dirty="0">
                <a:latin typeface="Arial" charset="0"/>
              </a:rPr>
              <a:t>·         Grace period Days: 0</a:t>
            </a:r>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47</a:t>
            </a:fld>
            <a:endParaRPr lang="en-US" dirty="0">
              <a:solidFill>
                <a:prstClr val="black"/>
              </a:solidFill>
            </a:endParaRPr>
          </a:p>
        </p:txBody>
      </p:sp>
    </p:spTree>
    <p:extLst>
      <p:ext uri="{BB962C8B-B14F-4D97-AF65-F5344CB8AC3E}">
        <p14:creationId xmlns:p14="http://schemas.microsoft.com/office/powerpoint/2010/main" val="40439359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48</a:t>
            </a:fld>
            <a:endParaRPr lang="en-US" dirty="0"/>
          </a:p>
        </p:txBody>
      </p:sp>
    </p:spTree>
    <p:extLst>
      <p:ext uri="{BB962C8B-B14F-4D97-AF65-F5344CB8AC3E}">
        <p14:creationId xmlns:p14="http://schemas.microsoft.com/office/powerpoint/2010/main" val="9958699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49</a:t>
            </a:fld>
            <a:endParaRPr lang="en-US" dirty="0"/>
          </a:p>
        </p:txBody>
      </p:sp>
    </p:spTree>
    <p:extLst>
      <p:ext uri="{BB962C8B-B14F-4D97-AF65-F5344CB8AC3E}">
        <p14:creationId xmlns:p14="http://schemas.microsoft.com/office/powerpoint/2010/main" val="13634634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dirty="0" smtClean="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50</a:t>
            </a:fld>
            <a:endParaRPr lang="en-US" dirty="0"/>
          </a:p>
        </p:txBody>
      </p:sp>
    </p:spTree>
    <p:extLst>
      <p:ext uri="{BB962C8B-B14F-4D97-AF65-F5344CB8AC3E}">
        <p14:creationId xmlns:p14="http://schemas.microsoft.com/office/powerpoint/2010/main" val="259673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51</a:t>
            </a:fld>
            <a:endParaRPr lang="en-US" dirty="0"/>
          </a:p>
        </p:txBody>
      </p:sp>
    </p:spTree>
    <p:extLst>
      <p:ext uri="{BB962C8B-B14F-4D97-AF65-F5344CB8AC3E}">
        <p14:creationId xmlns:p14="http://schemas.microsoft.com/office/powerpoint/2010/main" val="1635366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47516D5A-11D0-410D-BAA7-1918468A976A}" type="slidenum">
              <a:rPr lang="en-US">
                <a:solidFill>
                  <a:prstClr val="black"/>
                </a:solidFill>
              </a:rPr>
              <a:pPr/>
              <a:t>5</a:t>
            </a:fld>
            <a:endParaRPr lang="en-US" dirty="0">
              <a:solidFill>
                <a:prstClr val="black"/>
              </a:solidFill>
            </a:endParaRPr>
          </a:p>
        </p:txBody>
      </p:sp>
      <p:sp>
        <p:nvSpPr>
          <p:cNvPr id="20483" name="Rectangle 2"/>
          <p:cNvSpPr>
            <a:spLocks noGrp="1" noRot="1" noChangeAspect="1" noChangeArrowheads="1" noTextEdit="1"/>
          </p:cNvSpPr>
          <p:nvPr>
            <p:ph type="sldImg"/>
          </p:nvPr>
        </p:nvSpPr>
        <p:spPr>
          <a:xfrm>
            <a:off x="1181100" y="696913"/>
            <a:ext cx="4648200" cy="3486150"/>
          </a:xfrm>
          <a:ln/>
        </p:spPr>
      </p:sp>
      <p:sp>
        <p:nvSpPr>
          <p:cNvPr id="20484"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17022995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52</a:t>
            </a:fld>
            <a:endParaRPr lang="en-US" dirty="0"/>
          </a:p>
        </p:txBody>
      </p:sp>
    </p:spTree>
    <p:extLst>
      <p:ext uri="{BB962C8B-B14F-4D97-AF65-F5344CB8AC3E}">
        <p14:creationId xmlns:p14="http://schemas.microsoft.com/office/powerpoint/2010/main" val="40103498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54</a:t>
            </a:fld>
            <a:endParaRPr lang="en-US" dirty="0"/>
          </a:p>
        </p:txBody>
      </p:sp>
    </p:spTree>
    <p:extLst>
      <p:ext uri="{BB962C8B-B14F-4D97-AF65-F5344CB8AC3E}">
        <p14:creationId xmlns:p14="http://schemas.microsoft.com/office/powerpoint/2010/main" val="32729251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55</a:t>
            </a:fld>
            <a:endParaRPr lang="en-US" dirty="0"/>
          </a:p>
        </p:txBody>
      </p:sp>
    </p:spTree>
    <p:extLst>
      <p:ext uri="{BB962C8B-B14F-4D97-AF65-F5344CB8AC3E}">
        <p14:creationId xmlns:p14="http://schemas.microsoft.com/office/powerpoint/2010/main" val="32729251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59</a:t>
            </a:fld>
            <a:endParaRPr lang="en-US" dirty="0"/>
          </a:p>
        </p:txBody>
      </p:sp>
    </p:spTree>
    <p:extLst>
      <p:ext uri="{BB962C8B-B14F-4D97-AF65-F5344CB8AC3E}">
        <p14:creationId xmlns:p14="http://schemas.microsoft.com/office/powerpoint/2010/main" val="32729251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Slide Image Placeholder 1"/>
          <p:cNvSpPr>
            <a:spLocks noGrp="1" noRot="1" noChangeAspect="1" noTextEdit="1"/>
          </p:cNvSpPr>
          <p:nvPr>
            <p:ph type="sldImg"/>
          </p:nvPr>
        </p:nvSpPr>
        <p:spPr>
          <a:ln/>
        </p:spPr>
      </p:sp>
      <p:sp>
        <p:nvSpPr>
          <p:cNvPr id="362499" name="Notes Placeholder 2"/>
          <p:cNvSpPr>
            <a:spLocks noGrp="1"/>
          </p:cNvSpPr>
          <p:nvPr>
            <p:ph type="body" idx="1"/>
          </p:nvPr>
        </p:nvSpPr>
        <p:spPr>
          <a:noFill/>
          <a:ln/>
        </p:spPr>
        <p:txBody>
          <a:bodyPr/>
          <a:lstStyle/>
          <a:p>
            <a:endParaRPr lang="en-US" dirty="0" smtClean="0"/>
          </a:p>
        </p:txBody>
      </p:sp>
      <p:sp>
        <p:nvSpPr>
          <p:cNvPr id="362500" name="Slide Number Placeholder 3"/>
          <p:cNvSpPr>
            <a:spLocks noGrp="1"/>
          </p:cNvSpPr>
          <p:nvPr>
            <p:ph type="sldNum" sz="quarter" idx="5"/>
          </p:nvPr>
        </p:nvSpPr>
        <p:spPr>
          <a:noFill/>
        </p:spPr>
        <p:txBody>
          <a:bodyPr/>
          <a:lstStyle/>
          <a:p>
            <a:fld id="{FEAE1ACC-224D-4E3D-AFB3-8F870C21E36C}" type="slidenum">
              <a:rPr lang="en-US" smtClean="0">
                <a:solidFill>
                  <a:prstClr val="black"/>
                </a:solidFill>
              </a:rPr>
              <a:pPr/>
              <a:t>60</a:t>
            </a:fld>
            <a:endParaRPr lang="en-US" dirty="0" smtClean="0">
              <a:solidFill>
                <a:prstClr val="black"/>
              </a:solidFill>
            </a:endParaRPr>
          </a:p>
        </p:txBody>
      </p:sp>
    </p:spTree>
    <p:extLst>
      <p:ext uri="{BB962C8B-B14F-4D97-AF65-F5344CB8AC3E}">
        <p14:creationId xmlns:p14="http://schemas.microsoft.com/office/powerpoint/2010/main" val="34400941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47516D5A-11D0-410D-BAA7-1918468A976A}" type="slidenum">
              <a:rPr lang="en-US">
                <a:solidFill>
                  <a:prstClr val="black"/>
                </a:solidFill>
              </a:rPr>
              <a:pPr/>
              <a:t>62</a:t>
            </a:fld>
            <a:endParaRPr lang="en-US" dirty="0">
              <a:solidFill>
                <a:prstClr val="black"/>
              </a:solidFill>
            </a:endParaRPr>
          </a:p>
        </p:txBody>
      </p:sp>
      <p:sp>
        <p:nvSpPr>
          <p:cNvPr id="20483" name="Rectangle 2"/>
          <p:cNvSpPr>
            <a:spLocks noGrp="1" noRot="1" noChangeAspect="1" noChangeArrowheads="1" noTextEdit="1"/>
          </p:cNvSpPr>
          <p:nvPr>
            <p:ph type="sldImg"/>
          </p:nvPr>
        </p:nvSpPr>
        <p:spPr>
          <a:xfrm>
            <a:off x="1181100" y="696913"/>
            <a:ext cx="4648200" cy="3486150"/>
          </a:xfrm>
          <a:ln/>
        </p:spPr>
      </p:sp>
      <p:sp>
        <p:nvSpPr>
          <p:cNvPr id="20484"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5315780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63</a:t>
            </a:fld>
            <a:endParaRPr lang="en-US" dirty="0">
              <a:solidFill>
                <a:prstClr val="black"/>
              </a:solidFill>
            </a:endParaRPr>
          </a:p>
        </p:txBody>
      </p:sp>
    </p:spTree>
    <p:extLst>
      <p:ext uri="{BB962C8B-B14F-4D97-AF65-F5344CB8AC3E}">
        <p14:creationId xmlns:p14="http://schemas.microsoft.com/office/powerpoint/2010/main" val="16743456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64</a:t>
            </a:fld>
            <a:endParaRPr lang="en-US" dirty="0">
              <a:solidFill>
                <a:prstClr val="black"/>
              </a:solidFill>
            </a:endParaRPr>
          </a:p>
        </p:txBody>
      </p:sp>
    </p:spTree>
    <p:extLst>
      <p:ext uri="{BB962C8B-B14F-4D97-AF65-F5344CB8AC3E}">
        <p14:creationId xmlns:p14="http://schemas.microsoft.com/office/powerpoint/2010/main" val="32658244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65</a:t>
            </a:fld>
            <a:endParaRPr lang="en-US" dirty="0">
              <a:solidFill>
                <a:prstClr val="black"/>
              </a:solidFill>
            </a:endParaRPr>
          </a:p>
        </p:txBody>
      </p:sp>
    </p:spTree>
    <p:extLst>
      <p:ext uri="{BB962C8B-B14F-4D97-AF65-F5344CB8AC3E}">
        <p14:creationId xmlns:p14="http://schemas.microsoft.com/office/powerpoint/2010/main" val="8238619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66</a:t>
            </a:fld>
            <a:endParaRPr lang="en-US" dirty="0">
              <a:solidFill>
                <a:prstClr val="black"/>
              </a:solidFill>
            </a:endParaRPr>
          </a:p>
        </p:txBody>
      </p:sp>
    </p:spTree>
    <p:extLst>
      <p:ext uri="{BB962C8B-B14F-4D97-AF65-F5344CB8AC3E}">
        <p14:creationId xmlns:p14="http://schemas.microsoft.com/office/powerpoint/2010/main" val="3265824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6</a:t>
            </a:fld>
            <a:endParaRPr lang="en-US" dirty="0"/>
          </a:p>
        </p:txBody>
      </p:sp>
    </p:spTree>
    <p:extLst>
      <p:ext uri="{BB962C8B-B14F-4D97-AF65-F5344CB8AC3E}">
        <p14:creationId xmlns:p14="http://schemas.microsoft.com/office/powerpoint/2010/main" val="16538897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67</a:t>
            </a:fld>
            <a:endParaRPr lang="en-US" dirty="0"/>
          </a:p>
        </p:txBody>
      </p:sp>
    </p:spTree>
    <p:extLst>
      <p:ext uri="{BB962C8B-B14F-4D97-AF65-F5344CB8AC3E}">
        <p14:creationId xmlns:p14="http://schemas.microsoft.com/office/powerpoint/2010/main" val="1752265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68</a:t>
            </a:fld>
            <a:endParaRPr lang="en-US" dirty="0"/>
          </a:p>
        </p:txBody>
      </p:sp>
    </p:spTree>
    <p:extLst>
      <p:ext uri="{BB962C8B-B14F-4D97-AF65-F5344CB8AC3E}">
        <p14:creationId xmlns:p14="http://schemas.microsoft.com/office/powerpoint/2010/main" val="39610154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70</a:t>
            </a:fld>
            <a:endParaRPr lang="en-US" dirty="0"/>
          </a:p>
        </p:txBody>
      </p:sp>
    </p:spTree>
    <p:extLst>
      <p:ext uri="{BB962C8B-B14F-4D97-AF65-F5344CB8AC3E}">
        <p14:creationId xmlns:p14="http://schemas.microsoft.com/office/powerpoint/2010/main" val="39610154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72</a:t>
            </a:fld>
            <a:endParaRPr lang="en-US" dirty="0">
              <a:solidFill>
                <a:prstClr val="black"/>
              </a:solidFill>
            </a:endParaRPr>
          </a:p>
        </p:txBody>
      </p:sp>
    </p:spTree>
    <p:extLst>
      <p:ext uri="{BB962C8B-B14F-4D97-AF65-F5344CB8AC3E}">
        <p14:creationId xmlns:p14="http://schemas.microsoft.com/office/powerpoint/2010/main" val="25729687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Slide Image Placeholder 1"/>
          <p:cNvSpPr>
            <a:spLocks noGrp="1" noRot="1" noChangeAspect="1" noTextEdit="1"/>
          </p:cNvSpPr>
          <p:nvPr>
            <p:ph type="sldImg"/>
          </p:nvPr>
        </p:nvSpPr>
        <p:spPr>
          <a:ln/>
        </p:spPr>
      </p:sp>
      <p:sp>
        <p:nvSpPr>
          <p:cNvPr id="353283" name="Notes Placeholder 2"/>
          <p:cNvSpPr>
            <a:spLocks noGrp="1"/>
          </p:cNvSpPr>
          <p:nvPr>
            <p:ph type="body" idx="1"/>
          </p:nvPr>
        </p:nvSpPr>
        <p:spPr>
          <a:noFill/>
          <a:ln/>
        </p:spPr>
        <p:txBody>
          <a:bodyPr/>
          <a:lstStyle/>
          <a:p>
            <a:endParaRPr lang="en-US" dirty="0" smtClean="0"/>
          </a:p>
        </p:txBody>
      </p:sp>
      <p:sp>
        <p:nvSpPr>
          <p:cNvPr id="353284" name="Slide Number Placeholder 3"/>
          <p:cNvSpPr>
            <a:spLocks noGrp="1"/>
          </p:cNvSpPr>
          <p:nvPr>
            <p:ph type="sldNum" sz="quarter" idx="5"/>
          </p:nvPr>
        </p:nvSpPr>
        <p:spPr>
          <a:noFill/>
        </p:spPr>
        <p:txBody>
          <a:bodyPr/>
          <a:lstStyle/>
          <a:p>
            <a:fld id="{AD2AA804-6A1F-440C-9583-BF3C54A8C862}" type="slidenum">
              <a:rPr lang="en-US" smtClean="0">
                <a:solidFill>
                  <a:prstClr val="black"/>
                </a:solidFill>
              </a:rPr>
              <a:pPr/>
              <a:t>73</a:t>
            </a:fld>
            <a:endParaRPr lang="en-US" dirty="0" smtClean="0">
              <a:solidFill>
                <a:prstClr val="black"/>
              </a:solidFill>
            </a:endParaRPr>
          </a:p>
        </p:txBody>
      </p:sp>
    </p:spTree>
    <p:extLst>
      <p:ext uri="{BB962C8B-B14F-4D97-AF65-F5344CB8AC3E}">
        <p14:creationId xmlns:p14="http://schemas.microsoft.com/office/powerpoint/2010/main" val="40688160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47516D5A-11D0-410D-BAA7-1918468A976A}" type="slidenum">
              <a:rPr lang="en-US">
                <a:solidFill>
                  <a:prstClr val="black"/>
                </a:solidFill>
              </a:rPr>
              <a:pPr/>
              <a:t>79</a:t>
            </a:fld>
            <a:endParaRPr lang="en-US" dirty="0">
              <a:solidFill>
                <a:prstClr val="black"/>
              </a:solidFill>
            </a:endParaRPr>
          </a:p>
        </p:txBody>
      </p:sp>
      <p:sp>
        <p:nvSpPr>
          <p:cNvPr id="20483" name="Rectangle 2"/>
          <p:cNvSpPr>
            <a:spLocks noGrp="1" noRot="1" noChangeAspect="1" noChangeArrowheads="1" noTextEdit="1"/>
          </p:cNvSpPr>
          <p:nvPr>
            <p:ph type="sldImg"/>
          </p:nvPr>
        </p:nvSpPr>
        <p:spPr>
          <a:xfrm>
            <a:off x="1181100" y="696913"/>
            <a:ext cx="4648200" cy="3486150"/>
          </a:xfrm>
          <a:ln/>
        </p:spPr>
      </p:sp>
      <p:sp>
        <p:nvSpPr>
          <p:cNvPr id="20484" name="Rectangle 3"/>
          <p:cNvSpPr>
            <a:spLocks noGrp="1" noChangeArrowheads="1"/>
          </p:cNvSpPr>
          <p:nvPr>
            <p:ph type="body" idx="1"/>
          </p:nvPr>
        </p:nvSpPr>
        <p:spPr>
          <a:noFill/>
          <a:ln/>
        </p:spPr>
        <p:txBody>
          <a:bodyPr/>
          <a:lstStyle/>
          <a:p>
            <a:pPr eaLnBrk="1" hangingPunct="1"/>
            <a:endParaRPr lang="en-US" dirty="0" smtClean="0"/>
          </a:p>
          <a:p>
            <a:pPr eaLnBrk="1" hangingPunct="1"/>
            <a:r>
              <a:rPr lang="en-US" dirty="0" smtClean="0"/>
              <a:t>GSA is going</a:t>
            </a:r>
            <a:r>
              <a:rPr lang="en-US" baseline="0" dirty="0" smtClean="0"/>
              <a:t> to identify BDs eligible for write off using the aged receivables report and the</a:t>
            </a:r>
          </a:p>
          <a:p>
            <a:pPr eaLnBrk="1" hangingPunct="1"/>
            <a:r>
              <a:rPr lang="en-US" baseline="0" dirty="0" smtClean="0"/>
              <a:t>2) Based on the info from that report (ex: $100 ) , right before they generate the write off CR, they are going to look up the statement on the outstanding bills query so they can see the current outstanding amount </a:t>
            </a:r>
          </a:p>
          <a:p>
            <a:pPr eaLnBrk="1" hangingPunct="1"/>
            <a:r>
              <a:rPr lang="en-US" baseline="0" dirty="0" smtClean="0"/>
              <a:t>3) Generate the write off CR </a:t>
            </a:r>
          </a:p>
          <a:p>
            <a:pPr eaLnBrk="1" hangingPunct="1"/>
            <a:endParaRPr lang="en-US" baseline="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IPAC  write-offs</a:t>
            </a:r>
            <a:r>
              <a:rPr lang="en-US" baseline="0" dirty="0" smtClean="0"/>
              <a:t> will be discussed later in the course</a:t>
            </a:r>
            <a:endParaRPr lang="en-US" dirty="0" smtClean="0"/>
          </a:p>
          <a:p>
            <a:pPr eaLnBrk="1" hangingPunct="1"/>
            <a:endParaRPr lang="en-US" dirty="0" smtClean="0"/>
          </a:p>
        </p:txBody>
      </p:sp>
    </p:spTree>
    <p:extLst>
      <p:ext uri="{BB962C8B-B14F-4D97-AF65-F5344CB8AC3E}">
        <p14:creationId xmlns:p14="http://schemas.microsoft.com/office/powerpoint/2010/main" val="36680803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80</a:t>
            </a:fld>
            <a:endParaRPr lang="en-US" dirty="0">
              <a:solidFill>
                <a:prstClr val="black"/>
              </a:solidFill>
            </a:endParaRPr>
          </a:p>
        </p:txBody>
      </p:sp>
    </p:spTree>
    <p:extLst>
      <p:ext uri="{BB962C8B-B14F-4D97-AF65-F5344CB8AC3E}">
        <p14:creationId xmlns:p14="http://schemas.microsoft.com/office/powerpoint/2010/main" val="36005552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81</a:t>
            </a:fld>
            <a:endParaRPr lang="en-US" dirty="0">
              <a:solidFill>
                <a:prstClr val="black"/>
              </a:solidFill>
            </a:endParaRPr>
          </a:p>
        </p:txBody>
      </p:sp>
    </p:spTree>
    <p:extLst>
      <p:ext uri="{BB962C8B-B14F-4D97-AF65-F5344CB8AC3E}">
        <p14:creationId xmlns:p14="http://schemas.microsoft.com/office/powerpoint/2010/main" val="36005552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82</a:t>
            </a:fld>
            <a:endParaRPr lang="en-US" dirty="0">
              <a:solidFill>
                <a:prstClr val="black"/>
              </a:solidFill>
            </a:endParaRPr>
          </a:p>
        </p:txBody>
      </p:sp>
    </p:spTree>
    <p:extLst>
      <p:ext uri="{BB962C8B-B14F-4D97-AF65-F5344CB8AC3E}">
        <p14:creationId xmlns:p14="http://schemas.microsoft.com/office/powerpoint/2010/main" val="23750742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83</a:t>
            </a:fld>
            <a:endParaRPr lang="en-US" dirty="0">
              <a:solidFill>
                <a:prstClr val="black"/>
              </a:solidFill>
            </a:endParaRPr>
          </a:p>
        </p:txBody>
      </p:sp>
    </p:spTree>
    <p:extLst>
      <p:ext uri="{BB962C8B-B14F-4D97-AF65-F5344CB8AC3E}">
        <p14:creationId xmlns:p14="http://schemas.microsoft.com/office/powerpoint/2010/main" val="326730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EAF66938-A482-4920-82E3-2AA72C253DF3}" type="slidenum">
              <a:rPr lang="en-US"/>
              <a:pPr/>
              <a:t>7</a:t>
            </a:fld>
            <a:endParaRPr lang="en-US" dirty="0"/>
          </a:p>
        </p:txBody>
      </p:sp>
      <p:sp>
        <p:nvSpPr>
          <p:cNvPr id="22531" name="Rectangle 2"/>
          <p:cNvSpPr>
            <a:spLocks noGrp="1" noRot="1" noChangeAspect="1" noChangeArrowheads="1" noTextEdit="1"/>
          </p:cNvSpPr>
          <p:nvPr>
            <p:ph type="sldImg"/>
          </p:nvPr>
        </p:nvSpPr>
        <p:spPr>
          <a:xfrm>
            <a:off x="1181100" y="696913"/>
            <a:ext cx="4648200" cy="3486150"/>
          </a:xfrm>
          <a:ln/>
        </p:spPr>
      </p:sp>
      <p:sp>
        <p:nvSpPr>
          <p:cNvPr id="22532" name="Rectangle 3"/>
          <p:cNvSpPr>
            <a:spLocks noGrp="1" noChangeArrowheads="1"/>
          </p:cNvSpPr>
          <p:nvPr>
            <p:ph type="body" idx="1"/>
          </p:nvPr>
        </p:nvSpPr>
        <p:spPr>
          <a:noFill/>
          <a:ln/>
        </p:spPr>
        <p:txBody>
          <a:bodyPr/>
          <a:lstStyle/>
          <a:p>
            <a:pPr marL="0" marR="0" lvl="1" indent="0" algn="l" defTabSz="914400" rtl="0" eaLnBrk="1" fontAlgn="base" latinLnBrk="0" hangingPunct="1">
              <a:lnSpc>
                <a:spcPct val="100000"/>
              </a:lnSpc>
              <a:spcBef>
                <a:spcPct val="30000"/>
              </a:spcBef>
              <a:spcAft>
                <a:spcPct val="0"/>
              </a:spcAft>
              <a:buClrTx/>
              <a:buSzTx/>
              <a:buFontTx/>
              <a:buNone/>
              <a:tabLst/>
              <a:defRPr/>
            </a:pPr>
            <a:r>
              <a:rPr lang="en-US" sz="2000" dirty="0" smtClean="0"/>
              <a:t>Overdue charges are assessed on the outstanding BD at the Accounting Line level after the BD’s Collection Due Date</a:t>
            </a:r>
          </a:p>
          <a:p>
            <a:pPr eaLnBrk="1" hangingPunct="1"/>
            <a:endParaRPr lang="en-US" dirty="0" smtClean="0"/>
          </a:p>
        </p:txBody>
      </p:sp>
    </p:spTree>
    <p:extLst>
      <p:ext uri="{BB962C8B-B14F-4D97-AF65-F5344CB8AC3E}">
        <p14:creationId xmlns:p14="http://schemas.microsoft.com/office/powerpoint/2010/main" val="27593186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84</a:t>
            </a:fld>
            <a:endParaRPr lang="en-US" dirty="0">
              <a:solidFill>
                <a:prstClr val="black"/>
              </a:solidFill>
            </a:endParaRPr>
          </a:p>
        </p:txBody>
      </p:sp>
    </p:spTree>
    <p:extLst>
      <p:ext uri="{BB962C8B-B14F-4D97-AF65-F5344CB8AC3E}">
        <p14:creationId xmlns:p14="http://schemas.microsoft.com/office/powerpoint/2010/main" val="24124613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85</a:t>
            </a:fld>
            <a:endParaRPr lang="en-US" dirty="0">
              <a:solidFill>
                <a:prstClr val="black"/>
              </a:solidFill>
            </a:endParaRPr>
          </a:p>
        </p:txBody>
      </p:sp>
    </p:spTree>
    <p:extLst>
      <p:ext uri="{BB962C8B-B14F-4D97-AF65-F5344CB8AC3E}">
        <p14:creationId xmlns:p14="http://schemas.microsoft.com/office/powerpoint/2010/main" val="36773564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86</a:t>
            </a:fld>
            <a:endParaRPr lang="en-US" dirty="0">
              <a:solidFill>
                <a:prstClr val="black"/>
              </a:solidFill>
            </a:endParaRPr>
          </a:p>
        </p:txBody>
      </p:sp>
    </p:spTree>
    <p:extLst>
      <p:ext uri="{BB962C8B-B14F-4D97-AF65-F5344CB8AC3E}">
        <p14:creationId xmlns:p14="http://schemas.microsoft.com/office/powerpoint/2010/main" val="348902350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90</a:t>
            </a:fld>
            <a:endParaRPr lang="en-US" dirty="0"/>
          </a:p>
        </p:txBody>
      </p:sp>
    </p:spTree>
    <p:extLst>
      <p:ext uri="{BB962C8B-B14F-4D97-AF65-F5344CB8AC3E}">
        <p14:creationId xmlns:p14="http://schemas.microsoft.com/office/powerpoint/2010/main" val="37637636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47516D5A-11D0-410D-BAA7-1918468A976A}" type="slidenum">
              <a:rPr lang="en-US">
                <a:solidFill>
                  <a:prstClr val="black"/>
                </a:solidFill>
              </a:rPr>
              <a:pPr/>
              <a:t>94</a:t>
            </a:fld>
            <a:endParaRPr lang="en-US" dirty="0">
              <a:solidFill>
                <a:prstClr val="black"/>
              </a:solidFill>
            </a:endParaRPr>
          </a:p>
        </p:txBody>
      </p:sp>
      <p:sp>
        <p:nvSpPr>
          <p:cNvPr id="20483" name="Rectangle 2"/>
          <p:cNvSpPr>
            <a:spLocks noGrp="1" noRot="1" noChangeAspect="1" noChangeArrowheads="1" noTextEdit="1"/>
          </p:cNvSpPr>
          <p:nvPr>
            <p:ph type="sldImg"/>
          </p:nvPr>
        </p:nvSpPr>
        <p:spPr>
          <a:xfrm>
            <a:off x="1181100" y="696913"/>
            <a:ext cx="4648200" cy="3486150"/>
          </a:xfrm>
          <a:ln/>
        </p:spPr>
      </p:sp>
      <p:sp>
        <p:nvSpPr>
          <p:cNvPr id="20484"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140217746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95</a:t>
            </a:fld>
            <a:endParaRPr lang="en-US" dirty="0">
              <a:solidFill>
                <a:prstClr val="black"/>
              </a:solidFill>
            </a:endParaRPr>
          </a:p>
        </p:txBody>
      </p:sp>
    </p:spTree>
    <p:extLst>
      <p:ext uri="{BB962C8B-B14F-4D97-AF65-F5344CB8AC3E}">
        <p14:creationId xmlns:p14="http://schemas.microsoft.com/office/powerpoint/2010/main" val="1841671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Slide Image Placeholder 1"/>
          <p:cNvSpPr>
            <a:spLocks noGrp="1" noRot="1" noChangeAspect="1" noTextEdit="1"/>
          </p:cNvSpPr>
          <p:nvPr>
            <p:ph type="sldImg"/>
          </p:nvPr>
        </p:nvSpPr>
        <p:spPr>
          <a:ln/>
        </p:spPr>
      </p:sp>
      <p:sp>
        <p:nvSpPr>
          <p:cNvPr id="378883" name="Notes Placeholder 2"/>
          <p:cNvSpPr>
            <a:spLocks noGrp="1"/>
          </p:cNvSpPr>
          <p:nvPr>
            <p:ph type="body" idx="1"/>
          </p:nvPr>
        </p:nvSpPr>
        <p:spPr>
          <a:noFill/>
          <a:ln/>
        </p:spPr>
        <p:txBody>
          <a:bodyPr/>
          <a:lstStyle/>
          <a:p>
            <a:r>
              <a:rPr lang="en-US" dirty="0" smtClean="0"/>
              <a:t>When sending correspondence as an email to the customer, Pegasys users should include their</a:t>
            </a:r>
            <a:r>
              <a:rPr lang="en-US" baseline="0" dirty="0" smtClean="0"/>
              <a:t> official </a:t>
            </a:r>
            <a:r>
              <a:rPr lang="en-US" dirty="0" smtClean="0"/>
              <a:t>email address so that the correspondence is also sent to their inbox.</a:t>
            </a:r>
            <a:br>
              <a:rPr lang="en-US" dirty="0" smtClean="0"/>
            </a:br>
            <a:endParaRPr lang="en-US" dirty="0" smtClean="0"/>
          </a:p>
        </p:txBody>
      </p:sp>
      <p:sp>
        <p:nvSpPr>
          <p:cNvPr id="378884" name="Slide Number Placeholder 3"/>
          <p:cNvSpPr>
            <a:spLocks noGrp="1"/>
          </p:cNvSpPr>
          <p:nvPr>
            <p:ph type="sldNum" sz="quarter" idx="5"/>
          </p:nvPr>
        </p:nvSpPr>
        <p:spPr>
          <a:noFill/>
        </p:spPr>
        <p:txBody>
          <a:bodyPr/>
          <a:lstStyle/>
          <a:p>
            <a:fld id="{982EE7CB-1741-43F1-9992-6A6850C8F04E}" type="slidenum">
              <a:rPr lang="en-US" smtClean="0">
                <a:solidFill>
                  <a:prstClr val="black"/>
                </a:solidFill>
              </a:rPr>
              <a:pPr/>
              <a:t>96</a:t>
            </a:fld>
            <a:endParaRPr lang="en-US" dirty="0" smtClean="0">
              <a:solidFill>
                <a:prstClr val="black"/>
              </a:solidFill>
            </a:endParaRPr>
          </a:p>
        </p:txBody>
      </p:sp>
    </p:spTree>
    <p:extLst>
      <p:ext uri="{BB962C8B-B14F-4D97-AF65-F5344CB8AC3E}">
        <p14:creationId xmlns:p14="http://schemas.microsoft.com/office/powerpoint/2010/main" val="393599917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97</a:t>
            </a:fld>
            <a:endParaRPr lang="en-US" dirty="0">
              <a:solidFill>
                <a:prstClr val="black"/>
              </a:solidFill>
            </a:endParaRPr>
          </a:p>
        </p:txBody>
      </p:sp>
    </p:spTree>
    <p:extLst>
      <p:ext uri="{BB962C8B-B14F-4D97-AF65-F5344CB8AC3E}">
        <p14:creationId xmlns:p14="http://schemas.microsoft.com/office/powerpoint/2010/main" val="221520622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98</a:t>
            </a:fld>
            <a:endParaRPr lang="en-US" dirty="0">
              <a:solidFill>
                <a:prstClr val="black"/>
              </a:solidFill>
            </a:endParaRPr>
          </a:p>
        </p:txBody>
      </p:sp>
    </p:spTree>
    <p:extLst>
      <p:ext uri="{BB962C8B-B14F-4D97-AF65-F5344CB8AC3E}">
        <p14:creationId xmlns:p14="http://schemas.microsoft.com/office/powerpoint/2010/main" val="9668829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99</a:t>
            </a:fld>
            <a:endParaRPr lang="en-US" dirty="0">
              <a:solidFill>
                <a:prstClr val="black"/>
              </a:solidFill>
            </a:endParaRPr>
          </a:p>
        </p:txBody>
      </p:sp>
    </p:spTree>
    <p:extLst>
      <p:ext uri="{BB962C8B-B14F-4D97-AF65-F5344CB8AC3E}">
        <p14:creationId xmlns:p14="http://schemas.microsoft.com/office/powerpoint/2010/main" val="1651208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EAF66938-A482-4920-82E3-2AA72C253DF3}" type="slidenum">
              <a:rPr lang="en-US"/>
              <a:pPr/>
              <a:t>8</a:t>
            </a:fld>
            <a:endParaRPr lang="en-US" dirty="0"/>
          </a:p>
        </p:txBody>
      </p:sp>
      <p:sp>
        <p:nvSpPr>
          <p:cNvPr id="22531" name="Rectangle 2"/>
          <p:cNvSpPr>
            <a:spLocks noGrp="1" noRot="1" noChangeAspect="1" noChangeArrowheads="1" noTextEdit="1"/>
          </p:cNvSpPr>
          <p:nvPr>
            <p:ph type="sldImg"/>
          </p:nvPr>
        </p:nvSpPr>
        <p:spPr>
          <a:xfrm>
            <a:off x="1181100" y="696913"/>
            <a:ext cx="4648200" cy="3486150"/>
          </a:xfrm>
          <a:ln/>
        </p:spPr>
      </p:sp>
      <p:sp>
        <p:nvSpPr>
          <p:cNvPr id="22532" name="Rectangle 3"/>
          <p:cNvSpPr>
            <a:spLocks noGrp="1" noChangeArrowheads="1"/>
          </p:cNvSpPr>
          <p:nvPr>
            <p:ph type="body" idx="1"/>
          </p:nvPr>
        </p:nvSpPr>
        <p:spPr>
          <a:noFill/>
          <a:ln/>
        </p:spPr>
        <p:txBody>
          <a:bodyPr/>
          <a:lstStyle/>
          <a:p>
            <a:pPr marL="0" marR="0" lvl="1" indent="0" algn="l" defTabSz="914400" rtl="0" eaLnBrk="1" fontAlgn="base" latinLnBrk="0" hangingPunct="1">
              <a:lnSpc>
                <a:spcPct val="100000"/>
              </a:lnSpc>
              <a:spcBef>
                <a:spcPct val="30000"/>
              </a:spcBef>
              <a:spcAft>
                <a:spcPct val="0"/>
              </a:spcAft>
              <a:buClrTx/>
              <a:buSzTx/>
              <a:buFontTx/>
              <a:buNone/>
              <a:tabLst/>
              <a:defRPr/>
            </a:pPr>
            <a:r>
              <a:rPr lang="en-US" sz="2000" dirty="0" smtClean="0"/>
              <a:t>Overdue charges are assessed on the outstanding BD at the Accounting Line level after the BD’s Collection Due Date</a:t>
            </a:r>
          </a:p>
          <a:p>
            <a:pPr eaLnBrk="1" hangingPunct="1"/>
            <a:endParaRPr lang="en-US" dirty="0" smtClean="0"/>
          </a:p>
        </p:txBody>
      </p:sp>
    </p:spTree>
    <p:extLst>
      <p:ext uri="{BB962C8B-B14F-4D97-AF65-F5344CB8AC3E}">
        <p14:creationId xmlns:p14="http://schemas.microsoft.com/office/powerpoint/2010/main" val="172598949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103</a:t>
            </a:fld>
            <a:endParaRPr lang="en-US" dirty="0">
              <a:solidFill>
                <a:prstClr val="black"/>
              </a:solidFill>
            </a:endParaRPr>
          </a:p>
        </p:txBody>
      </p:sp>
    </p:spTree>
    <p:extLst>
      <p:ext uri="{BB962C8B-B14F-4D97-AF65-F5344CB8AC3E}">
        <p14:creationId xmlns:p14="http://schemas.microsoft.com/office/powerpoint/2010/main" val="229841778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106</a:t>
            </a:fld>
            <a:endParaRPr lang="en-US" dirty="0">
              <a:solidFill>
                <a:prstClr val="black"/>
              </a:solidFill>
            </a:endParaRPr>
          </a:p>
        </p:txBody>
      </p:sp>
    </p:spTree>
    <p:extLst>
      <p:ext uri="{BB962C8B-B14F-4D97-AF65-F5344CB8AC3E}">
        <p14:creationId xmlns:p14="http://schemas.microsoft.com/office/powerpoint/2010/main" val="1029851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107</a:t>
            </a:fld>
            <a:endParaRPr lang="en-US" dirty="0">
              <a:solidFill>
                <a:prstClr val="black"/>
              </a:solidFill>
            </a:endParaRPr>
          </a:p>
        </p:txBody>
      </p:sp>
    </p:spTree>
    <p:extLst>
      <p:ext uri="{BB962C8B-B14F-4D97-AF65-F5344CB8AC3E}">
        <p14:creationId xmlns:p14="http://schemas.microsoft.com/office/powerpoint/2010/main" val="237211076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108</a:t>
            </a:fld>
            <a:endParaRPr lang="en-US" dirty="0">
              <a:solidFill>
                <a:prstClr val="black"/>
              </a:solidFill>
            </a:endParaRPr>
          </a:p>
        </p:txBody>
      </p:sp>
    </p:spTree>
    <p:extLst>
      <p:ext uri="{BB962C8B-B14F-4D97-AF65-F5344CB8AC3E}">
        <p14:creationId xmlns:p14="http://schemas.microsoft.com/office/powerpoint/2010/main" val="26105826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109</a:t>
            </a:fld>
            <a:endParaRPr lang="en-US" dirty="0">
              <a:solidFill>
                <a:prstClr val="black"/>
              </a:solidFill>
            </a:endParaRPr>
          </a:p>
        </p:txBody>
      </p:sp>
    </p:spTree>
    <p:extLst>
      <p:ext uri="{BB962C8B-B14F-4D97-AF65-F5344CB8AC3E}">
        <p14:creationId xmlns:p14="http://schemas.microsoft.com/office/powerpoint/2010/main" val="392104227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110</a:t>
            </a:fld>
            <a:endParaRPr lang="en-US" dirty="0">
              <a:solidFill>
                <a:prstClr val="black"/>
              </a:solidFill>
            </a:endParaRPr>
          </a:p>
        </p:txBody>
      </p:sp>
    </p:spTree>
    <p:extLst>
      <p:ext uri="{BB962C8B-B14F-4D97-AF65-F5344CB8AC3E}">
        <p14:creationId xmlns:p14="http://schemas.microsoft.com/office/powerpoint/2010/main" val="41454532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111</a:t>
            </a:fld>
            <a:endParaRPr lang="en-US" dirty="0">
              <a:solidFill>
                <a:prstClr val="black"/>
              </a:solidFill>
            </a:endParaRPr>
          </a:p>
        </p:txBody>
      </p:sp>
    </p:spTree>
    <p:extLst>
      <p:ext uri="{BB962C8B-B14F-4D97-AF65-F5344CB8AC3E}">
        <p14:creationId xmlns:p14="http://schemas.microsoft.com/office/powerpoint/2010/main" val="5368861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112</a:t>
            </a:fld>
            <a:endParaRPr lang="en-US" dirty="0">
              <a:solidFill>
                <a:prstClr val="black"/>
              </a:solidFill>
            </a:endParaRPr>
          </a:p>
        </p:txBody>
      </p:sp>
    </p:spTree>
    <p:extLst>
      <p:ext uri="{BB962C8B-B14F-4D97-AF65-F5344CB8AC3E}">
        <p14:creationId xmlns:p14="http://schemas.microsoft.com/office/powerpoint/2010/main" val="208584454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113</a:t>
            </a:fld>
            <a:endParaRPr lang="en-US" dirty="0">
              <a:solidFill>
                <a:prstClr val="black"/>
              </a:solidFill>
            </a:endParaRPr>
          </a:p>
        </p:txBody>
      </p:sp>
    </p:spTree>
    <p:extLst>
      <p:ext uri="{BB962C8B-B14F-4D97-AF65-F5344CB8AC3E}">
        <p14:creationId xmlns:p14="http://schemas.microsoft.com/office/powerpoint/2010/main" val="346714997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114</a:t>
            </a:fld>
            <a:endParaRPr lang="en-US" dirty="0">
              <a:solidFill>
                <a:prstClr val="black"/>
              </a:solidFill>
            </a:endParaRPr>
          </a:p>
        </p:txBody>
      </p:sp>
    </p:spTree>
    <p:extLst>
      <p:ext uri="{BB962C8B-B14F-4D97-AF65-F5344CB8AC3E}">
        <p14:creationId xmlns:p14="http://schemas.microsoft.com/office/powerpoint/2010/main" val="1689397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EAF66938-A482-4920-82E3-2AA72C253DF3}" type="slidenum">
              <a:rPr lang="en-US"/>
              <a:pPr/>
              <a:t>9</a:t>
            </a:fld>
            <a:endParaRPr lang="en-US" dirty="0"/>
          </a:p>
        </p:txBody>
      </p:sp>
      <p:sp>
        <p:nvSpPr>
          <p:cNvPr id="22531" name="Rectangle 2"/>
          <p:cNvSpPr>
            <a:spLocks noGrp="1" noRot="1" noChangeAspect="1" noChangeArrowheads="1" noTextEdit="1"/>
          </p:cNvSpPr>
          <p:nvPr>
            <p:ph type="sldImg"/>
          </p:nvPr>
        </p:nvSpPr>
        <p:spPr>
          <a:xfrm>
            <a:off x="1181100" y="696913"/>
            <a:ext cx="4648200" cy="3486150"/>
          </a:xfrm>
          <a:ln/>
        </p:spPr>
      </p:sp>
      <p:sp>
        <p:nvSpPr>
          <p:cNvPr id="22532"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427598167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115</a:t>
            </a:fld>
            <a:endParaRPr lang="en-US" dirty="0">
              <a:solidFill>
                <a:prstClr val="black"/>
              </a:solidFill>
            </a:endParaRPr>
          </a:p>
        </p:txBody>
      </p:sp>
    </p:spTree>
    <p:extLst>
      <p:ext uri="{BB962C8B-B14F-4D97-AF65-F5344CB8AC3E}">
        <p14:creationId xmlns:p14="http://schemas.microsoft.com/office/powerpoint/2010/main" val="149030570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Slide Image Placeholder 1"/>
          <p:cNvSpPr>
            <a:spLocks noGrp="1" noRot="1" noChangeAspect="1" noTextEdit="1"/>
          </p:cNvSpPr>
          <p:nvPr>
            <p:ph type="sldImg"/>
          </p:nvPr>
        </p:nvSpPr>
        <p:spPr>
          <a:ln/>
        </p:spPr>
      </p:sp>
      <p:sp>
        <p:nvSpPr>
          <p:cNvPr id="382979" name="Notes Placeholder 2"/>
          <p:cNvSpPr>
            <a:spLocks noGrp="1"/>
          </p:cNvSpPr>
          <p:nvPr>
            <p:ph type="body" idx="1"/>
          </p:nvPr>
        </p:nvSpPr>
        <p:spPr>
          <a:noFill/>
          <a:ln/>
        </p:spPr>
        <p:txBody>
          <a:bodyPr/>
          <a:lstStyle/>
          <a:p>
            <a:endParaRPr lang="en-US" dirty="0" smtClean="0"/>
          </a:p>
        </p:txBody>
      </p:sp>
      <p:sp>
        <p:nvSpPr>
          <p:cNvPr id="382980" name="Slide Number Placeholder 3"/>
          <p:cNvSpPr>
            <a:spLocks noGrp="1"/>
          </p:cNvSpPr>
          <p:nvPr>
            <p:ph type="sldNum" sz="quarter" idx="5"/>
          </p:nvPr>
        </p:nvSpPr>
        <p:spPr>
          <a:noFill/>
        </p:spPr>
        <p:txBody>
          <a:bodyPr/>
          <a:lstStyle/>
          <a:p>
            <a:fld id="{80F74E90-1810-4CB8-879F-6F4C037FDDE2}" type="slidenum">
              <a:rPr lang="en-US" smtClean="0">
                <a:solidFill>
                  <a:prstClr val="black"/>
                </a:solidFill>
              </a:rPr>
              <a:pPr/>
              <a:t>117</a:t>
            </a:fld>
            <a:endParaRPr lang="en-US" dirty="0" smtClean="0">
              <a:solidFill>
                <a:prstClr val="black"/>
              </a:solidFill>
            </a:endParaRPr>
          </a:p>
        </p:txBody>
      </p:sp>
    </p:spTree>
    <p:extLst>
      <p:ext uri="{BB962C8B-B14F-4D97-AF65-F5344CB8AC3E}">
        <p14:creationId xmlns:p14="http://schemas.microsoft.com/office/powerpoint/2010/main" val="57053791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118</a:t>
            </a:fld>
            <a:endParaRPr lang="en-US" dirty="0"/>
          </a:p>
        </p:txBody>
      </p:sp>
    </p:spTree>
    <p:extLst>
      <p:ext uri="{BB962C8B-B14F-4D97-AF65-F5344CB8AC3E}">
        <p14:creationId xmlns:p14="http://schemas.microsoft.com/office/powerpoint/2010/main" val="232478630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120</a:t>
            </a:fld>
            <a:endParaRPr lang="en-US" dirty="0">
              <a:solidFill>
                <a:prstClr val="black"/>
              </a:solidFill>
            </a:endParaRPr>
          </a:p>
        </p:txBody>
      </p:sp>
    </p:spTree>
    <p:extLst>
      <p:ext uri="{BB962C8B-B14F-4D97-AF65-F5344CB8AC3E}">
        <p14:creationId xmlns:p14="http://schemas.microsoft.com/office/powerpoint/2010/main" val="227654913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121</a:t>
            </a:fld>
            <a:endParaRPr lang="en-US" dirty="0">
              <a:solidFill>
                <a:prstClr val="black"/>
              </a:solidFill>
            </a:endParaRPr>
          </a:p>
        </p:txBody>
      </p:sp>
    </p:spTree>
    <p:extLst>
      <p:ext uri="{BB962C8B-B14F-4D97-AF65-F5344CB8AC3E}">
        <p14:creationId xmlns:p14="http://schemas.microsoft.com/office/powerpoint/2010/main" val="381492350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122</a:t>
            </a:fld>
            <a:endParaRPr lang="en-US" dirty="0">
              <a:solidFill>
                <a:prstClr val="black"/>
              </a:solidFill>
            </a:endParaRPr>
          </a:p>
        </p:txBody>
      </p:sp>
    </p:spTree>
    <p:extLst>
      <p:ext uri="{BB962C8B-B14F-4D97-AF65-F5344CB8AC3E}">
        <p14:creationId xmlns:p14="http://schemas.microsoft.com/office/powerpoint/2010/main" val="223189438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Slide Image Placeholder 1"/>
          <p:cNvSpPr>
            <a:spLocks noGrp="1" noRot="1" noChangeAspect="1" noTextEdit="1"/>
          </p:cNvSpPr>
          <p:nvPr>
            <p:ph type="sldImg"/>
          </p:nvPr>
        </p:nvSpPr>
        <p:spPr>
          <a:ln/>
        </p:spPr>
      </p:sp>
      <p:sp>
        <p:nvSpPr>
          <p:cNvPr id="385027" name="Notes Placeholder 2"/>
          <p:cNvSpPr>
            <a:spLocks noGrp="1"/>
          </p:cNvSpPr>
          <p:nvPr>
            <p:ph type="body" idx="1"/>
          </p:nvPr>
        </p:nvSpPr>
        <p:spPr>
          <a:noFill/>
          <a:ln/>
        </p:spPr>
        <p:txBody>
          <a:bodyPr/>
          <a:lstStyle/>
          <a:p>
            <a:r>
              <a:rPr lang="en-US" dirty="0" smtClean="0"/>
              <a:t>The Dispute Resolution Date is automatically set to the date the dispute status was updated to Rejected. </a:t>
            </a:r>
          </a:p>
          <a:p>
            <a:r>
              <a:rPr lang="en-US" dirty="0" smtClean="0"/>
              <a:t>Disputed</a:t>
            </a:r>
            <a:r>
              <a:rPr lang="en-US" baseline="0" dirty="0" smtClean="0"/>
              <a:t> bills can have collections posted against them.</a:t>
            </a:r>
            <a:endParaRPr lang="en-US" dirty="0" smtClean="0"/>
          </a:p>
        </p:txBody>
      </p:sp>
      <p:sp>
        <p:nvSpPr>
          <p:cNvPr id="385028" name="Slide Number Placeholder 3"/>
          <p:cNvSpPr>
            <a:spLocks noGrp="1"/>
          </p:cNvSpPr>
          <p:nvPr>
            <p:ph type="sldNum" sz="quarter" idx="5"/>
          </p:nvPr>
        </p:nvSpPr>
        <p:spPr>
          <a:noFill/>
        </p:spPr>
        <p:txBody>
          <a:bodyPr/>
          <a:lstStyle/>
          <a:p>
            <a:fld id="{2CA54C0B-882E-48C2-B050-95E6839BA2B9}" type="slidenum">
              <a:rPr lang="en-US" smtClean="0">
                <a:solidFill>
                  <a:prstClr val="black"/>
                </a:solidFill>
              </a:rPr>
              <a:pPr/>
              <a:t>124</a:t>
            </a:fld>
            <a:endParaRPr lang="en-US" dirty="0" smtClean="0">
              <a:solidFill>
                <a:prstClr val="black"/>
              </a:solidFill>
            </a:endParaRPr>
          </a:p>
        </p:txBody>
      </p:sp>
    </p:spTree>
    <p:extLst>
      <p:ext uri="{BB962C8B-B14F-4D97-AF65-F5344CB8AC3E}">
        <p14:creationId xmlns:p14="http://schemas.microsoft.com/office/powerpoint/2010/main" val="19635294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Slide Image Placeholder 1"/>
          <p:cNvSpPr>
            <a:spLocks noGrp="1" noRot="1" noChangeAspect="1" noTextEdit="1"/>
          </p:cNvSpPr>
          <p:nvPr>
            <p:ph type="sldImg"/>
          </p:nvPr>
        </p:nvSpPr>
        <p:spPr>
          <a:ln/>
        </p:spPr>
      </p:sp>
      <p:sp>
        <p:nvSpPr>
          <p:cNvPr id="388099" name="Notes Placeholder 2"/>
          <p:cNvSpPr>
            <a:spLocks noGrp="1"/>
          </p:cNvSpPr>
          <p:nvPr>
            <p:ph type="body" idx="1"/>
          </p:nvPr>
        </p:nvSpPr>
        <p:spPr>
          <a:noFill/>
          <a:ln/>
        </p:spPr>
        <p:txBody>
          <a:bodyPr/>
          <a:lstStyle/>
          <a:p>
            <a:endParaRPr lang="en-US" dirty="0" smtClean="0"/>
          </a:p>
        </p:txBody>
      </p:sp>
      <p:sp>
        <p:nvSpPr>
          <p:cNvPr id="388100" name="Slide Number Placeholder 3"/>
          <p:cNvSpPr>
            <a:spLocks noGrp="1"/>
          </p:cNvSpPr>
          <p:nvPr>
            <p:ph type="sldNum" sz="quarter" idx="5"/>
          </p:nvPr>
        </p:nvSpPr>
        <p:spPr>
          <a:noFill/>
        </p:spPr>
        <p:txBody>
          <a:bodyPr/>
          <a:lstStyle/>
          <a:p>
            <a:fld id="{81C6BFF7-BA7E-406E-9044-EC2A90326D7F}" type="slidenum">
              <a:rPr lang="en-US" smtClean="0">
                <a:solidFill>
                  <a:prstClr val="black"/>
                </a:solidFill>
              </a:rPr>
              <a:pPr/>
              <a:t>125</a:t>
            </a:fld>
            <a:endParaRPr lang="en-US" dirty="0" smtClean="0">
              <a:solidFill>
                <a:prstClr val="black"/>
              </a:solidFill>
            </a:endParaRPr>
          </a:p>
        </p:txBody>
      </p:sp>
    </p:spTree>
    <p:extLst>
      <p:ext uri="{BB962C8B-B14F-4D97-AF65-F5344CB8AC3E}">
        <p14:creationId xmlns:p14="http://schemas.microsoft.com/office/powerpoint/2010/main" val="89815200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Slide Image Placeholder 1"/>
          <p:cNvSpPr>
            <a:spLocks noGrp="1" noRot="1" noChangeAspect="1" noTextEdit="1"/>
          </p:cNvSpPr>
          <p:nvPr>
            <p:ph type="sldImg"/>
          </p:nvPr>
        </p:nvSpPr>
        <p:spPr>
          <a:ln/>
        </p:spPr>
      </p:sp>
      <p:sp>
        <p:nvSpPr>
          <p:cNvPr id="390147" name="Notes Placeholder 2"/>
          <p:cNvSpPr>
            <a:spLocks noGrp="1"/>
          </p:cNvSpPr>
          <p:nvPr>
            <p:ph type="body" idx="1"/>
          </p:nvPr>
        </p:nvSpPr>
        <p:spPr>
          <a:noFill/>
          <a:ln/>
        </p:spPr>
        <p:txBody>
          <a:bodyPr/>
          <a:lstStyle/>
          <a:p>
            <a:endParaRPr lang="en-US" dirty="0" smtClean="0"/>
          </a:p>
        </p:txBody>
      </p:sp>
      <p:sp>
        <p:nvSpPr>
          <p:cNvPr id="390148" name="Slide Number Placeholder 3"/>
          <p:cNvSpPr>
            <a:spLocks noGrp="1"/>
          </p:cNvSpPr>
          <p:nvPr>
            <p:ph type="sldNum" sz="quarter" idx="5"/>
          </p:nvPr>
        </p:nvSpPr>
        <p:spPr>
          <a:noFill/>
        </p:spPr>
        <p:txBody>
          <a:bodyPr/>
          <a:lstStyle/>
          <a:p>
            <a:fld id="{3786C66B-7F8D-4B2A-ABD7-1E160E647F83}" type="slidenum">
              <a:rPr lang="en-US" smtClean="0">
                <a:solidFill>
                  <a:prstClr val="black"/>
                </a:solidFill>
              </a:rPr>
              <a:pPr/>
              <a:t>126</a:t>
            </a:fld>
            <a:endParaRPr lang="en-US" dirty="0" smtClean="0">
              <a:solidFill>
                <a:prstClr val="black"/>
              </a:solidFill>
            </a:endParaRPr>
          </a:p>
        </p:txBody>
      </p:sp>
    </p:spTree>
    <p:extLst>
      <p:ext uri="{BB962C8B-B14F-4D97-AF65-F5344CB8AC3E}">
        <p14:creationId xmlns:p14="http://schemas.microsoft.com/office/powerpoint/2010/main" val="174958148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Slide Image Placeholder 1"/>
          <p:cNvSpPr>
            <a:spLocks noGrp="1" noRot="1" noChangeAspect="1" noTextEdit="1"/>
          </p:cNvSpPr>
          <p:nvPr>
            <p:ph type="sldImg"/>
          </p:nvPr>
        </p:nvSpPr>
        <p:spPr>
          <a:ln/>
        </p:spPr>
      </p:sp>
      <p:sp>
        <p:nvSpPr>
          <p:cNvPr id="391171" name="Notes Placeholder 2"/>
          <p:cNvSpPr>
            <a:spLocks noGrp="1"/>
          </p:cNvSpPr>
          <p:nvPr>
            <p:ph type="body" idx="1"/>
          </p:nvPr>
        </p:nvSpPr>
        <p:spPr>
          <a:noFill/>
          <a:ln/>
        </p:spPr>
        <p:txBody>
          <a:bodyPr/>
          <a:lstStyle/>
          <a:p>
            <a:endParaRPr lang="en-US" dirty="0" smtClean="0"/>
          </a:p>
        </p:txBody>
      </p:sp>
      <p:sp>
        <p:nvSpPr>
          <p:cNvPr id="391172" name="Slide Number Placeholder 3"/>
          <p:cNvSpPr>
            <a:spLocks noGrp="1"/>
          </p:cNvSpPr>
          <p:nvPr>
            <p:ph type="sldNum" sz="quarter" idx="5"/>
          </p:nvPr>
        </p:nvSpPr>
        <p:spPr>
          <a:noFill/>
        </p:spPr>
        <p:txBody>
          <a:bodyPr/>
          <a:lstStyle/>
          <a:p>
            <a:fld id="{ED9E3BCB-E54A-4715-9CD1-3FAF9843CE3F}" type="slidenum">
              <a:rPr lang="en-US" smtClean="0">
                <a:solidFill>
                  <a:prstClr val="black"/>
                </a:solidFill>
              </a:rPr>
              <a:pPr/>
              <a:t>127</a:t>
            </a:fld>
            <a:endParaRPr lang="en-US" dirty="0" smtClean="0">
              <a:solidFill>
                <a:prstClr val="black"/>
              </a:solidFill>
            </a:endParaRPr>
          </a:p>
        </p:txBody>
      </p:sp>
    </p:spTree>
    <p:extLst>
      <p:ext uri="{BB962C8B-B14F-4D97-AF65-F5344CB8AC3E}">
        <p14:creationId xmlns:p14="http://schemas.microsoft.com/office/powerpoint/2010/main" val="362628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EAF66938-A482-4920-82E3-2AA72C253DF3}" type="slidenum">
              <a:rPr lang="en-US"/>
              <a:pPr/>
              <a:t>10</a:t>
            </a:fld>
            <a:endParaRPr lang="en-US" dirty="0"/>
          </a:p>
        </p:txBody>
      </p:sp>
      <p:sp>
        <p:nvSpPr>
          <p:cNvPr id="22531" name="Rectangle 2"/>
          <p:cNvSpPr>
            <a:spLocks noGrp="1" noRot="1" noChangeAspect="1" noChangeArrowheads="1" noTextEdit="1"/>
          </p:cNvSpPr>
          <p:nvPr>
            <p:ph type="sldImg"/>
          </p:nvPr>
        </p:nvSpPr>
        <p:spPr>
          <a:xfrm>
            <a:off x="1181100" y="696913"/>
            <a:ext cx="4648200" cy="3486150"/>
          </a:xfrm>
          <a:ln/>
        </p:spPr>
      </p:sp>
      <p:sp>
        <p:nvSpPr>
          <p:cNvPr id="22532"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149688763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Slide Image Placeholder 1"/>
          <p:cNvSpPr>
            <a:spLocks noGrp="1" noRot="1" noChangeAspect="1" noTextEdit="1"/>
          </p:cNvSpPr>
          <p:nvPr>
            <p:ph type="sldImg"/>
          </p:nvPr>
        </p:nvSpPr>
        <p:spPr>
          <a:ln/>
        </p:spPr>
      </p:sp>
      <p:sp>
        <p:nvSpPr>
          <p:cNvPr id="386051" name="Notes Placeholder 2"/>
          <p:cNvSpPr>
            <a:spLocks noGrp="1"/>
          </p:cNvSpPr>
          <p:nvPr>
            <p:ph type="body" idx="1"/>
          </p:nvPr>
        </p:nvSpPr>
        <p:spPr>
          <a:noFill/>
          <a:ln/>
        </p:spPr>
        <p:txBody>
          <a:bodyPr/>
          <a:lstStyle/>
          <a:p>
            <a:endParaRPr lang="en-US" dirty="0" smtClean="0"/>
          </a:p>
        </p:txBody>
      </p:sp>
      <p:sp>
        <p:nvSpPr>
          <p:cNvPr id="386052" name="Slide Number Placeholder 3"/>
          <p:cNvSpPr>
            <a:spLocks noGrp="1"/>
          </p:cNvSpPr>
          <p:nvPr>
            <p:ph type="sldNum" sz="quarter" idx="5"/>
          </p:nvPr>
        </p:nvSpPr>
        <p:spPr>
          <a:noFill/>
        </p:spPr>
        <p:txBody>
          <a:bodyPr/>
          <a:lstStyle/>
          <a:p>
            <a:fld id="{0970FFE9-9B4E-426F-AD1E-CA54180B587A}" type="slidenum">
              <a:rPr lang="en-US" smtClean="0">
                <a:solidFill>
                  <a:prstClr val="black"/>
                </a:solidFill>
              </a:rPr>
              <a:pPr/>
              <a:t>128</a:t>
            </a:fld>
            <a:endParaRPr lang="en-US" dirty="0" smtClean="0">
              <a:solidFill>
                <a:prstClr val="black"/>
              </a:solidFill>
            </a:endParaRPr>
          </a:p>
        </p:txBody>
      </p:sp>
    </p:spTree>
    <p:extLst>
      <p:ext uri="{BB962C8B-B14F-4D97-AF65-F5344CB8AC3E}">
        <p14:creationId xmlns:p14="http://schemas.microsoft.com/office/powerpoint/2010/main" val="268080595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Slide Image Placeholder 1"/>
          <p:cNvSpPr>
            <a:spLocks noGrp="1" noRot="1" noChangeAspect="1" noTextEdit="1"/>
          </p:cNvSpPr>
          <p:nvPr>
            <p:ph type="sldImg"/>
          </p:nvPr>
        </p:nvSpPr>
        <p:spPr>
          <a:ln/>
        </p:spPr>
      </p:sp>
      <p:sp>
        <p:nvSpPr>
          <p:cNvPr id="387075" name="Notes Placeholder 2"/>
          <p:cNvSpPr>
            <a:spLocks noGrp="1"/>
          </p:cNvSpPr>
          <p:nvPr>
            <p:ph type="body" idx="1"/>
          </p:nvPr>
        </p:nvSpPr>
        <p:spPr>
          <a:noFill/>
          <a:ln/>
        </p:spPr>
        <p:txBody>
          <a:bodyPr/>
          <a:lstStyle/>
          <a:p>
            <a:endParaRPr lang="en-US" dirty="0" smtClean="0"/>
          </a:p>
        </p:txBody>
      </p:sp>
      <p:sp>
        <p:nvSpPr>
          <p:cNvPr id="387076" name="Slide Number Placeholder 3"/>
          <p:cNvSpPr>
            <a:spLocks noGrp="1"/>
          </p:cNvSpPr>
          <p:nvPr>
            <p:ph type="sldNum" sz="quarter" idx="5"/>
          </p:nvPr>
        </p:nvSpPr>
        <p:spPr>
          <a:noFill/>
        </p:spPr>
        <p:txBody>
          <a:bodyPr/>
          <a:lstStyle/>
          <a:p>
            <a:fld id="{E6CC5D4B-AC1C-4983-B800-D0C4CFB410F8}" type="slidenum">
              <a:rPr lang="en-US" smtClean="0">
                <a:solidFill>
                  <a:prstClr val="black"/>
                </a:solidFill>
              </a:rPr>
              <a:pPr/>
              <a:t>130</a:t>
            </a:fld>
            <a:endParaRPr lang="en-US" dirty="0" smtClean="0">
              <a:solidFill>
                <a:prstClr val="black"/>
              </a:solidFill>
            </a:endParaRPr>
          </a:p>
        </p:txBody>
      </p:sp>
    </p:spTree>
    <p:extLst>
      <p:ext uri="{BB962C8B-B14F-4D97-AF65-F5344CB8AC3E}">
        <p14:creationId xmlns:p14="http://schemas.microsoft.com/office/powerpoint/2010/main" val="168288871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131</a:t>
            </a:fld>
            <a:endParaRPr lang="en-US" dirty="0">
              <a:solidFill>
                <a:prstClr val="black"/>
              </a:solidFill>
            </a:endParaRPr>
          </a:p>
        </p:txBody>
      </p:sp>
    </p:spTree>
    <p:extLst>
      <p:ext uri="{BB962C8B-B14F-4D97-AF65-F5344CB8AC3E}">
        <p14:creationId xmlns:p14="http://schemas.microsoft.com/office/powerpoint/2010/main" val="171542334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132</a:t>
            </a:fld>
            <a:endParaRPr lang="en-US" dirty="0">
              <a:solidFill>
                <a:prstClr val="black"/>
              </a:solidFill>
            </a:endParaRPr>
          </a:p>
        </p:txBody>
      </p:sp>
    </p:spTree>
    <p:extLst>
      <p:ext uri="{BB962C8B-B14F-4D97-AF65-F5344CB8AC3E}">
        <p14:creationId xmlns:p14="http://schemas.microsoft.com/office/powerpoint/2010/main" val="246631335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133</a:t>
            </a:fld>
            <a:endParaRPr lang="en-US" dirty="0">
              <a:solidFill>
                <a:prstClr val="black"/>
              </a:solidFill>
            </a:endParaRPr>
          </a:p>
        </p:txBody>
      </p:sp>
    </p:spTree>
    <p:extLst>
      <p:ext uri="{BB962C8B-B14F-4D97-AF65-F5344CB8AC3E}">
        <p14:creationId xmlns:p14="http://schemas.microsoft.com/office/powerpoint/2010/main" val="182737210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134</a:t>
            </a:fld>
            <a:endParaRPr lang="en-US" dirty="0">
              <a:solidFill>
                <a:prstClr val="black"/>
              </a:solidFill>
            </a:endParaRPr>
          </a:p>
        </p:txBody>
      </p:sp>
    </p:spTree>
    <p:extLst>
      <p:ext uri="{BB962C8B-B14F-4D97-AF65-F5344CB8AC3E}">
        <p14:creationId xmlns:p14="http://schemas.microsoft.com/office/powerpoint/2010/main" val="256390985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135</a:t>
            </a:fld>
            <a:endParaRPr lang="en-US" dirty="0">
              <a:solidFill>
                <a:prstClr val="black"/>
              </a:solidFill>
            </a:endParaRPr>
          </a:p>
        </p:txBody>
      </p:sp>
    </p:spTree>
    <p:extLst>
      <p:ext uri="{BB962C8B-B14F-4D97-AF65-F5344CB8AC3E}">
        <p14:creationId xmlns:p14="http://schemas.microsoft.com/office/powerpoint/2010/main" val="414286514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Slide Image Placeholder 1"/>
          <p:cNvSpPr>
            <a:spLocks noGrp="1" noRot="1" noChangeAspect="1" noTextEdit="1"/>
          </p:cNvSpPr>
          <p:nvPr>
            <p:ph type="sldImg"/>
          </p:nvPr>
        </p:nvSpPr>
        <p:spPr>
          <a:ln/>
        </p:spPr>
      </p:sp>
      <p:sp>
        <p:nvSpPr>
          <p:cNvPr id="393219" name="Notes Placeholder 2"/>
          <p:cNvSpPr>
            <a:spLocks noGrp="1"/>
          </p:cNvSpPr>
          <p:nvPr>
            <p:ph type="body" idx="1"/>
          </p:nvPr>
        </p:nvSpPr>
        <p:spPr>
          <a:noFill/>
          <a:ln/>
        </p:spPr>
        <p:txBody>
          <a:bodyPr/>
          <a:lstStyle/>
          <a:p>
            <a:endParaRPr lang="en-US" dirty="0" smtClean="0"/>
          </a:p>
        </p:txBody>
      </p:sp>
      <p:sp>
        <p:nvSpPr>
          <p:cNvPr id="393220" name="Slide Number Placeholder 3"/>
          <p:cNvSpPr>
            <a:spLocks noGrp="1"/>
          </p:cNvSpPr>
          <p:nvPr>
            <p:ph type="sldNum" sz="quarter" idx="5"/>
          </p:nvPr>
        </p:nvSpPr>
        <p:spPr>
          <a:noFill/>
        </p:spPr>
        <p:txBody>
          <a:bodyPr/>
          <a:lstStyle/>
          <a:p>
            <a:fld id="{1DB2CADE-79FF-4334-BFE6-B67B84BB918B}" type="slidenum">
              <a:rPr lang="en-US" smtClean="0">
                <a:solidFill>
                  <a:prstClr val="black"/>
                </a:solidFill>
              </a:rPr>
              <a:pPr/>
              <a:t>136</a:t>
            </a:fld>
            <a:endParaRPr lang="en-US" dirty="0" smtClean="0">
              <a:solidFill>
                <a:prstClr val="black"/>
              </a:solidFill>
            </a:endParaRPr>
          </a:p>
        </p:txBody>
      </p:sp>
    </p:spTree>
    <p:extLst>
      <p:ext uri="{BB962C8B-B14F-4D97-AF65-F5344CB8AC3E}">
        <p14:creationId xmlns:p14="http://schemas.microsoft.com/office/powerpoint/2010/main" val="91486753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47516D5A-11D0-410D-BAA7-1918468A976A}" type="slidenum">
              <a:rPr lang="en-US">
                <a:solidFill>
                  <a:prstClr val="black"/>
                </a:solidFill>
              </a:rPr>
              <a:pPr/>
              <a:t>138</a:t>
            </a:fld>
            <a:endParaRPr lang="en-US" dirty="0">
              <a:solidFill>
                <a:prstClr val="black"/>
              </a:solidFill>
            </a:endParaRPr>
          </a:p>
        </p:txBody>
      </p:sp>
      <p:sp>
        <p:nvSpPr>
          <p:cNvPr id="20483" name="Rectangle 2"/>
          <p:cNvSpPr>
            <a:spLocks noGrp="1" noRot="1" noChangeAspect="1" noChangeArrowheads="1" noTextEdit="1"/>
          </p:cNvSpPr>
          <p:nvPr>
            <p:ph type="sldImg"/>
          </p:nvPr>
        </p:nvSpPr>
        <p:spPr>
          <a:xfrm>
            <a:off x="1181100" y="696913"/>
            <a:ext cx="4648200" cy="3486150"/>
          </a:xfrm>
          <a:ln/>
        </p:spPr>
      </p:sp>
      <p:sp>
        <p:nvSpPr>
          <p:cNvPr id="20484"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300140310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EAF66938-A482-4920-82E3-2AA72C253DF3}" type="slidenum">
              <a:rPr lang="en-US"/>
              <a:pPr/>
              <a:t>139</a:t>
            </a:fld>
            <a:endParaRPr lang="en-US" dirty="0"/>
          </a:p>
        </p:txBody>
      </p:sp>
      <p:sp>
        <p:nvSpPr>
          <p:cNvPr id="22531" name="Rectangle 2"/>
          <p:cNvSpPr>
            <a:spLocks noGrp="1" noRot="1" noChangeAspect="1" noChangeArrowheads="1" noTextEdit="1"/>
          </p:cNvSpPr>
          <p:nvPr>
            <p:ph type="sldImg"/>
          </p:nvPr>
        </p:nvSpPr>
        <p:spPr>
          <a:xfrm>
            <a:off x="1181100" y="696913"/>
            <a:ext cx="4648200" cy="3486150"/>
          </a:xfrm>
          <a:ln/>
        </p:spPr>
      </p:sp>
      <p:sp>
        <p:nvSpPr>
          <p:cNvPr id="22532"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8328502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9.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0.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1.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2.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3.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4.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5.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6.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7.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8.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9.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20.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21.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22.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23.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24.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25.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26.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27.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28.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29.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30.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31.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4.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32.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33.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34.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4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35.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36.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37.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8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38.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39.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40.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41.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5.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3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42.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43.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44.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7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45.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8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46.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47.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png"/><Relationship Id="rId1" Type="http://schemas.openxmlformats.org/officeDocument/2006/relationships/slideMaster" Target="../slideMasters/slideMaster6.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7.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8.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3"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14"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t>CGI Federal Proprietary and Confidential</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1F623B93-CBD4-4AA0-941B-9BB1515E05E0}" type="slidenum">
              <a:rPr lang="en-US"/>
              <a:pPr>
                <a:defRPr/>
              </a:pPr>
              <a:t>‹#›</a:t>
            </a:fld>
            <a:endParaRPr lang="en-US"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0067570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0904630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8093755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6597439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2139425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59924751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5842F1FC-5FDD-41D6-BAD6-160FC7BE3BC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1391537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798C2ED-AA07-4058-BBDF-FB9FB80EDA4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4932727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43E5D11D-F30E-4D6C-9ED3-4F605B6B5CD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2889424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DFFA044-161F-46A2-A65C-BA7127874768}"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18462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CF77A779-85FA-4130-BABF-E2A3BEB92CE9}" type="slidenum">
              <a:rPr lang="en-US"/>
              <a:pPr>
                <a:defRPr/>
              </a:pPr>
              <a:t>‹#›</a:t>
            </a:fld>
            <a:endParaRPr lang="en-US" dirty="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D17E1186-95CB-46FC-87EF-595DEC20F49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5197253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3B5A6ADC-87BD-44D6-9BA3-215D72FCD8F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0078754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B11F12E5-3B70-46EA-A0C0-F5853DEF8AB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7010598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69265B10-3F9B-4FE3-ABC6-17CFD406C9B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3235845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45B65D36-6165-4068-92E9-BD19480A2A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7374291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306C5100-54E2-44EC-AEFA-7E13923C9E6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4376125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A5A5B5D6-3505-4A24-8534-BFD44DAF62F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2174517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C71C0864-5C2B-4E29-93FE-3C08CA0620F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2929900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216640955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5842F1FC-5FDD-41D6-BAD6-160FC7BE3BC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12303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45FD0B3B-D17F-48E8-B6E4-F234EC3259F6}" type="slidenum">
              <a:rPr lang="en-US"/>
              <a:pPr>
                <a:defRPr/>
              </a:pPr>
              <a:t>‹#›</a:t>
            </a:fld>
            <a:endParaRPr lang="en-US" dirty="0"/>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798C2ED-AA07-4058-BBDF-FB9FB80EDA4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7462954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43E5D11D-F30E-4D6C-9ED3-4F605B6B5CD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6145857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DFFA044-161F-46A2-A65C-BA7127874768}"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4866723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D17E1186-95CB-46FC-87EF-595DEC20F49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5674977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3B5A6ADC-87BD-44D6-9BA3-215D72FCD8F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9396276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B11F12E5-3B70-46EA-A0C0-F5853DEF8AB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6784211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69265B10-3F9B-4FE3-ABC6-17CFD406C9B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7908404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45B65D36-6165-4068-92E9-BD19480A2A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9320495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306C5100-54E2-44EC-AEFA-7E13923C9E6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0933429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A5A5B5D6-3505-4A24-8534-BFD44DAF62F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397916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A3FB63AB-B870-4727-9AEF-6611BE7676A9}" type="slidenum">
              <a:rPr lang="en-US"/>
              <a:pPr>
                <a:defRPr/>
              </a:pPr>
              <a:t>‹#›</a:t>
            </a:fld>
            <a:endParaRPr lang="en-US" dirty="0"/>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C71C0864-5C2B-4E29-93FE-3C08CA0620F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82398661"/>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8488583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2907276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0401053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4353361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0729678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2728618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7813346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2280090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043375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t>CGI Federal Proprietary and Confidential</a:t>
            </a: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6919746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8470609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4360445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1304613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206433871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0995307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2987669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4852398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4307798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746130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188720"/>
            <a:ext cx="8229600" cy="4525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5842F1FC-5FDD-41D6-BAD6-160FC7BE3BC4}" type="slidenum">
              <a:rPr lang="en-US"/>
              <a:pPr>
                <a:defRPr/>
              </a:pPr>
              <a:t>‹#›</a:t>
            </a:fld>
            <a:endParaRPr lang="en-US" dirty="0"/>
          </a:p>
        </p:txBody>
      </p:sp>
    </p:spTree>
  </p:cSld>
  <p:clrMapOvr>
    <a:masterClrMapping/>
  </p:clrMapOvr>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0685092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38012745"/>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2589755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035213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6970028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840135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7759299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424382718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1523691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119238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798C2ED-AA07-4058-BBDF-FB9FB80EDA41}" type="slidenum">
              <a:rPr lang="en-US"/>
              <a:pPr>
                <a:defRPr/>
              </a:pPr>
              <a:t>‹#›</a:t>
            </a:fld>
            <a:endParaRPr lang="en-US" dirty="0"/>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0960156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3584959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06528762"/>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31295313"/>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79924042"/>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652896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89209203"/>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291492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9210969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404042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43E5D11D-F30E-4D6C-9ED3-4F605B6B5CD7}" type="slidenum">
              <a:rPr lang="en-US"/>
              <a:pPr>
                <a:defRPr/>
              </a:pPr>
              <a:t>‹#›</a:t>
            </a:fld>
            <a:endParaRPr lang="en-US" dirty="0"/>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425587505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01322608"/>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0076008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80371578"/>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920035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8602747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6471130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89476783"/>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43711654"/>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173445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DFFA044-161F-46A2-A65C-BA7127874768}" type="slidenum">
              <a:rPr lang="en-US"/>
              <a:pPr>
                <a:defRPr/>
              </a:pPr>
              <a:t>‹#›</a:t>
            </a:fld>
            <a:endParaRPr lang="en-US" dirty="0"/>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3220401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116241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7176688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Tree>
    <p:extLst>
      <p:ext uri="{BB962C8B-B14F-4D97-AF65-F5344CB8AC3E}">
        <p14:creationId xmlns:p14="http://schemas.microsoft.com/office/powerpoint/2010/main" val="1577153010"/>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35625" y="6245225"/>
            <a:ext cx="476662" cy="612775"/>
          </a:xfrm>
          <a:prstGeom prst="rect">
            <a:avLst/>
          </a:prstGeom>
          <a:ln/>
        </p:spPr>
        <p:txBody>
          <a:bodyPr/>
          <a:lstStyle>
            <a:lvl1pPr>
              <a:defRPr sz="1200" baseline="0"/>
            </a:lvl1pPr>
          </a:lstStyle>
          <a:p>
            <a:pPr>
              <a:defRPr/>
            </a:pPr>
            <a:fld id="{5842F1FC-5FDD-41D6-BAD6-160FC7BE3BC4}"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84851260"/>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8798C2ED-AA07-4058-BBDF-FB9FB80EDA4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00071891"/>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43E5D11D-F30E-4D6C-9ED3-4F605B6B5CD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6470541"/>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8" name="Slide Number Placeholder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6DFFA044-161F-46A2-A65C-BA7127874768}"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06690085"/>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D17E1186-95CB-46FC-87EF-595DEC20F49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0734971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3"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3B5A6ADC-87BD-44D6-9BA3-215D72FCD8F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828188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D17E1186-95CB-46FC-87EF-595DEC20F496}" type="slidenum">
              <a:rPr lang="en-US"/>
              <a:pPr>
                <a:defRPr/>
              </a:pPr>
              <a:t>‹#›</a:t>
            </a:fld>
            <a:endParaRPr lang="en-US" dirty="0"/>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B11F12E5-3B70-46EA-A0C0-F5853DEF8AB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18114204"/>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69265B10-3F9B-4FE3-ABC6-17CFD406C9B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1551892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45B65D36-6165-4068-92E9-BD19480A2A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35353102"/>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306C5100-54E2-44EC-AEFA-7E13923C9E6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14800392"/>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A5A5B5D6-3505-4A24-8534-BFD44DAF62F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53939666"/>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C71C0864-5C2B-4E29-93FE-3C08CA0620F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11166349"/>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Tree>
    <p:extLst>
      <p:ext uri="{BB962C8B-B14F-4D97-AF65-F5344CB8AC3E}">
        <p14:creationId xmlns:p14="http://schemas.microsoft.com/office/powerpoint/2010/main" val="382775924"/>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35625" y="6245225"/>
            <a:ext cx="476662" cy="612775"/>
          </a:xfrm>
          <a:prstGeom prst="rect">
            <a:avLst/>
          </a:prstGeom>
          <a:ln/>
        </p:spPr>
        <p:txBody>
          <a:bodyPr/>
          <a:lstStyle>
            <a:lvl1pPr>
              <a:defRPr sz="1200" baseline="0"/>
            </a:lvl1pPr>
          </a:lstStyle>
          <a:p>
            <a:pPr>
              <a:defRPr/>
            </a:pPr>
            <a:fld id="{5842F1FC-5FDD-41D6-BAD6-160FC7BE3BC4}"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47423538"/>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8798C2ED-AA07-4058-BBDF-FB9FB80EDA4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4236126"/>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43E5D11D-F30E-4D6C-9ED3-4F605B6B5CD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930277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3pPr>
              <a:spcBef>
                <a:spcPts val="0"/>
              </a:spcBef>
              <a:defRPr/>
            </a:lvl3pPr>
          </a:lstStyle>
          <a:p>
            <a:pPr lvl="0"/>
            <a:r>
              <a:rPr lang="en-US" dirty="0" smtClean="0"/>
              <a:t>Click to edit Master text styles</a:t>
            </a:r>
          </a:p>
          <a:p>
            <a:pPr lvl="1"/>
            <a:r>
              <a:rPr lang="en-US" dirty="0" smtClean="0"/>
              <a:t>Second level</a:t>
            </a:r>
          </a:p>
          <a:p>
            <a:pPr lvl="2"/>
            <a:r>
              <a:rPr lang="en-US" dirty="0" smtClean="0"/>
              <a:t>Third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215F2CEC-58A8-492B-AD0D-C2BF1A7F0D89}" type="slidenum">
              <a:rPr lang="en-US"/>
              <a:pPr>
                <a:defRPr/>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3B5A6ADC-87BD-44D6-9BA3-215D72FCD8F3}" type="slidenum">
              <a:rPr lang="en-US"/>
              <a:pPr>
                <a:defRPr/>
              </a:pPr>
              <a:t>‹#›</a:t>
            </a:fld>
            <a:endParaRPr lang="en-US" dirty="0"/>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8" name="Slide Number Placeholder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6DFFA044-161F-46A2-A65C-BA7127874768}"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31571075"/>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D17E1186-95CB-46FC-87EF-595DEC20F49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73713867"/>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3"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3B5A6ADC-87BD-44D6-9BA3-215D72FCD8F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11015042"/>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B11F12E5-3B70-46EA-A0C0-F5853DEF8AB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29918004"/>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69265B10-3F9B-4FE3-ABC6-17CFD406C9B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1113507"/>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45B65D36-6165-4068-92E9-BD19480A2A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62407934"/>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306C5100-54E2-44EC-AEFA-7E13923C9E6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06451626"/>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A5A5B5D6-3505-4A24-8534-BFD44DAF62F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35620152"/>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C71C0864-5C2B-4E29-93FE-3C08CA0620F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69574044"/>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Tree>
    <p:extLst>
      <p:ext uri="{BB962C8B-B14F-4D97-AF65-F5344CB8AC3E}">
        <p14:creationId xmlns:p14="http://schemas.microsoft.com/office/powerpoint/2010/main" val="5990268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B11F12E5-3B70-46EA-A0C0-F5853DEF8AB1}" type="slidenum">
              <a:rPr lang="en-US"/>
              <a:pPr>
                <a:defRPr/>
              </a:pPr>
              <a:t>‹#›</a:t>
            </a:fld>
            <a:endParaRPr lang="en-US" dirty="0"/>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35625" y="6245225"/>
            <a:ext cx="476662" cy="612775"/>
          </a:xfrm>
          <a:prstGeom prst="rect">
            <a:avLst/>
          </a:prstGeom>
          <a:ln/>
        </p:spPr>
        <p:txBody>
          <a:bodyPr/>
          <a:lstStyle>
            <a:lvl1pPr>
              <a:defRPr sz="1200" baseline="0"/>
            </a:lvl1pPr>
          </a:lstStyle>
          <a:p>
            <a:pPr>
              <a:defRPr/>
            </a:pPr>
            <a:fld id="{5842F1FC-5FDD-41D6-BAD6-160FC7BE3BC4}"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27928934"/>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8798C2ED-AA07-4058-BBDF-FB9FB80EDA4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5599320"/>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43E5D11D-F30E-4D6C-9ED3-4F605B6B5CD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86392908"/>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8" name="Slide Number Placeholder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6DFFA044-161F-46A2-A65C-BA7127874768}"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9739449"/>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D17E1186-95CB-46FC-87EF-595DEC20F49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82147391"/>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3"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3B5A6ADC-87BD-44D6-9BA3-215D72FCD8F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7266613"/>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B11F12E5-3B70-46EA-A0C0-F5853DEF8AB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3251252"/>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69265B10-3F9B-4FE3-ABC6-17CFD406C9B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55804679"/>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45B65D36-6165-4068-92E9-BD19480A2A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9338896"/>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306C5100-54E2-44EC-AEFA-7E13923C9E6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857515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69265B10-3F9B-4FE3-ABC6-17CFD406C9BC}" type="slidenum">
              <a:rPr lang="en-US"/>
              <a:pPr>
                <a:defRPr/>
              </a:pPr>
              <a:t>‹#›</a:t>
            </a:fld>
            <a:endParaRPr lang="en-US" dirty="0"/>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A5A5B5D6-3505-4A24-8534-BFD44DAF62F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26553743"/>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C71C0864-5C2B-4E29-93FE-3C08CA0620F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94875627"/>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Tree>
    <p:extLst>
      <p:ext uri="{BB962C8B-B14F-4D97-AF65-F5344CB8AC3E}">
        <p14:creationId xmlns:p14="http://schemas.microsoft.com/office/powerpoint/2010/main" val="4245747315"/>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35625" y="6245225"/>
            <a:ext cx="476662" cy="612775"/>
          </a:xfrm>
          <a:prstGeom prst="rect">
            <a:avLst/>
          </a:prstGeom>
          <a:ln/>
        </p:spPr>
        <p:txBody>
          <a:bodyPr/>
          <a:lstStyle>
            <a:lvl1pPr>
              <a:defRPr sz="1200" baseline="0"/>
            </a:lvl1pPr>
          </a:lstStyle>
          <a:p>
            <a:pPr>
              <a:defRPr/>
            </a:pPr>
            <a:fld id="{5842F1FC-5FDD-41D6-BAD6-160FC7BE3BC4}"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16755296"/>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8798C2ED-AA07-4058-BBDF-FB9FB80EDA4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37761170"/>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43E5D11D-F30E-4D6C-9ED3-4F605B6B5CD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87631402"/>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8" name="Slide Number Placeholder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6DFFA044-161F-46A2-A65C-BA7127874768}"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6113248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D17E1186-95CB-46FC-87EF-595DEC20F49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1081449"/>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3"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3B5A6ADC-87BD-44D6-9BA3-215D72FCD8F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116017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B11F12E5-3B70-46EA-A0C0-F5853DEF8AB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264725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45B65D36-6165-4068-92E9-BD19480A2A43}" type="slidenum">
              <a:rPr lang="en-US"/>
              <a:pPr>
                <a:defRPr/>
              </a:pPr>
              <a:t>‹#›</a:t>
            </a:fld>
            <a:endParaRPr lang="en-US" dirty="0"/>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69265B10-3F9B-4FE3-ABC6-17CFD406C9B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24140116"/>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45B65D36-6165-4068-92E9-BD19480A2A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41583833"/>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306C5100-54E2-44EC-AEFA-7E13923C9E6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07991653"/>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A5A5B5D6-3505-4A24-8534-BFD44DAF62F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71199573"/>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C71C0864-5C2B-4E29-93FE-3C08CA0620F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76896472"/>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Tree>
    <p:extLst>
      <p:ext uri="{BB962C8B-B14F-4D97-AF65-F5344CB8AC3E}">
        <p14:creationId xmlns:p14="http://schemas.microsoft.com/office/powerpoint/2010/main" val="2927438097"/>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35625" y="6245225"/>
            <a:ext cx="476662" cy="612775"/>
          </a:xfrm>
          <a:prstGeom prst="rect">
            <a:avLst/>
          </a:prstGeom>
          <a:ln/>
        </p:spPr>
        <p:txBody>
          <a:bodyPr/>
          <a:lstStyle>
            <a:lvl1pPr>
              <a:defRPr sz="1200" baseline="0"/>
            </a:lvl1pPr>
          </a:lstStyle>
          <a:p>
            <a:pPr>
              <a:defRPr/>
            </a:pPr>
            <a:fld id="{5842F1FC-5FDD-41D6-BAD6-160FC7BE3BC4}"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68332698"/>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8798C2ED-AA07-4058-BBDF-FB9FB80EDA4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60140880"/>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43E5D11D-F30E-4D6C-9ED3-4F605B6B5CD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5367068"/>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8" name="Slide Number Placeholder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6DFFA044-161F-46A2-A65C-BA7127874768}"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867814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306C5100-54E2-44EC-AEFA-7E13923C9E6A}" type="slidenum">
              <a:rPr lang="en-US"/>
              <a:pPr>
                <a:defRPr/>
              </a:pPr>
              <a:t>‹#›</a:t>
            </a:fld>
            <a:endParaRPr lang="en-US" dirty="0"/>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D17E1186-95CB-46FC-87EF-595DEC20F49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29075932"/>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3"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3B5A6ADC-87BD-44D6-9BA3-215D72FCD8F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48238044"/>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B11F12E5-3B70-46EA-A0C0-F5853DEF8AB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09709555"/>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69265B10-3F9B-4FE3-ABC6-17CFD406C9B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37921473"/>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45B65D36-6165-4068-92E9-BD19480A2A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45910075"/>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306C5100-54E2-44EC-AEFA-7E13923C9E6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6859661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A5A5B5D6-3505-4A24-8534-BFD44DAF62F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88900788"/>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C71C0864-5C2B-4E29-93FE-3C08CA0620F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72876993"/>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Tree>
    <p:extLst>
      <p:ext uri="{BB962C8B-B14F-4D97-AF65-F5344CB8AC3E}">
        <p14:creationId xmlns:p14="http://schemas.microsoft.com/office/powerpoint/2010/main" val="3929970719"/>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35625" y="6245225"/>
            <a:ext cx="476662" cy="612775"/>
          </a:xfrm>
          <a:prstGeom prst="rect">
            <a:avLst/>
          </a:prstGeom>
          <a:ln/>
        </p:spPr>
        <p:txBody>
          <a:bodyPr/>
          <a:lstStyle>
            <a:lvl1pPr>
              <a:defRPr sz="1200" baseline="0"/>
            </a:lvl1pPr>
          </a:lstStyle>
          <a:p>
            <a:pPr>
              <a:defRPr/>
            </a:pPr>
            <a:fld id="{5842F1FC-5FDD-41D6-BAD6-160FC7BE3BC4}"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685648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A5A5B5D6-3505-4A24-8534-BFD44DAF62FE}" type="slidenum">
              <a:rPr lang="en-US"/>
              <a:pPr>
                <a:defRPr/>
              </a:pPr>
              <a:t>‹#›</a:t>
            </a:fld>
            <a:endParaRPr lang="en-US" dirty="0"/>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8798C2ED-AA07-4058-BBDF-FB9FB80EDA4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2303836"/>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43E5D11D-F30E-4D6C-9ED3-4F605B6B5CD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27231536"/>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8" name="Slide Number Placeholder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6DFFA044-161F-46A2-A65C-BA7127874768}"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4771891"/>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D17E1186-95CB-46FC-87EF-595DEC20F49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80055853"/>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3"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3B5A6ADC-87BD-44D6-9BA3-215D72FCD8F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6768944"/>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B11F12E5-3B70-46EA-A0C0-F5853DEF8AB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81807118"/>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69265B10-3F9B-4FE3-ABC6-17CFD406C9B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3156692"/>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45B65D36-6165-4068-92E9-BD19480A2A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53591691"/>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306C5100-54E2-44EC-AEFA-7E13923C9E6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92245077"/>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A5A5B5D6-3505-4A24-8534-BFD44DAF62F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226621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C71C0864-5C2B-4E29-93FE-3C08CA0620FF}" type="slidenum">
              <a:rPr lang="en-US"/>
              <a:pPr>
                <a:defRPr/>
              </a:pPr>
              <a:t>‹#›</a:t>
            </a:fld>
            <a:endParaRPr lang="en-US" dirty="0"/>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C71C0864-5C2B-4E29-93FE-3C08CA0620F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97582911"/>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Tree>
    <p:extLst>
      <p:ext uri="{BB962C8B-B14F-4D97-AF65-F5344CB8AC3E}">
        <p14:creationId xmlns:p14="http://schemas.microsoft.com/office/powerpoint/2010/main" val="3312409477"/>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35625" y="6245225"/>
            <a:ext cx="476662" cy="612775"/>
          </a:xfrm>
          <a:prstGeom prst="rect">
            <a:avLst/>
          </a:prstGeom>
          <a:ln/>
        </p:spPr>
        <p:txBody>
          <a:bodyPr/>
          <a:lstStyle>
            <a:lvl1pPr>
              <a:defRPr sz="1200" baseline="0"/>
            </a:lvl1pPr>
          </a:lstStyle>
          <a:p>
            <a:pPr>
              <a:defRPr/>
            </a:pPr>
            <a:fld id="{5842F1FC-5FDD-41D6-BAD6-160FC7BE3BC4}"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06268099"/>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8798C2ED-AA07-4058-BBDF-FB9FB80EDA4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08615696"/>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43E5D11D-F30E-4D6C-9ED3-4F605B6B5CD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74810415"/>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8" name="Slide Number Placeholder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6DFFA044-161F-46A2-A65C-BA7127874768}"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49052028"/>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D17E1186-95CB-46FC-87EF-595DEC20F49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63824874"/>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3"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3B5A6ADC-87BD-44D6-9BA3-215D72FCD8F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41935860"/>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B11F12E5-3B70-46EA-A0C0-F5853DEF8AB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67462919"/>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69265B10-3F9B-4FE3-ABC6-17CFD406C9B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478398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3"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14"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Tree>
    <p:extLst>
      <p:ext uri="{BB962C8B-B14F-4D97-AF65-F5344CB8AC3E}">
        <p14:creationId xmlns:p14="http://schemas.microsoft.com/office/powerpoint/2010/main" val="3509310306"/>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45B65D36-6165-4068-92E9-BD19480A2A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18087025"/>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306C5100-54E2-44EC-AEFA-7E13923C9E6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98517632"/>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A5A5B5D6-3505-4A24-8534-BFD44DAF62F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45679792"/>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C71C0864-5C2B-4E29-93FE-3C08CA0620F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91258136"/>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Tree>
    <p:extLst>
      <p:ext uri="{BB962C8B-B14F-4D97-AF65-F5344CB8AC3E}">
        <p14:creationId xmlns:p14="http://schemas.microsoft.com/office/powerpoint/2010/main" val="4268444031"/>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35625" y="6245225"/>
            <a:ext cx="476662" cy="612775"/>
          </a:xfrm>
          <a:prstGeom prst="rect">
            <a:avLst/>
          </a:prstGeom>
          <a:ln/>
        </p:spPr>
        <p:txBody>
          <a:bodyPr/>
          <a:lstStyle>
            <a:lvl1pPr>
              <a:defRPr sz="1200" baseline="0"/>
            </a:lvl1pPr>
          </a:lstStyle>
          <a:p>
            <a:pPr>
              <a:defRPr/>
            </a:pPr>
            <a:fld id="{5842F1FC-5FDD-41D6-BAD6-160FC7BE3BC4}"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49298489"/>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8798C2ED-AA07-4058-BBDF-FB9FB80EDA4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29140259"/>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43E5D11D-F30E-4D6C-9ED3-4F605B6B5CD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57478558"/>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8" name="Slide Number Placeholder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6DFFA044-161F-46A2-A65C-BA7127874768}"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45330176"/>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D17E1186-95CB-46FC-87EF-595DEC20F49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67737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144150" y="6245224"/>
            <a:ext cx="631042" cy="612776"/>
          </a:xfrm>
          <a:ln/>
        </p:spPr>
        <p:txBody>
          <a:bodyPr/>
          <a:lstStyle>
            <a:lvl1pPr>
              <a:defRPr/>
            </a:lvl1pPr>
          </a:lstStyle>
          <a:p>
            <a:pPr>
              <a:defRPr/>
            </a:pPr>
            <a:fld id="{215F2CEC-58A8-492B-AD0D-C2BF1A7F0D89}"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6444238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3"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3B5A6ADC-87BD-44D6-9BA3-215D72FCD8F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46634097"/>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B11F12E5-3B70-46EA-A0C0-F5853DEF8AB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57196414"/>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69265B10-3F9B-4FE3-ABC6-17CFD406C9B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4123095"/>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45B65D36-6165-4068-92E9-BD19480A2A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88367671"/>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306C5100-54E2-44EC-AEFA-7E13923C9E6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03530757"/>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A5A5B5D6-3505-4A24-8534-BFD44DAF62F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2957569"/>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C71C0864-5C2B-4E29-93FE-3C08CA0620F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16345563"/>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Tree>
    <p:extLst>
      <p:ext uri="{BB962C8B-B14F-4D97-AF65-F5344CB8AC3E}">
        <p14:creationId xmlns:p14="http://schemas.microsoft.com/office/powerpoint/2010/main" val="1485876498"/>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35625" y="6245225"/>
            <a:ext cx="476662" cy="612775"/>
          </a:xfrm>
          <a:prstGeom prst="rect">
            <a:avLst/>
          </a:prstGeom>
          <a:ln/>
        </p:spPr>
        <p:txBody>
          <a:bodyPr/>
          <a:lstStyle>
            <a:lvl1pPr>
              <a:defRPr sz="1200" baseline="0"/>
            </a:lvl1pPr>
          </a:lstStyle>
          <a:p>
            <a:pPr>
              <a:defRPr/>
            </a:pPr>
            <a:fld id="{5842F1FC-5FDD-41D6-BAD6-160FC7BE3BC4}"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4909860"/>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8798C2ED-AA07-4058-BBDF-FB9FB80EDA4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569986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144150" y="6245224"/>
            <a:ext cx="631042" cy="612776"/>
          </a:xfrm>
          <a:ln/>
        </p:spPr>
        <p:txBody>
          <a:bodyPr/>
          <a:lstStyle>
            <a:lvl1pPr>
              <a:defRPr/>
            </a:lvl1pPr>
          </a:lstStyle>
          <a:p>
            <a:pPr>
              <a:defRPr/>
            </a:pPr>
            <a:fld id="{215F2CEC-58A8-492B-AD0D-C2BF1A7F0D89}"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33373798"/>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43E5D11D-F30E-4D6C-9ED3-4F605B6B5CD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548413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8" name="Slide Number Placeholder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6DFFA044-161F-46A2-A65C-BA7127874768}"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64086736"/>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D17E1186-95CB-46FC-87EF-595DEC20F49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20930019"/>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3"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3B5A6ADC-87BD-44D6-9BA3-215D72FCD8F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22617130"/>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B11F12E5-3B70-46EA-A0C0-F5853DEF8AB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4041214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69265B10-3F9B-4FE3-ABC6-17CFD406C9B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64038358"/>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45B65D36-6165-4068-92E9-BD19480A2A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9132986"/>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306C5100-54E2-44EC-AEFA-7E13923C9E6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96430572"/>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A5A5B5D6-3505-4A24-8534-BFD44DAF62F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01277422"/>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C71C0864-5C2B-4E29-93FE-3C08CA0620F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64812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9A77898D-001A-4352-8520-0F91E53FBC31}" type="slidenum">
              <a:rPr lang="en-US"/>
              <a:pPr>
                <a:defRPr/>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7" name="Rectangle 7"/>
          <p:cNvSpPr>
            <a:spLocks noGrp="1" noChangeArrowheads="1"/>
          </p:cNvSpPr>
          <p:nvPr>
            <p:ph type="sldNum" sz="quarter" idx="11"/>
          </p:nvPr>
        </p:nvSpPr>
        <p:spPr>
          <a:xfrm>
            <a:off x="-144150" y="6245224"/>
            <a:ext cx="631042" cy="612776"/>
          </a:xfrm>
          <a:ln/>
        </p:spPr>
        <p:txBody>
          <a:bodyPr/>
          <a:lstStyle>
            <a:lvl1pPr>
              <a:defRPr/>
            </a:lvl1pPr>
          </a:lstStyle>
          <a:p>
            <a:pPr>
              <a:defRPr/>
            </a:pPr>
            <a:fld id="{215F2CEC-58A8-492B-AD0D-C2BF1A7F0D89}"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9836561"/>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Tree>
    <p:extLst>
      <p:ext uri="{BB962C8B-B14F-4D97-AF65-F5344CB8AC3E}">
        <p14:creationId xmlns:p14="http://schemas.microsoft.com/office/powerpoint/2010/main" val="3280082847"/>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35625" y="6245225"/>
            <a:ext cx="476662" cy="612775"/>
          </a:xfrm>
          <a:prstGeom prst="rect">
            <a:avLst/>
          </a:prstGeom>
          <a:ln/>
        </p:spPr>
        <p:txBody>
          <a:bodyPr/>
          <a:lstStyle>
            <a:lvl1pPr>
              <a:defRPr sz="1200" baseline="0"/>
            </a:lvl1pPr>
          </a:lstStyle>
          <a:p>
            <a:pPr>
              <a:defRPr/>
            </a:pPr>
            <a:fld id="{5842F1FC-5FDD-41D6-BAD6-160FC7BE3BC4}"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631838"/>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8798C2ED-AA07-4058-BBDF-FB9FB80EDA4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14944402"/>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43E5D11D-F30E-4D6C-9ED3-4F605B6B5CD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55885488"/>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8" name="Slide Number Placeholder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6DFFA044-161F-46A2-A65C-BA7127874768}"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27173746"/>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D17E1186-95CB-46FC-87EF-595DEC20F49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3773088"/>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3"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3B5A6ADC-87BD-44D6-9BA3-215D72FCD8F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31137623"/>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B11F12E5-3B70-46EA-A0C0-F5853DEF8AB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016902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69265B10-3F9B-4FE3-ABC6-17CFD406C9B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17922092"/>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45B65D36-6165-4068-92E9-BD19480A2A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803792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9" name="Rectangle 7"/>
          <p:cNvSpPr>
            <a:spLocks noGrp="1" noChangeArrowheads="1"/>
          </p:cNvSpPr>
          <p:nvPr>
            <p:ph type="sldNum" sz="quarter" idx="11"/>
          </p:nvPr>
        </p:nvSpPr>
        <p:spPr>
          <a:xfrm>
            <a:off x="-144150" y="6245224"/>
            <a:ext cx="631042" cy="612776"/>
          </a:xfrm>
          <a:ln/>
        </p:spPr>
        <p:txBody>
          <a:bodyPr/>
          <a:lstStyle>
            <a:lvl1pPr>
              <a:defRPr/>
            </a:lvl1pPr>
          </a:lstStyle>
          <a:p>
            <a:pPr>
              <a:defRPr/>
            </a:pPr>
            <a:fld id="{215F2CEC-58A8-492B-AD0D-C2BF1A7F0D89}"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9633203"/>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306C5100-54E2-44EC-AEFA-7E13923C9E6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90577546"/>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A5A5B5D6-3505-4A24-8534-BFD44DAF62F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02200301"/>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C71C0864-5C2B-4E29-93FE-3C08CA0620F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74466303"/>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Tree>
    <p:extLst>
      <p:ext uri="{BB962C8B-B14F-4D97-AF65-F5344CB8AC3E}">
        <p14:creationId xmlns:p14="http://schemas.microsoft.com/office/powerpoint/2010/main" val="135316431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35625" y="6245225"/>
            <a:ext cx="476662" cy="612775"/>
          </a:xfrm>
          <a:prstGeom prst="rect">
            <a:avLst/>
          </a:prstGeom>
          <a:ln/>
        </p:spPr>
        <p:txBody>
          <a:bodyPr/>
          <a:lstStyle>
            <a:lvl1pPr>
              <a:defRPr sz="1200" baseline="0"/>
            </a:lvl1pPr>
          </a:lstStyle>
          <a:p>
            <a:pPr>
              <a:defRPr/>
            </a:pPr>
            <a:fld id="{5842F1FC-5FDD-41D6-BAD6-160FC7BE3BC4}"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85270017"/>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8798C2ED-AA07-4058-BBDF-FB9FB80EDA4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10183044"/>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43E5D11D-F30E-4D6C-9ED3-4F605B6B5CD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89424199"/>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8" name="Slide Number Placeholder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6DFFA044-161F-46A2-A65C-BA7127874768}"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71684900"/>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D17E1186-95CB-46FC-87EF-595DEC20F49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44990442"/>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3"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3B5A6ADC-87BD-44D6-9BA3-215D72FCD8F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69428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144150" y="6245224"/>
            <a:ext cx="631042" cy="612776"/>
          </a:xfrm>
          <a:ln/>
        </p:spPr>
        <p:txBody>
          <a:bodyPr/>
          <a:lstStyle>
            <a:lvl1pPr>
              <a:defRPr/>
            </a:lvl1pPr>
          </a:lstStyle>
          <a:p>
            <a:pPr>
              <a:defRPr/>
            </a:pPr>
            <a:fld id="{215F2CEC-58A8-492B-AD0D-C2BF1A7F0D89}"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3775611"/>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B11F12E5-3B70-46EA-A0C0-F5853DEF8AB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04829804"/>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69265B10-3F9B-4FE3-ABC6-17CFD406C9B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62086703"/>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45B65D36-6165-4068-92E9-BD19480A2A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04051136"/>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306C5100-54E2-44EC-AEFA-7E13923C9E6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1219825"/>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A5A5B5D6-3505-4A24-8534-BFD44DAF62F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1525380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C71C0864-5C2B-4E29-93FE-3C08CA0620F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11538807"/>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Tree>
    <p:extLst>
      <p:ext uri="{BB962C8B-B14F-4D97-AF65-F5344CB8AC3E}">
        <p14:creationId xmlns:p14="http://schemas.microsoft.com/office/powerpoint/2010/main" val="3742917242"/>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35625" y="6245225"/>
            <a:ext cx="476662" cy="612775"/>
          </a:xfrm>
          <a:prstGeom prst="rect">
            <a:avLst/>
          </a:prstGeom>
          <a:ln/>
        </p:spPr>
        <p:txBody>
          <a:bodyPr/>
          <a:lstStyle>
            <a:lvl1pPr>
              <a:defRPr sz="1200" baseline="0"/>
            </a:lvl1pPr>
          </a:lstStyle>
          <a:p>
            <a:pPr>
              <a:defRPr/>
            </a:pPr>
            <a:fld id="{5842F1FC-5FDD-41D6-BAD6-160FC7BE3BC4}"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02270536"/>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8798C2ED-AA07-4058-BBDF-FB9FB80EDA4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96061753"/>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43E5D11D-F30E-4D6C-9ED3-4F605B6B5CD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38866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144150" y="6245224"/>
            <a:ext cx="631042" cy="612776"/>
          </a:xfrm>
          <a:ln/>
        </p:spPr>
        <p:txBody>
          <a:bodyPr/>
          <a:lstStyle>
            <a:lvl1pPr>
              <a:defRPr/>
            </a:lvl1pPr>
          </a:lstStyle>
          <a:p>
            <a:pPr>
              <a:defRPr/>
            </a:pPr>
            <a:fld id="{215F2CEC-58A8-492B-AD0D-C2BF1A7F0D89}"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00234112"/>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8" name="Slide Number Placeholder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6DFFA044-161F-46A2-A65C-BA7127874768}"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50337955"/>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D17E1186-95CB-46FC-87EF-595DEC20F49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7351842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3"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3B5A6ADC-87BD-44D6-9BA3-215D72FCD8F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94951549"/>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B11F12E5-3B70-46EA-A0C0-F5853DEF8AB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12687252"/>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69265B10-3F9B-4FE3-ABC6-17CFD406C9B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08513021"/>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45B65D36-6165-4068-92E9-BD19480A2A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7959497"/>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306C5100-54E2-44EC-AEFA-7E13923C9E6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64517748"/>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A5A5B5D6-3505-4A24-8534-BFD44DAF62F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49061183"/>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C71C0864-5C2B-4E29-93FE-3C08CA0620F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12217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Tree>
    <p:extLst>
      <p:ext uri="{BB962C8B-B14F-4D97-AF65-F5344CB8AC3E}">
        <p14:creationId xmlns:p14="http://schemas.microsoft.com/office/powerpoint/2010/main" val="8221596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7" name="Rectangle 7"/>
          <p:cNvSpPr>
            <a:spLocks noGrp="1" noChangeArrowheads="1"/>
          </p:cNvSpPr>
          <p:nvPr>
            <p:ph type="sldNum" sz="quarter" idx="11"/>
          </p:nvPr>
        </p:nvSpPr>
        <p:spPr>
          <a:xfrm>
            <a:off x="-144150" y="6245224"/>
            <a:ext cx="631042" cy="612776"/>
          </a:xfrm>
          <a:ln/>
        </p:spPr>
        <p:txBody>
          <a:bodyPr/>
          <a:lstStyle>
            <a:lvl1pPr>
              <a:defRPr/>
            </a:lvl1pPr>
          </a:lstStyle>
          <a:p>
            <a:pPr>
              <a:defRPr/>
            </a:pPr>
            <a:fld id="{215F2CEC-58A8-492B-AD0D-C2BF1A7F0D89}"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62622531"/>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35625" y="6245225"/>
            <a:ext cx="476662" cy="612775"/>
          </a:xfrm>
          <a:prstGeom prst="rect">
            <a:avLst/>
          </a:prstGeom>
          <a:ln/>
        </p:spPr>
        <p:txBody>
          <a:bodyPr/>
          <a:lstStyle>
            <a:lvl1pPr>
              <a:defRPr sz="1200" baseline="0"/>
            </a:lvl1pPr>
          </a:lstStyle>
          <a:p>
            <a:pPr>
              <a:defRPr/>
            </a:pPr>
            <a:fld id="{5842F1FC-5FDD-41D6-BAD6-160FC7BE3BC4}"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66231396"/>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8798C2ED-AA07-4058-BBDF-FB9FB80EDA4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25598661"/>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43E5D11D-F30E-4D6C-9ED3-4F605B6B5CD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00653701"/>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8" name="Slide Number Placeholder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6DFFA044-161F-46A2-A65C-BA7127874768}"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76468565"/>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D17E1186-95CB-46FC-87EF-595DEC20F49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94123542"/>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3"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3B5A6ADC-87BD-44D6-9BA3-215D72FCD8F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74859091"/>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B11F12E5-3B70-46EA-A0C0-F5853DEF8AB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54255754"/>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69265B10-3F9B-4FE3-ABC6-17CFD406C9B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67501649"/>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45B65D36-6165-4068-92E9-BD19480A2A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18699759"/>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306C5100-54E2-44EC-AEFA-7E13923C9E6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283504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7" name="Rectangle 7"/>
          <p:cNvSpPr>
            <a:spLocks noGrp="1" noChangeArrowheads="1"/>
          </p:cNvSpPr>
          <p:nvPr>
            <p:ph type="sldNum" sz="quarter" idx="11"/>
          </p:nvPr>
        </p:nvSpPr>
        <p:spPr>
          <a:xfrm>
            <a:off x="-144150" y="6245224"/>
            <a:ext cx="631042" cy="612776"/>
          </a:xfrm>
          <a:ln/>
        </p:spPr>
        <p:txBody>
          <a:bodyPr/>
          <a:lstStyle>
            <a:lvl1pPr>
              <a:defRPr/>
            </a:lvl1pPr>
          </a:lstStyle>
          <a:p>
            <a:pPr>
              <a:defRPr/>
            </a:pPr>
            <a:fld id="{215F2CEC-58A8-492B-AD0D-C2BF1A7F0D89}"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6318379"/>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A5A5B5D6-3505-4A24-8534-BFD44DAF62F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75443947"/>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C71C0864-5C2B-4E29-93FE-3C08CA0620F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7599969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Tree>
    <p:extLst>
      <p:ext uri="{BB962C8B-B14F-4D97-AF65-F5344CB8AC3E}">
        <p14:creationId xmlns:p14="http://schemas.microsoft.com/office/powerpoint/2010/main" val="358467019"/>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35625" y="6245225"/>
            <a:ext cx="476662" cy="612775"/>
          </a:xfrm>
          <a:prstGeom prst="rect">
            <a:avLst/>
          </a:prstGeom>
          <a:ln/>
        </p:spPr>
        <p:txBody>
          <a:bodyPr/>
          <a:lstStyle>
            <a:lvl1pPr>
              <a:defRPr sz="1200" baseline="0"/>
            </a:lvl1pPr>
          </a:lstStyle>
          <a:p>
            <a:pPr>
              <a:defRPr/>
            </a:pPr>
            <a:fld id="{5842F1FC-5FDD-41D6-BAD6-160FC7BE3BC4}"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61335716"/>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8798C2ED-AA07-4058-BBDF-FB9FB80EDA4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83096740"/>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43E5D11D-F30E-4D6C-9ED3-4F605B6B5CD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916611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8" name="Slide Number Placeholder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6DFFA044-161F-46A2-A65C-BA7127874768}"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67864356"/>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D17E1186-95CB-46FC-87EF-595DEC20F49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63581973"/>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3"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3B5A6ADC-87BD-44D6-9BA3-215D72FCD8F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75616895"/>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B11F12E5-3B70-46EA-A0C0-F5853DEF8AB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694685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7" name="Rectangle 7"/>
          <p:cNvSpPr>
            <a:spLocks noGrp="1" noChangeArrowheads="1"/>
          </p:cNvSpPr>
          <p:nvPr>
            <p:ph type="sldNum" sz="quarter" idx="11"/>
          </p:nvPr>
        </p:nvSpPr>
        <p:spPr>
          <a:xfrm>
            <a:off x="-144150" y="6245224"/>
            <a:ext cx="631042" cy="612776"/>
          </a:xfrm>
          <a:ln/>
        </p:spPr>
        <p:txBody>
          <a:bodyPr/>
          <a:lstStyle>
            <a:lvl1pPr>
              <a:defRPr/>
            </a:lvl1pPr>
          </a:lstStyle>
          <a:p>
            <a:pPr>
              <a:defRPr/>
            </a:pPr>
            <a:fld id="{215F2CEC-58A8-492B-AD0D-C2BF1A7F0D89}"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29094638"/>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69265B10-3F9B-4FE3-ABC6-17CFD406C9B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72319403"/>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45B65D36-6165-4068-92E9-BD19480A2A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76394917"/>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306C5100-54E2-44EC-AEFA-7E13923C9E6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26538796"/>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A5A5B5D6-3505-4A24-8534-BFD44DAF62F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98157203"/>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C71C0864-5C2B-4E29-93FE-3C08CA0620F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7115244"/>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Tree>
    <p:extLst>
      <p:ext uri="{BB962C8B-B14F-4D97-AF65-F5344CB8AC3E}">
        <p14:creationId xmlns:p14="http://schemas.microsoft.com/office/powerpoint/2010/main" val="314550782"/>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35625" y="6245225"/>
            <a:ext cx="476662" cy="612775"/>
          </a:xfrm>
          <a:prstGeom prst="rect">
            <a:avLst/>
          </a:prstGeom>
          <a:ln/>
        </p:spPr>
        <p:txBody>
          <a:bodyPr/>
          <a:lstStyle>
            <a:lvl1pPr>
              <a:defRPr sz="1200" baseline="0"/>
            </a:lvl1pPr>
          </a:lstStyle>
          <a:p>
            <a:pPr>
              <a:defRPr/>
            </a:pPr>
            <a:fld id="{5842F1FC-5FDD-41D6-BAD6-160FC7BE3BC4}"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9152283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8798C2ED-AA07-4058-BBDF-FB9FB80EDA4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9932997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43E5D11D-F30E-4D6C-9ED3-4F605B6B5CD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5043768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8" name="Slide Number Placeholder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6DFFA044-161F-46A2-A65C-BA7127874768}"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3953372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144150" y="6245224"/>
            <a:ext cx="631042" cy="612776"/>
          </a:xfrm>
          <a:ln/>
        </p:spPr>
        <p:txBody>
          <a:bodyPr/>
          <a:lstStyle>
            <a:lvl1pPr>
              <a:defRPr/>
            </a:lvl1pPr>
          </a:lstStyle>
          <a:p>
            <a:pPr>
              <a:defRPr/>
            </a:pPr>
            <a:fld id="{215F2CEC-58A8-492B-AD0D-C2BF1A7F0D89}"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28418410"/>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D17E1186-95CB-46FC-87EF-595DEC20F49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37727730"/>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3"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3B5A6ADC-87BD-44D6-9BA3-215D72FCD8F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79739949"/>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B11F12E5-3B70-46EA-A0C0-F5853DEF8AB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75889138"/>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69265B10-3F9B-4FE3-ABC6-17CFD406C9B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8365857"/>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45B65D36-6165-4068-92E9-BD19480A2A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54175242"/>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306C5100-54E2-44EC-AEFA-7E13923C9E6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94186213"/>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A5A5B5D6-3505-4A24-8534-BFD44DAF62F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79484490"/>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C71C0864-5C2B-4E29-93FE-3C08CA0620F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178355968"/>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Tree>
    <p:extLst>
      <p:ext uri="{BB962C8B-B14F-4D97-AF65-F5344CB8AC3E}">
        <p14:creationId xmlns:p14="http://schemas.microsoft.com/office/powerpoint/2010/main" val="2253541974"/>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35625" y="6245225"/>
            <a:ext cx="476662" cy="612775"/>
          </a:xfrm>
          <a:prstGeom prst="rect">
            <a:avLst/>
          </a:prstGeom>
          <a:ln/>
        </p:spPr>
        <p:txBody>
          <a:bodyPr/>
          <a:lstStyle>
            <a:lvl1pPr>
              <a:defRPr sz="1200" baseline="0"/>
            </a:lvl1pPr>
          </a:lstStyle>
          <a:p>
            <a:pPr>
              <a:defRPr/>
            </a:pPr>
            <a:fld id="{5842F1FC-5FDD-41D6-BAD6-160FC7BE3BC4}"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945318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144150" y="6245224"/>
            <a:ext cx="631042" cy="612776"/>
          </a:xfrm>
          <a:ln/>
        </p:spPr>
        <p:txBody>
          <a:bodyPr/>
          <a:lstStyle>
            <a:lvl1pPr>
              <a:defRPr/>
            </a:lvl1pPr>
          </a:lstStyle>
          <a:p>
            <a:pPr>
              <a:defRPr/>
            </a:pPr>
            <a:fld id="{215F2CEC-58A8-492B-AD0D-C2BF1A7F0D89}"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57044304"/>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8798C2ED-AA07-4058-BBDF-FB9FB80EDA4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5274170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43E5D11D-F30E-4D6C-9ED3-4F605B6B5CD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32923287"/>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8" name="Slide Number Placeholder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6DFFA044-161F-46A2-A65C-BA7127874768}"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37218563"/>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D17E1186-95CB-46FC-87EF-595DEC20F49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06753183"/>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3"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3B5A6ADC-87BD-44D6-9BA3-215D72FCD8F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3602264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B11F12E5-3B70-46EA-A0C0-F5853DEF8AB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47950490"/>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69265B10-3F9B-4FE3-ABC6-17CFD406C9B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66721030"/>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45B65D36-6165-4068-92E9-BD19480A2A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51111525"/>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306C5100-54E2-44EC-AEFA-7E13923C9E6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92158476"/>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A5A5B5D6-3505-4A24-8534-BFD44DAF62F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598114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144150" y="6245224"/>
            <a:ext cx="631042" cy="612776"/>
          </a:xfrm>
          <a:ln/>
        </p:spPr>
        <p:txBody>
          <a:bodyPr/>
          <a:lstStyle>
            <a:lvl1pPr>
              <a:defRPr/>
            </a:lvl1pPr>
          </a:lstStyle>
          <a:p>
            <a:pPr>
              <a:defRPr/>
            </a:pPr>
            <a:fld id="{215F2CEC-58A8-492B-AD0D-C2BF1A7F0D89}"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35158769"/>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C71C0864-5C2B-4E29-93FE-3C08CA0620F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53888783"/>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Tree>
    <p:extLst>
      <p:ext uri="{BB962C8B-B14F-4D97-AF65-F5344CB8AC3E}">
        <p14:creationId xmlns:p14="http://schemas.microsoft.com/office/powerpoint/2010/main" val="3742793423"/>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35625" y="6245225"/>
            <a:ext cx="476662" cy="612775"/>
          </a:xfrm>
          <a:prstGeom prst="rect">
            <a:avLst/>
          </a:prstGeom>
          <a:ln/>
        </p:spPr>
        <p:txBody>
          <a:bodyPr/>
          <a:lstStyle>
            <a:lvl1pPr>
              <a:defRPr sz="1200" baseline="0"/>
            </a:lvl1pPr>
          </a:lstStyle>
          <a:p>
            <a:pPr>
              <a:defRPr/>
            </a:pPr>
            <a:fld id="{5842F1FC-5FDD-41D6-BAD6-160FC7BE3BC4}"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64229527"/>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8798C2ED-AA07-4058-BBDF-FB9FB80EDA4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59390066"/>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43E5D11D-F30E-4D6C-9ED3-4F605B6B5CD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61032249"/>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8" name="Slide Number Placeholder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6DFFA044-161F-46A2-A65C-BA7127874768}"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113013692"/>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D17E1186-95CB-46FC-87EF-595DEC20F49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30623304"/>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3"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3B5A6ADC-87BD-44D6-9BA3-215D72FCD8F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17174980"/>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B11F12E5-3B70-46EA-A0C0-F5853DEF8AB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00648590"/>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69265B10-3F9B-4FE3-ABC6-17CFD406C9B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43344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24E4E589-9163-4F39-AF42-8B85673CFC9F}" type="slidenum">
              <a:rPr lang="en-US"/>
              <a:pPr>
                <a:defRPr/>
              </a:pPr>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3"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14"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3978886222"/>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45B65D36-6165-4068-92E9-BD19480A2A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05292763"/>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306C5100-54E2-44EC-AEFA-7E13923C9E6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55902685"/>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A5A5B5D6-3505-4A24-8534-BFD44DAF62F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33800002"/>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C71C0864-5C2B-4E29-93FE-3C08CA0620F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11662719"/>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207099061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99722976"/>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1012913"/>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54834997"/>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03659716"/>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125962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215F2CEC-58A8-492B-AD0D-C2BF1A7F0D89}"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98716468"/>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16726911"/>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19169068"/>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1709753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73068678"/>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4039776"/>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42477721"/>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5471805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Tree>
    <p:extLst>
      <p:ext uri="{BB962C8B-B14F-4D97-AF65-F5344CB8AC3E}">
        <p14:creationId xmlns:p14="http://schemas.microsoft.com/office/powerpoint/2010/main" val="501827954"/>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35625" y="6245225"/>
            <a:ext cx="476662" cy="612775"/>
          </a:xfrm>
          <a:prstGeom prst="rect">
            <a:avLst/>
          </a:prstGeom>
          <a:ln/>
        </p:spPr>
        <p:txBody>
          <a:bodyPr/>
          <a:lstStyle>
            <a:lvl1pPr>
              <a:defRPr sz="1200" baseline="0"/>
            </a:lvl1pPr>
          </a:lstStyle>
          <a:p>
            <a:pPr>
              <a:defRPr/>
            </a:pPr>
            <a:fld id="{5842F1FC-5FDD-41D6-BAD6-160FC7BE3BC4}"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55977414"/>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8798C2ED-AA07-4058-BBDF-FB9FB80EDA4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762705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9A77898D-001A-4352-8520-0F91E53FBC3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78551284"/>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43E5D11D-F30E-4D6C-9ED3-4F605B6B5CD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42339532"/>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8" name="Slide Number Placeholder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6DFFA044-161F-46A2-A65C-BA7127874768}"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74497649"/>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D17E1186-95CB-46FC-87EF-595DEC20F49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93213924"/>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3"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3B5A6ADC-87BD-44D6-9BA3-215D72FCD8F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31610292"/>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B11F12E5-3B70-46EA-A0C0-F5853DEF8AB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46255727"/>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69265B10-3F9B-4FE3-ABC6-17CFD406C9B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69615404"/>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45B65D36-6165-4068-92E9-BD19480A2A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08059199"/>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306C5100-54E2-44EC-AEFA-7E13923C9E6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52465455"/>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A5A5B5D6-3505-4A24-8534-BFD44DAF62F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15823830"/>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C71C0864-5C2B-4E29-93FE-3C08CA0620F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761328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24E4E589-9163-4F39-AF42-8B85673CFC9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18502109"/>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119880988"/>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15023592"/>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45925106"/>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18845404"/>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87036997"/>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4704422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25915701"/>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16436306"/>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10104899"/>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181225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9D9EA7CA-ED57-4B28-BE7F-94634AC4334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6897139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1743702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73894308"/>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48207062"/>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310855213"/>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00595444"/>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58894990"/>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26190651"/>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1456085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98031956"/>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3417425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5577CF8C-4B65-4674-9270-D1154BBF4B99}"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45393190"/>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76334096"/>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08958543"/>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46102244"/>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1529705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94974433"/>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3283003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Tree>
    <p:extLst>
      <p:ext uri="{BB962C8B-B14F-4D97-AF65-F5344CB8AC3E}">
        <p14:creationId xmlns:p14="http://schemas.microsoft.com/office/powerpoint/2010/main" val="77771050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35625" y="6245225"/>
            <a:ext cx="476662" cy="612775"/>
          </a:xfrm>
          <a:prstGeom prst="rect">
            <a:avLst/>
          </a:prstGeom>
          <a:ln/>
        </p:spPr>
        <p:txBody>
          <a:bodyPr/>
          <a:lstStyle>
            <a:lvl1pPr>
              <a:defRPr sz="1200" baseline="0"/>
            </a:lvl1pPr>
          </a:lstStyle>
          <a:p>
            <a:pPr>
              <a:defRPr/>
            </a:pPr>
            <a:fld id="{5842F1FC-5FDD-41D6-BAD6-160FC7BE3BC4}"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04940402"/>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8798C2ED-AA07-4058-BBDF-FB9FB80EDA4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65610753"/>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43E5D11D-F30E-4D6C-9ED3-4F605B6B5CD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6001606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AFEF21FA-84F4-4D7A-A3A2-FF60116B5F6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17398259"/>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8" name="Slide Number Placeholder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6DFFA044-161F-46A2-A65C-BA7127874768}"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04001072"/>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D17E1186-95CB-46FC-87EF-595DEC20F49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15621466"/>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3"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3B5A6ADC-87BD-44D6-9BA3-215D72FCD8F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30549885"/>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B11F12E5-3B70-46EA-A0C0-F5853DEF8AB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96799566"/>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69265B10-3F9B-4FE3-ABC6-17CFD406C9B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9641567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45B65D36-6165-4068-92E9-BD19480A2A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13356189"/>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306C5100-54E2-44EC-AEFA-7E13923C9E6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299999"/>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A5A5B5D6-3505-4A24-8534-BFD44DAF62F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71648548"/>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C71C0864-5C2B-4E29-93FE-3C08CA0620F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98226209"/>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Tree>
    <p:extLst>
      <p:ext uri="{BB962C8B-B14F-4D97-AF65-F5344CB8AC3E}">
        <p14:creationId xmlns:p14="http://schemas.microsoft.com/office/powerpoint/2010/main" val="7181822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4B7EAD2E-A295-4525-A598-06587E49F74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14593850"/>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35625" y="6245225"/>
            <a:ext cx="476662" cy="612775"/>
          </a:xfrm>
          <a:prstGeom prst="rect">
            <a:avLst/>
          </a:prstGeom>
          <a:ln/>
        </p:spPr>
        <p:txBody>
          <a:bodyPr/>
          <a:lstStyle>
            <a:lvl1pPr>
              <a:defRPr sz="1200" baseline="0"/>
            </a:lvl1pPr>
          </a:lstStyle>
          <a:p>
            <a:pPr>
              <a:defRPr/>
            </a:pPr>
            <a:fld id="{5842F1FC-5FDD-41D6-BAD6-160FC7BE3BC4}"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02248017"/>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8798C2ED-AA07-4058-BBDF-FB9FB80EDA4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04025230"/>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43E5D11D-F30E-4D6C-9ED3-4F605B6B5CD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67029731"/>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8" name="Slide Number Placeholder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6DFFA044-161F-46A2-A65C-BA7127874768}"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19976939"/>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D17E1186-95CB-46FC-87EF-595DEC20F49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86949714"/>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3"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3B5A6ADC-87BD-44D6-9BA3-215D72FCD8F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5503828"/>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B11F12E5-3B70-46EA-A0C0-F5853DEF8AB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95232034"/>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69265B10-3F9B-4FE3-ABC6-17CFD406C9B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32587475"/>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45B65D36-6165-4068-92E9-BD19480A2A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8706895"/>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306C5100-54E2-44EC-AEFA-7E13923C9E6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353464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7C9EAC4E-D371-4282-B864-039E66101A7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74943894"/>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A5A5B5D6-3505-4A24-8534-BFD44DAF62F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31168185"/>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C71C0864-5C2B-4E29-93FE-3C08CA0620F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85253072"/>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3416219894"/>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65029639"/>
      </p:ext>
    </p:extLst>
  </p:cSld>
  <p:clrMapOvr>
    <a:masterClrMapping/>
  </p:clrMapOvr>
  <p:timing>
    <p:tnLst>
      <p:par>
        <p:cTn id="1" dur="indefinite" restart="never" nodeType="tmRoot"/>
      </p:par>
    </p:tnLst>
  </p:timing>
</p:sldLayout>
</file>

<file path=ppt/slideLayouts/slideLayout4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8509308"/>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64052025"/>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78517643"/>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09336307"/>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78102977"/>
      </p:ext>
    </p:extLst>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2218165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1F623B93-CBD4-4AA0-941B-9BB1515E05E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63785210"/>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85595963"/>
      </p:ext>
    </p:extLst>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56266511"/>
      </p:ext>
    </p:extLst>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76706056"/>
      </p:ext>
    </p:extLst>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44722137"/>
      </p:ext>
    </p:extLst>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08073098"/>
      </p:ext>
    </p:extLst>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3086806145"/>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2695332"/>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9992649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45258567"/>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64155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9D9EA7CA-ED57-4B28-BE7F-94634AC43341}" type="slidenum">
              <a:rPr lang="en-US"/>
              <a:pPr>
                <a:defRPr/>
              </a:pPr>
              <a:t>‹#›</a:t>
            </a:fld>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CF77A779-85FA-4130-BABF-E2A3BEB92CE9}"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18901034"/>
      </p:ext>
    </p:extLst>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2565556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31299383"/>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15158334"/>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76343919"/>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21947460"/>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56624591"/>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74429533"/>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08692220"/>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292036790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4531614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45FD0B3B-D17F-48E8-B6E4-F234EC3259F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27498087"/>
      </p:ext>
    </p:extLst>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648216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02939562"/>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19318441"/>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85394007"/>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81169405"/>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9417875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7583986"/>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23918368"/>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9223926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1930926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A3FB63AB-B870-4727-9AEF-6611BE7676A9}"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42996759"/>
      </p:ext>
    </p:extLst>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43549042"/>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Tree>
    <p:extLst>
      <p:ext uri="{BB962C8B-B14F-4D97-AF65-F5344CB8AC3E}">
        <p14:creationId xmlns:p14="http://schemas.microsoft.com/office/powerpoint/2010/main" val="3524627"/>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35625" y="6245225"/>
            <a:ext cx="476662" cy="612775"/>
          </a:xfrm>
          <a:prstGeom prst="rect">
            <a:avLst/>
          </a:prstGeom>
          <a:ln/>
        </p:spPr>
        <p:txBody>
          <a:bodyPr/>
          <a:lstStyle>
            <a:lvl1pPr>
              <a:defRPr sz="1200" baseline="0"/>
            </a:lvl1pPr>
          </a:lstStyle>
          <a:p>
            <a:pPr>
              <a:defRPr/>
            </a:pPr>
            <a:fld id="{5842F1FC-5FDD-41D6-BAD6-160FC7BE3BC4}"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08729058"/>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8798C2ED-AA07-4058-BBDF-FB9FB80EDA4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45643546"/>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43E5D11D-F30E-4D6C-9ED3-4F605B6B5CD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78839152"/>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8" name="Slide Number Placeholder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6DFFA044-161F-46A2-A65C-BA7127874768}"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71337830"/>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D17E1186-95CB-46FC-87EF-595DEC20F49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30062624"/>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3"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3B5A6ADC-87BD-44D6-9BA3-215D72FCD8F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68104751"/>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B11F12E5-3B70-46EA-A0C0-F5853DEF8AB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06673944"/>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69265B10-3F9B-4FE3-ABC6-17CFD406C9B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264997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069378946"/>
      </p:ext>
    </p:extLst>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45B65D36-6165-4068-92E9-BD19480A2A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055385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306C5100-54E2-44EC-AEFA-7E13923C9E6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17152763"/>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A5A5B5D6-3505-4A24-8534-BFD44DAF62F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05108670"/>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C71C0864-5C2B-4E29-93FE-3C08CA0620F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83698121"/>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Tree>
    <p:extLst>
      <p:ext uri="{BB962C8B-B14F-4D97-AF65-F5344CB8AC3E}">
        <p14:creationId xmlns:p14="http://schemas.microsoft.com/office/powerpoint/2010/main" val="3131896542"/>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35625" y="6245225"/>
            <a:ext cx="476662" cy="612775"/>
          </a:xfrm>
          <a:prstGeom prst="rect">
            <a:avLst/>
          </a:prstGeom>
          <a:ln/>
        </p:spPr>
        <p:txBody>
          <a:bodyPr/>
          <a:lstStyle>
            <a:lvl1pPr>
              <a:defRPr sz="1200" baseline="0"/>
            </a:lvl1pPr>
          </a:lstStyle>
          <a:p>
            <a:pPr>
              <a:defRPr/>
            </a:pPr>
            <a:fld id="{5842F1FC-5FDD-41D6-BAD6-160FC7BE3BC4}"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43116816"/>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8798C2ED-AA07-4058-BBDF-FB9FB80EDA4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87770603"/>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43E5D11D-F30E-4D6C-9ED3-4F605B6B5CD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23222571"/>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8" name="Slide Number Placeholder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6DFFA044-161F-46A2-A65C-BA7127874768}"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38601964"/>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D17E1186-95CB-46FC-87EF-595DEC20F49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5932500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5842F1FC-5FDD-41D6-BAD6-160FC7BE3BC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08175491"/>
      </p:ext>
    </p:extLst>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3"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3B5A6ADC-87BD-44D6-9BA3-215D72FCD8F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26986004"/>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B11F12E5-3B70-46EA-A0C0-F5853DEF8AB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97579898"/>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69265B10-3F9B-4FE3-ABC6-17CFD406C9B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39935574"/>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45B65D36-6165-4068-92E9-BD19480A2A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72562269"/>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306C5100-54E2-44EC-AEFA-7E13923C9E6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45121685"/>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A5A5B5D6-3505-4A24-8534-BFD44DAF62F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20534158"/>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C71C0864-5C2B-4E29-93FE-3C08CA0620F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26357543"/>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3149049041"/>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71152921"/>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0602799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798C2ED-AA07-4058-BBDF-FB9FB80EDA4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50004317"/>
      </p:ext>
    </p:extLst>
  </p:cSld>
  <p:clrMapOvr>
    <a:masterClrMapping/>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41632662"/>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74073070"/>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49674573"/>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5735487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14882637"/>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44722410"/>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60901055"/>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01260661"/>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32295723"/>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11304003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43E5D11D-F30E-4D6C-9ED3-4F605B6B5CD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92813149"/>
      </p:ext>
    </p:extLst>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Tree>
    <p:extLst>
      <p:ext uri="{BB962C8B-B14F-4D97-AF65-F5344CB8AC3E}">
        <p14:creationId xmlns:p14="http://schemas.microsoft.com/office/powerpoint/2010/main" val="539703115"/>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35625" y="6245225"/>
            <a:ext cx="476662" cy="612775"/>
          </a:xfrm>
          <a:prstGeom prst="rect">
            <a:avLst/>
          </a:prstGeom>
          <a:ln/>
        </p:spPr>
        <p:txBody>
          <a:bodyPr/>
          <a:lstStyle>
            <a:lvl1pPr>
              <a:defRPr sz="1200" baseline="0"/>
            </a:lvl1pPr>
          </a:lstStyle>
          <a:p>
            <a:pPr>
              <a:defRPr/>
            </a:pPr>
            <a:fld id="{5842F1FC-5FDD-41D6-BAD6-160FC7BE3BC4}"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08976315"/>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8798C2ED-AA07-4058-BBDF-FB9FB80EDA4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05990065"/>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43E5D11D-F30E-4D6C-9ED3-4F605B6B5CD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01383050"/>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8" name="Slide Number Placeholder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6DFFA044-161F-46A2-A65C-BA7127874768}"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22122738"/>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D17E1186-95CB-46FC-87EF-595DEC20F49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46392476"/>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3"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3B5A6ADC-87BD-44D6-9BA3-215D72FCD8F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47911712"/>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B11F12E5-3B70-46EA-A0C0-F5853DEF8AB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79618962"/>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69265B10-3F9B-4FE3-ABC6-17CFD406C9B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95321116"/>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45B65D36-6165-4068-92E9-BD19480A2A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1217584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DFFA044-161F-46A2-A65C-BA7127874768}"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33880112"/>
      </p:ext>
    </p:extLst>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306C5100-54E2-44EC-AEFA-7E13923C9E6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53642057"/>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A5A5B5D6-3505-4A24-8534-BFD44DAF62F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59522731"/>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C71C0864-5C2B-4E29-93FE-3C08CA0620F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79495208"/>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372424081"/>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2164231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35042194"/>
      </p:ext>
    </p:extLst>
  </p:cSld>
  <p:clrMapOvr>
    <a:masterClrMapping/>
  </p:clrMapOvr>
</p:sldLayout>
</file>

<file path=ppt/slideLayouts/slideLayout5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7220223"/>
      </p:ext>
    </p:extLst>
  </p:cSld>
  <p:clrMapOvr>
    <a:masterClrMapping/>
  </p:clrMapOvr>
</p:sldLayout>
</file>

<file path=ppt/slideLayouts/slideLayout5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89074638"/>
      </p:ext>
    </p:extLst>
  </p:cSld>
  <p:clrMapOvr>
    <a:masterClrMapping/>
  </p:clrMapOvr>
</p:sldLayout>
</file>

<file path=ppt/slideLayouts/slideLayout5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9742947"/>
      </p:ext>
    </p:extLst>
  </p:cSld>
  <p:clrMapOvr>
    <a:masterClrMapping/>
  </p:clrMapOvr>
</p:sldLayout>
</file>

<file path=ppt/slideLayouts/slideLayout5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11202292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D17E1186-95CB-46FC-87EF-595DEC20F49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24347622"/>
      </p:ext>
    </p:extLst>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04370140"/>
      </p:ext>
    </p:extLst>
  </p:cSld>
  <p:clrMapOvr>
    <a:masterClrMapping/>
  </p:clrMapOvr>
</p:sldLayout>
</file>

<file path=ppt/slideLayouts/slideLayout5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76783989"/>
      </p:ext>
    </p:extLst>
  </p:cSld>
  <p:clrMapOvr>
    <a:masterClrMapping/>
  </p:clrMapOvr>
</p:sldLayout>
</file>

<file path=ppt/slideLayouts/slideLayout5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93149163"/>
      </p:ext>
    </p:extLst>
  </p:cSld>
  <p:clrMapOvr>
    <a:masterClrMapping/>
  </p:clrMapOvr>
</p:sldLayout>
</file>

<file path=ppt/slideLayouts/slideLayout5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7162918"/>
      </p:ext>
    </p:extLst>
  </p:cSld>
  <p:clrMapOvr>
    <a:masterClrMapping/>
  </p:clrMapOvr>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96222301"/>
      </p:ext>
    </p:extLst>
  </p:cSld>
  <p:clrMapOvr>
    <a:masterClrMapping/>
  </p:clrMapOvr>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76518049"/>
      </p:ext>
    </p:extLst>
  </p:cSld>
  <p:clrMapOvr>
    <a:masterClrMapping/>
  </p:clrMapOvr>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Tree>
    <p:extLst>
      <p:ext uri="{BB962C8B-B14F-4D97-AF65-F5344CB8AC3E}">
        <p14:creationId xmlns:p14="http://schemas.microsoft.com/office/powerpoint/2010/main" val="639225477"/>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35625" y="6245225"/>
            <a:ext cx="476662" cy="612775"/>
          </a:xfrm>
          <a:prstGeom prst="rect">
            <a:avLst/>
          </a:prstGeom>
          <a:ln/>
        </p:spPr>
        <p:txBody>
          <a:bodyPr/>
          <a:lstStyle>
            <a:lvl1pPr>
              <a:defRPr sz="1200" baseline="0"/>
            </a:lvl1pPr>
          </a:lstStyle>
          <a:p>
            <a:pPr>
              <a:defRPr/>
            </a:pPr>
            <a:fld id="{5842F1FC-5FDD-41D6-BAD6-160FC7BE3BC4}"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6393926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8798C2ED-AA07-4058-BBDF-FB9FB80EDA4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72767579"/>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43E5D11D-F30E-4D6C-9ED3-4F605B6B5CD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2300955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3B5A6ADC-87BD-44D6-9BA3-215D72FCD8F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57473419"/>
      </p:ext>
    </p:extLst>
  </p:cSld>
  <p:clrMapOvr>
    <a:masterClrMapping/>
  </p:clrMapOvr>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8" name="Slide Number Placeholder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6DFFA044-161F-46A2-A65C-BA7127874768}"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36461233"/>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D17E1186-95CB-46FC-87EF-595DEC20F49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95214655"/>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3"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3B5A6ADC-87BD-44D6-9BA3-215D72FCD8F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894382"/>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B11F12E5-3B70-46EA-A0C0-F5853DEF8AB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48206567"/>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69265B10-3F9B-4FE3-ABC6-17CFD406C9B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69784192"/>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45B65D36-6165-4068-92E9-BD19480A2A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85325849"/>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306C5100-54E2-44EC-AEFA-7E13923C9E6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32002594"/>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A5A5B5D6-3505-4A24-8534-BFD44DAF62F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43464565"/>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C71C0864-5C2B-4E29-93FE-3C08CA0620F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21375672"/>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Tree>
    <p:extLst>
      <p:ext uri="{BB962C8B-B14F-4D97-AF65-F5344CB8AC3E}">
        <p14:creationId xmlns:p14="http://schemas.microsoft.com/office/powerpoint/2010/main" val="15547720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5577CF8C-4B65-4674-9270-D1154BBF4B99}" type="slidenum">
              <a:rPr lang="en-US"/>
              <a:pPr>
                <a:defRPr/>
              </a:pPr>
              <a:t>‹#›</a:t>
            </a:fld>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B11F12E5-3B70-46EA-A0C0-F5853DEF8AB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16279576"/>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35625" y="6245225"/>
            <a:ext cx="476662" cy="612775"/>
          </a:xfrm>
          <a:prstGeom prst="rect">
            <a:avLst/>
          </a:prstGeom>
          <a:ln/>
        </p:spPr>
        <p:txBody>
          <a:bodyPr/>
          <a:lstStyle>
            <a:lvl1pPr>
              <a:defRPr sz="1200" baseline="0"/>
            </a:lvl1pPr>
          </a:lstStyle>
          <a:p>
            <a:pPr>
              <a:defRPr/>
            </a:pPr>
            <a:fld id="{5842F1FC-5FDD-41D6-BAD6-160FC7BE3BC4}"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74123661"/>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8798C2ED-AA07-4058-BBDF-FB9FB80EDA4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50567742"/>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43E5D11D-F30E-4D6C-9ED3-4F605B6B5CD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6611080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8" name="Slide Number Placeholder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6DFFA044-161F-46A2-A65C-BA7127874768}"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1999309"/>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D17E1186-95CB-46FC-87EF-595DEC20F49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22236322"/>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3"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3B5A6ADC-87BD-44D6-9BA3-215D72FCD8F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92273339"/>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B11F12E5-3B70-46EA-A0C0-F5853DEF8AB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83050429"/>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69265B10-3F9B-4FE3-ABC6-17CFD406C9B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91487381"/>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45B65D36-6165-4068-92E9-BD19480A2A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61419386"/>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306C5100-54E2-44EC-AEFA-7E13923C9E6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1164972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69265B10-3F9B-4FE3-ABC6-17CFD406C9B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47939935"/>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A5A5B5D6-3505-4A24-8534-BFD44DAF62F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75936146"/>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C71C0864-5C2B-4E29-93FE-3C08CA0620F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8854659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45B65D36-6165-4068-92E9-BD19480A2A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5722561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306C5100-54E2-44EC-AEFA-7E13923C9E6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388190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A5A5B5D6-3505-4A24-8534-BFD44DAF62F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266779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C71C0864-5C2B-4E29-93FE-3C08CA0620F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6917390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3" descr="CGI_Federal_cmyk_50_legac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50238" y="6189663"/>
            <a:ext cx="60325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4"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r="77934" b="-23"/>
          <a:stretch>
            <a:fillRect/>
          </a:stretch>
        </p:blipFill>
        <p:spPr bwMode="auto">
          <a:xfrm>
            <a:off x="0" y="-1588"/>
            <a:ext cx="2017713"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gsa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32500" y="3178175"/>
            <a:ext cx="31115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790" t="75464" b="23796"/>
          <a:stretch>
            <a:fillRect/>
          </a:stretch>
        </p:blipFill>
        <p:spPr bwMode="auto">
          <a:xfrm>
            <a:off x="1992313" y="5173663"/>
            <a:ext cx="7151687"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GSA-Rt-Top"/>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001838" y="3236913"/>
            <a:ext cx="4040187"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893" t="46342" b="52986"/>
          <a:stretch>
            <a:fillRect/>
          </a:stretch>
        </p:blipFill>
        <p:spPr bwMode="auto">
          <a:xfrm>
            <a:off x="2001838" y="3176588"/>
            <a:ext cx="7142162"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a:prstGeom prst="rect">
            <a:avLst/>
          </a:prstGeom>
        </p:spPr>
        <p:txBody>
          <a:bodyPr anchor="b"/>
          <a:lstStyle>
            <a:lvl1pPr>
              <a:defRPr>
                <a:solidFill>
                  <a:srgbClr val="000000"/>
                </a:solidFill>
                <a:latin typeface="Arial" pitchFamily="34" charset="0"/>
                <a:cs typeface="+mn-cs"/>
              </a:defRPr>
            </a:lvl1pPr>
          </a:lstStyle>
          <a:p>
            <a:pPr>
              <a:defRPr/>
            </a:pPr>
            <a:r>
              <a:rPr lang="en-US" dirty="0"/>
              <a:t>CGI Federal Proprietary and Confidential</a:t>
            </a:r>
          </a:p>
        </p:txBody>
      </p:sp>
    </p:spTree>
    <p:extLst>
      <p:ext uri="{BB962C8B-B14F-4D97-AF65-F5344CB8AC3E}">
        <p14:creationId xmlns:p14="http://schemas.microsoft.com/office/powerpoint/2010/main" val="389040070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1242956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extLst>
      <p:ext uri="{BB962C8B-B14F-4D97-AF65-F5344CB8AC3E}">
        <p14:creationId xmlns:p14="http://schemas.microsoft.com/office/powerpoint/2010/main" val="303651417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492933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AFEF21FA-84F4-4D7A-A3A2-FF60116B5F61}" type="slidenum">
              <a:rPr lang="en-US"/>
              <a:pPr>
                <a:defRPr/>
              </a:pPr>
              <a:t>‹#›</a:t>
            </a:fld>
            <a:endParaRPr 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957741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1499547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91288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89159215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24708600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4677126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6420124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3090553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0370421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3151514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4B7EAD2E-A295-4525-A598-06587E49F746}" type="slidenum">
              <a:rPr lang="en-US"/>
              <a:pPr>
                <a:defRPr/>
              </a:pPr>
              <a:t>‹#›</a:t>
            </a:fld>
            <a:endParaRPr 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3154710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9641567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5792885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8252292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8788238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8082681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2880014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5728474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4153496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116338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7C9EAC4E-D371-4282-B864-039E66101A75}" type="slidenum">
              <a:rPr lang="en-US"/>
              <a:pPr>
                <a:defRPr/>
              </a:pPr>
              <a:t>‹#›</a:t>
            </a:fld>
            <a:endParaRPr 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7270988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9834155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392435922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3502365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2889246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5541731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8313662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9102894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0612056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86602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jpe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3" Type="http://schemas.openxmlformats.org/officeDocument/2006/relationships/slideLayout" Target="../slideLayouts/slideLayout120.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2" Type="http://schemas.openxmlformats.org/officeDocument/2006/relationships/slideLayout" Target="../slideLayouts/slideLayout119.xml"/><Relationship Id="rId16" Type="http://schemas.openxmlformats.org/officeDocument/2006/relationships/image" Target="../media/image2.png"/><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5" Type="http://schemas.openxmlformats.org/officeDocument/2006/relationships/slideLayout" Target="../slideLayouts/slideLayout122.xml"/><Relationship Id="rId15" Type="http://schemas.openxmlformats.org/officeDocument/2006/relationships/image" Target="../media/image1.jpeg"/><Relationship Id="rId10" Type="http://schemas.openxmlformats.org/officeDocument/2006/relationships/slideLayout" Target="../slideLayouts/slideLayout127.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3" Type="http://schemas.openxmlformats.org/officeDocument/2006/relationships/slideLayout" Target="../slideLayouts/slideLayout133.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2" Type="http://schemas.openxmlformats.org/officeDocument/2006/relationships/slideLayout" Target="../slideLayouts/slideLayout132.xml"/><Relationship Id="rId16" Type="http://schemas.openxmlformats.org/officeDocument/2006/relationships/image" Target="../media/image2.png"/><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5" Type="http://schemas.openxmlformats.org/officeDocument/2006/relationships/image" Target="../media/image1.jpeg"/><Relationship Id="rId10" Type="http://schemas.openxmlformats.org/officeDocument/2006/relationships/slideLayout" Target="../slideLayouts/slideLayout140.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slideLayout" Target="../slideLayouts/slideLayout156.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2" Type="http://schemas.openxmlformats.org/officeDocument/2006/relationships/slideLayout" Target="../slideLayouts/slideLayout145.xml"/><Relationship Id="rId16" Type="http://schemas.openxmlformats.org/officeDocument/2006/relationships/image" Target="../media/image2.png"/><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5" Type="http://schemas.openxmlformats.org/officeDocument/2006/relationships/image" Target="../media/image1.jpeg"/><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2" Type="http://schemas.openxmlformats.org/officeDocument/2006/relationships/slideLayout" Target="../slideLayouts/slideLayout158.xml"/><Relationship Id="rId16" Type="http://schemas.openxmlformats.org/officeDocument/2006/relationships/image" Target="../media/image2.png"/><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image" Target="../media/image1.jpeg"/><Relationship Id="rId10" Type="http://schemas.openxmlformats.org/officeDocument/2006/relationships/slideLayout" Target="../slideLayouts/slideLayout166.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3" Type="http://schemas.openxmlformats.org/officeDocument/2006/relationships/slideLayout" Target="../slideLayouts/slideLayout172.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2" Type="http://schemas.openxmlformats.org/officeDocument/2006/relationships/slideLayout" Target="../slideLayouts/slideLayout171.xml"/><Relationship Id="rId16" Type="http://schemas.openxmlformats.org/officeDocument/2006/relationships/image" Target="../media/image2.png"/><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5" Type="http://schemas.openxmlformats.org/officeDocument/2006/relationships/slideLayout" Target="../slideLayouts/slideLayout174.xml"/><Relationship Id="rId15" Type="http://schemas.openxmlformats.org/officeDocument/2006/relationships/image" Target="../media/image1.jpeg"/><Relationship Id="rId10" Type="http://schemas.openxmlformats.org/officeDocument/2006/relationships/slideLayout" Target="../slideLayouts/slideLayout179.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90.xml"/><Relationship Id="rId13" Type="http://schemas.openxmlformats.org/officeDocument/2006/relationships/slideLayout" Target="../slideLayouts/slideLayout195.xml"/><Relationship Id="rId3" Type="http://schemas.openxmlformats.org/officeDocument/2006/relationships/slideLayout" Target="../slideLayouts/slideLayout185.xml"/><Relationship Id="rId7" Type="http://schemas.openxmlformats.org/officeDocument/2006/relationships/slideLayout" Target="../slideLayouts/slideLayout189.xml"/><Relationship Id="rId12" Type="http://schemas.openxmlformats.org/officeDocument/2006/relationships/slideLayout" Target="../slideLayouts/slideLayout194.xml"/><Relationship Id="rId2" Type="http://schemas.openxmlformats.org/officeDocument/2006/relationships/slideLayout" Target="../slideLayouts/slideLayout184.xml"/><Relationship Id="rId16" Type="http://schemas.openxmlformats.org/officeDocument/2006/relationships/image" Target="../media/image2.png"/><Relationship Id="rId1" Type="http://schemas.openxmlformats.org/officeDocument/2006/relationships/slideLayout" Target="../slideLayouts/slideLayout183.xml"/><Relationship Id="rId6" Type="http://schemas.openxmlformats.org/officeDocument/2006/relationships/slideLayout" Target="../slideLayouts/slideLayout188.xml"/><Relationship Id="rId11" Type="http://schemas.openxmlformats.org/officeDocument/2006/relationships/slideLayout" Target="../slideLayouts/slideLayout193.xml"/><Relationship Id="rId5" Type="http://schemas.openxmlformats.org/officeDocument/2006/relationships/slideLayout" Target="../slideLayouts/slideLayout187.xml"/><Relationship Id="rId15" Type="http://schemas.openxmlformats.org/officeDocument/2006/relationships/image" Target="../media/image1.jpeg"/><Relationship Id="rId10" Type="http://schemas.openxmlformats.org/officeDocument/2006/relationships/slideLayout" Target="../slideLayouts/slideLayout192.xml"/><Relationship Id="rId4" Type="http://schemas.openxmlformats.org/officeDocument/2006/relationships/slideLayout" Target="../slideLayouts/slideLayout186.xml"/><Relationship Id="rId9" Type="http://schemas.openxmlformats.org/officeDocument/2006/relationships/slideLayout" Target="../slideLayouts/slideLayout191.xml"/><Relationship Id="rId14"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slideLayout" Target="../slideLayouts/slideLayout208.xml"/><Relationship Id="rId3" Type="http://schemas.openxmlformats.org/officeDocument/2006/relationships/slideLayout" Target="../slideLayouts/slideLayout198.xml"/><Relationship Id="rId7" Type="http://schemas.openxmlformats.org/officeDocument/2006/relationships/slideLayout" Target="../slideLayouts/slideLayout202.xml"/><Relationship Id="rId12" Type="http://schemas.openxmlformats.org/officeDocument/2006/relationships/slideLayout" Target="../slideLayouts/slideLayout207.xml"/><Relationship Id="rId2" Type="http://schemas.openxmlformats.org/officeDocument/2006/relationships/slideLayout" Target="../slideLayouts/slideLayout197.xml"/><Relationship Id="rId16" Type="http://schemas.openxmlformats.org/officeDocument/2006/relationships/image" Target="../media/image2.png"/><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5" Type="http://schemas.openxmlformats.org/officeDocument/2006/relationships/slideLayout" Target="../slideLayouts/slideLayout200.xml"/><Relationship Id="rId15" Type="http://schemas.openxmlformats.org/officeDocument/2006/relationships/image" Target="../media/image1.jpeg"/><Relationship Id="rId10" Type="http://schemas.openxmlformats.org/officeDocument/2006/relationships/slideLayout" Target="../slideLayouts/slideLayout205.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16.xml"/><Relationship Id="rId13" Type="http://schemas.openxmlformats.org/officeDocument/2006/relationships/slideLayout" Target="../slideLayouts/slideLayout221.xml"/><Relationship Id="rId3" Type="http://schemas.openxmlformats.org/officeDocument/2006/relationships/slideLayout" Target="../slideLayouts/slideLayout211.xml"/><Relationship Id="rId7" Type="http://schemas.openxmlformats.org/officeDocument/2006/relationships/slideLayout" Target="../slideLayouts/slideLayout215.xml"/><Relationship Id="rId12" Type="http://schemas.openxmlformats.org/officeDocument/2006/relationships/slideLayout" Target="../slideLayouts/slideLayout220.xml"/><Relationship Id="rId2" Type="http://schemas.openxmlformats.org/officeDocument/2006/relationships/slideLayout" Target="../slideLayouts/slideLayout210.xml"/><Relationship Id="rId16" Type="http://schemas.openxmlformats.org/officeDocument/2006/relationships/image" Target="../media/image2.png"/><Relationship Id="rId1" Type="http://schemas.openxmlformats.org/officeDocument/2006/relationships/slideLayout" Target="../slideLayouts/slideLayout209.xml"/><Relationship Id="rId6" Type="http://schemas.openxmlformats.org/officeDocument/2006/relationships/slideLayout" Target="../slideLayouts/slideLayout214.xml"/><Relationship Id="rId11" Type="http://schemas.openxmlformats.org/officeDocument/2006/relationships/slideLayout" Target="../slideLayouts/slideLayout219.xml"/><Relationship Id="rId5" Type="http://schemas.openxmlformats.org/officeDocument/2006/relationships/slideLayout" Target="../slideLayouts/slideLayout213.xml"/><Relationship Id="rId15" Type="http://schemas.openxmlformats.org/officeDocument/2006/relationships/image" Target="../media/image1.jpeg"/><Relationship Id="rId10" Type="http://schemas.openxmlformats.org/officeDocument/2006/relationships/slideLayout" Target="../slideLayouts/slideLayout218.xml"/><Relationship Id="rId4" Type="http://schemas.openxmlformats.org/officeDocument/2006/relationships/slideLayout" Target="../slideLayouts/slideLayout212.xml"/><Relationship Id="rId9" Type="http://schemas.openxmlformats.org/officeDocument/2006/relationships/slideLayout" Target="../slideLayouts/slideLayout217.xml"/><Relationship Id="rId14"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29.xml"/><Relationship Id="rId13" Type="http://schemas.openxmlformats.org/officeDocument/2006/relationships/slideLayout" Target="../slideLayouts/slideLayout234.xml"/><Relationship Id="rId3" Type="http://schemas.openxmlformats.org/officeDocument/2006/relationships/slideLayout" Target="../slideLayouts/slideLayout224.xml"/><Relationship Id="rId7" Type="http://schemas.openxmlformats.org/officeDocument/2006/relationships/slideLayout" Target="../slideLayouts/slideLayout228.xml"/><Relationship Id="rId12" Type="http://schemas.openxmlformats.org/officeDocument/2006/relationships/slideLayout" Target="../slideLayouts/slideLayout233.xml"/><Relationship Id="rId2" Type="http://schemas.openxmlformats.org/officeDocument/2006/relationships/slideLayout" Target="../slideLayouts/slideLayout223.xml"/><Relationship Id="rId16" Type="http://schemas.openxmlformats.org/officeDocument/2006/relationships/image" Target="../media/image2.png"/><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5" Type="http://schemas.openxmlformats.org/officeDocument/2006/relationships/slideLayout" Target="../slideLayouts/slideLayout226.xml"/><Relationship Id="rId15" Type="http://schemas.openxmlformats.org/officeDocument/2006/relationships/image" Target="../media/image1.jpeg"/><Relationship Id="rId10" Type="http://schemas.openxmlformats.org/officeDocument/2006/relationships/slideLayout" Target="../slideLayouts/slideLayout231.xml"/><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42.xml"/><Relationship Id="rId13" Type="http://schemas.openxmlformats.org/officeDocument/2006/relationships/slideLayout" Target="../slideLayouts/slideLayout247.xml"/><Relationship Id="rId3" Type="http://schemas.openxmlformats.org/officeDocument/2006/relationships/slideLayout" Target="../slideLayouts/slideLayout237.xml"/><Relationship Id="rId7" Type="http://schemas.openxmlformats.org/officeDocument/2006/relationships/slideLayout" Target="../slideLayouts/slideLayout241.xml"/><Relationship Id="rId12" Type="http://schemas.openxmlformats.org/officeDocument/2006/relationships/slideLayout" Target="../slideLayouts/slideLayout246.xml"/><Relationship Id="rId2" Type="http://schemas.openxmlformats.org/officeDocument/2006/relationships/slideLayout" Target="../slideLayouts/slideLayout236.xml"/><Relationship Id="rId16" Type="http://schemas.openxmlformats.org/officeDocument/2006/relationships/image" Target="../media/image2.png"/><Relationship Id="rId1" Type="http://schemas.openxmlformats.org/officeDocument/2006/relationships/slideLayout" Target="../slideLayouts/slideLayout235.xml"/><Relationship Id="rId6" Type="http://schemas.openxmlformats.org/officeDocument/2006/relationships/slideLayout" Target="../slideLayouts/slideLayout240.xml"/><Relationship Id="rId11" Type="http://schemas.openxmlformats.org/officeDocument/2006/relationships/slideLayout" Target="../slideLayouts/slideLayout245.xml"/><Relationship Id="rId5" Type="http://schemas.openxmlformats.org/officeDocument/2006/relationships/slideLayout" Target="../slideLayouts/slideLayout239.xml"/><Relationship Id="rId15" Type="http://schemas.openxmlformats.org/officeDocument/2006/relationships/image" Target="../media/image1.jpeg"/><Relationship Id="rId10" Type="http://schemas.openxmlformats.org/officeDocument/2006/relationships/slideLayout" Target="../slideLayouts/slideLayout244.xml"/><Relationship Id="rId4" Type="http://schemas.openxmlformats.org/officeDocument/2006/relationships/slideLayout" Target="../slideLayouts/slideLayout238.xml"/><Relationship Id="rId9" Type="http://schemas.openxmlformats.org/officeDocument/2006/relationships/slideLayout" Target="../slideLayouts/slideLayout243.xml"/><Relationship Id="rId14"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image" Target="../media/image2.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1.jpe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55.xml"/><Relationship Id="rId13" Type="http://schemas.openxmlformats.org/officeDocument/2006/relationships/slideLayout" Target="../slideLayouts/slideLayout260.xml"/><Relationship Id="rId3" Type="http://schemas.openxmlformats.org/officeDocument/2006/relationships/slideLayout" Target="../slideLayouts/slideLayout250.xml"/><Relationship Id="rId7" Type="http://schemas.openxmlformats.org/officeDocument/2006/relationships/slideLayout" Target="../slideLayouts/slideLayout254.xml"/><Relationship Id="rId12" Type="http://schemas.openxmlformats.org/officeDocument/2006/relationships/slideLayout" Target="../slideLayouts/slideLayout259.xml"/><Relationship Id="rId2" Type="http://schemas.openxmlformats.org/officeDocument/2006/relationships/slideLayout" Target="../slideLayouts/slideLayout249.xml"/><Relationship Id="rId16" Type="http://schemas.openxmlformats.org/officeDocument/2006/relationships/image" Target="../media/image2.png"/><Relationship Id="rId1" Type="http://schemas.openxmlformats.org/officeDocument/2006/relationships/slideLayout" Target="../slideLayouts/slideLayout248.xml"/><Relationship Id="rId6" Type="http://schemas.openxmlformats.org/officeDocument/2006/relationships/slideLayout" Target="../slideLayouts/slideLayout253.xml"/><Relationship Id="rId11" Type="http://schemas.openxmlformats.org/officeDocument/2006/relationships/slideLayout" Target="../slideLayouts/slideLayout258.xml"/><Relationship Id="rId5" Type="http://schemas.openxmlformats.org/officeDocument/2006/relationships/slideLayout" Target="../slideLayouts/slideLayout252.xml"/><Relationship Id="rId15" Type="http://schemas.openxmlformats.org/officeDocument/2006/relationships/image" Target="../media/image1.jpeg"/><Relationship Id="rId10" Type="http://schemas.openxmlformats.org/officeDocument/2006/relationships/slideLayout" Target="../slideLayouts/slideLayout257.xml"/><Relationship Id="rId4" Type="http://schemas.openxmlformats.org/officeDocument/2006/relationships/slideLayout" Target="../slideLayouts/slideLayout251.xml"/><Relationship Id="rId9" Type="http://schemas.openxmlformats.org/officeDocument/2006/relationships/slideLayout" Target="../slideLayouts/slideLayout256.xml"/><Relationship Id="rId14"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68.xml"/><Relationship Id="rId13" Type="http://schemas.openxmlformats.org/officeDocument/2006/relationships/slideLayout" Target="../slideLayouts/slideLayout273.xml"/><Relationship Id="rId3" Type="http://schemas.openxmlformats.org/officeDocument/2006/relationships/slideLayout" Target="../slideLayouts/slideLayout263.xml"/><Relationship Id="rId7" Type="http://schemas.openxmlformats.org/officeDocument/2006/relationships/slideLayout" Target="../slideLayouts/slideLayout267.xml"/><Relationship Id="rId12" Type="http://schemas.openxmlformats.org/officeDocument/2006/relationships/slideLayout" Target="../slideLayouts/slideLayout272.xml"/><Relationship Id="rId2" Type="http://schemas.openxmlformats.org/officeDocument/2006/relationships/slideLayout" Target="../slideLayouts/slideLayout262.xml"/><Relationship Id="rId16" Type="http://schemas.openxmlformats.org/officeDocument/2006/relationships/image" Target="../media/image2.png"/><Relationship Id="rId1" Type="http://schemas.openxmlformats.org/officeDocument/2006/relationships/slideLayout" Target="../slideLayouts/slideLayout261.xml"/><Relationship Id="rId6" Type="http://schemas.openxmlformats.org/officeDocument/2006/relationships/slideLayout" Target="../slideLayouts/slideLayout266.xml"/><Relationship Id="rId11" Type="http://schemas.openxmlformats.org/officeDocument/2006/relationships/slideLayout" Target="../slideLayouts/slideLayout271.xml"/><Relationship Id="rId5" Type="http://schemas.openxmlformats.org/officeDocument/2006/relationships/slideLayout" Target="../slideLayouts/slideLayout265.xml"/><Relationship Id="rId15" Type="http://schemas.openxmlformats.org/officeDocument/2006/relationships/image" Target="../media/image1.jpeg"/><Relationship Id="rId10" Type="http://schemas.openxmlformats.org/officeDocument/2006/relationships/slideLayout" Target="../slideLayouts/slideLayout270.xml"/><Relationship Id="rId4" Type="http://schemas.openxmlformats.org/officeDocument/2006/relationships/slideLayout" Target="../slideLayouts/slideLayout264.xml"/><Relationship Id="rId9" Type="http://schemas.openxmlformats.org/officeDocument/2006/relationships/slideLayout" Target="../slideLayouts/slideLayout269.xml"/><Relationship Id="rId14"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81.xml"/><Relationship Id="rId13" Type="http://schemas.openxmlformats.org/officeDocument/2006/relationships/slideLayout" Target="../slideLayouts/slideLayout286.xml"/><Relationship Id="rId3" Type="http://schemas.openxmlformats.org/officeDocument/2006/relationships/slideLayout" Target="../slideLayouts/slideLayout276.xml"/><Relationship Id="rId7" Type="http://schemas.openxmlformats.org/officeDocument/2006/relationships/slideLayout" Target="../slideLayouts/slideLayout280.xml"/><Relationship Id="rId12" Type="http://schemas.openxmlformats.org/officeDocument/2006/relationships/slideLayout" Target="../slideLayouts/slideLayout285.xml"/><Relationship Id="rId2" Type="http://schemas.openxmlformats.org/officeDocument/2006/relationships/slideLayout" Target="../slideLayouts/slideLayout275.xml"/><Relationship Id="rId16" Type="http://schemas.openxmlformats.org/officeDocument/2006/relationships/image" Target="../media/image2.png"/><Relationship Id="rId1" Type="http://schemas.openxmlformats.org/officeDocument/2006/relationships/slideLayout" Target="../slideLayouts/slideLayout274.xml"/><Relationship Id="rId6" Type="http://schemas.openxmlformats.org/officeDocument/2006/relationships/slideLayout" Target="../slideLayouts/slideLayout279.xml"/><Relationship Id="rId11" Type="http://schemas.openxmlformats.org/officeDocument/2006/relationships/slideLayout" Target="../slideLayouts/slideLayout284.xml"/><Relationship Id="rId5" Type="http://schemas.openxmlformats.org/officeDocument/2006/relationships/slideLayout" Target="../slideLayouts/slideLayout278.xml"/><Relationship Id="rId15" Type="http://schemas.openxmlformats.org/officeDocument/2006/relationships/image" Target="../media/image1.jpeg"/><Relationship Id="rId10" Type="http://schemas.openxmlformats.org/officeDocument/2006/relationships/slideLayout" Target="../slideLayouts/slideLayout283.xml"/><Relationship Id="rId4" Type="http://schemas.openxmlformats.org/officeDocument/2006/relationships/slideLayout" Target="../slideLayouts/slideLayout277.xml"/><Relationship Id="rId9" Type="http://schemas.openxmlformats.org/officeDocument/2006/relationships/slideLayout" Target="../slideLayouts/slideLayout282.xml"/><Relationship Id="rId14"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94.xml"/><Relationship Id="rId13" Type="http://schemas.openxmlformats.org/officeDocument/2006/relationships/slideLayout" Target="../slideLayouts/slideLayout299.xml"/><Relationship Id="rId3" Type="http://schemas.openxmlformats.org/officeDocument/2006/relationships/slideLayout" Target="../slideLayouts/slideLayout289.xml"/><Relationship Id="rId7" Type="http://schemas.openxmlformats.org/officeDocument/2006/relationships/slideLayout" Target="../slideLayouts/slideLayout293.xml"/><Relationship Id="rId12" Type="http://schemas.openxmlformats.org/officeDocument/2006/relationships/slideLayout" Target="../slideLayouts/slideLayout298.xml"/><Relationship Id="rId2" Type="http://schemas.openxmlformats.org/officeDocument/2006/relationships/slideLayout" Target="../slideLayouts/slideLayout288.xml"/><Relationship Id="rId16" Type="http://schemas.openxmlformats.org/officeDocument/2006/relationships/image" Target="../media/image2.png"/><Relationship Id="rId1" Type="http://schemas.openxmlformats.org/officeDocument/2006/relationships/slideLayout" Target="../slideLayouts/slideLayout287.xml"/><Relationship Id="rId6" Type="http://schemas.openxmlformats.org/officeDocument/2006/relationships/slideLayout" Target="../slideLayouts/slideLayout292.xml"/><Relationship Id="rId11" Type="http://schemas.openxmlformats.org/officeDocument/2006/relationships/slideLayout" Target="../slideLayouts/slideLayout297.xml"/><Relationship Id="rId5" Type="http://schemas.openxmlformats.org/officeDocument/2006/relationships/slideLayout" Target="../slideLayouts/slideLayout291.xml"/><Relationship Id="rId15" Type="http://schemas.openxmlformats.org/officeDocument/2006/relationships/image" Target="../media/image1.jpeg"/><Relationship Id="rId10" Type="http://schemas.openxmlformats.org/officeDocument/2006/relationships/slideLayout" Target="../slideLayouts/slideLayout296.xml"/><Relationship Id="rId4" Type="http://schemas.openxmlformats.org/officeDocument/2006/relationships/slideLayout" Target="../slideLayouts/slideLayout290.xml"/><Relationship Id="rId9" Type="http://schemas.openxmlformats.org/officeDocument/2006/relationships/slideLayout" Target="../slideLayouts/slideLayout295.xml"/><Relationship Id="rId14" Type="http://schemas.openxmlformats.org/officeDocument/2006/relationships/theme" Target="../theme/theme23.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307.xml"/><Relationship Id="rId13" Type="http://schemas.openxmlformats.org/officeDocument/2006/relationships/slideLayout" Target="../slideLayouts/slideLayout312.xml"/><Relationship Id="rId3" Type="http://schemas.openxmlformats.org/officeDocument/2006/relationships/slideLayout" Target="../slideLayouts/slideLayout302.xml"/><Relationship Id="rId7" Type="http://schemas.openxmlformats.org/officeDocument/2006/relationships/slideLayout" Target="../slideLayouts/slideLayout306.xml"/><Relationship Id="rId12" Type="http://schemas.openxmlformats.org/officeDocument/2006/relationships/slideLayout" Target="../slideLayouts/slideLayout311.xml"/><Relationship Id="rId2" Type="http://schemas.openxmlformats.org/officeDocument/2006/relationships/slideLayout" Target="../slideLayouts/slideLayout301.xml"/><Relationship Id="rId16" Type="http://schemas.openxmlformats.org/officeDocument/2006/relationships/image" Target="../media/image2.png"/><Relationship Id="rId1" Type="http://schemas.openxmlformats.org/officeDocument/2006/relationships/slideLayout" Target="../slideLayouts/slideLayout300.xml"/><Relationship Id="rId6" Type="http://schemas.openxmlformats.org/officeDocument/2006/relationships/slideLayout" Target="../slideLayouts/slideLayout305.xml"/><Relationship Id="rId11" Type="http://schemas.openxmlformats.org/officeDocument/2006/relationships/slideLayout" Target="../slideLayouts/slideLayout310.xml"/><Relationship Id="rId5" Type="http://schemas.openxmlformats.org/officeDocument/2006/relationships/slideLayout" Target="../slideLayouts/slideLayout304.xml"/><Relationship Id="rId15" Type="http://schemas.openxmlformats.org/officeDocument/2006/relationships/image" Target="../media/image1.jpeg"/><Relationship Id="rId10" Type="http://schemas.openxmlformats.org/officeDocument/2006/relationships/slideLayout" Target="../slideLayouts/slideLayout309.xml"/><Relationship Id="rId4" Type="http://schemas.openxmlformats.org/officeDocument/2006/relationships/slideLayout" Target="../slideLayouts/slideLayout303.xml"/><Relationship Id="rId9" Type="http://schemas.openxmlformats.org/officeDocument/2006/relationships/slideLayout" Target="../slideLayouts/slideLayout308.xml"/><Relationship Id="rId14"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320.xml"/><Relationship Id="rId13" Type="http://schemas.openxmlformats.org/officeDocument/2006/relationships/slideLayout" Target="../slideLayouts/slideLayout325.xml"/><Relationship Id="rId3" Type="http://schemas.openxmlformats.org/officeDocument/2006/relationships/slideLayout" Target="../slideLayouts/slideLayout315.xml"/><Relationship Id="rId7" Type="http://schemas.openxmlformats.org/officeDocument/2006/relationships/slideLayout" Target="../slideLayouts/slideLayout319.xml"/><Relationship Id="rId12" Type="http://schemas.openxmlformats.org/officeDocument/2006/relationships/slideLayout" Target="../slideLayouts/slideLayout324.xml"/><Relationship Id="rId2" Type="http://schemas.openxmlformats.org/officeDocument/2006/relationships/slideLayout" Target="../slideLayouts/slideLayout314.xml"/><Relationship Id="rId16" Type="http://schemas.openxmlformats.org/officeDocument/2006/relationships/image" Target="../media/image2.png"/><Relationship Id="rId1" Type="http://schemas.openxmlformats.org/officeDocument/2006/relationships/slideLayout" Target="../slideLayouts/slideLayout313.xml"/><Relationship Id="rId6" Type="http://schemas.openxmlformats.org/officeDocument/2006/relationships/slideLayout" Target="../slideLayouts/slideLayout318.xml"/><Relationship Id="rId11" Type="http://schemas.openxmlformats.org/officeDocument/2006/relationships/slideLayout" Target="../slideLayouts/slideLayout323.xml"/><Relationship Id="rId5" Type="http://schemas.openxmlformats.org/officeDocument/2006/relationships/slideLayout" Target="../slideLayouts/slideLayout317.xml"/><Relationship Id="rId15" Type="http://schemas.openxmlformats.org/officeDocument/2006/relationships/image" Target="../media/image1.jpeg"/><Relationship Id="rId10" Type="http://schemas.openxmlformats.org/officeDocument/2006/relationships/slideLayout" Target="../slideLayouts/slideLayout322.xml"/><Relationship Id="rId4" Type="http://schemas.openxmlformats.org/officeDocument/2006/relationships/slideLayout" Target="../slideLayouts/slideLayout316.xml"/><Relationship Id="rId9" Type="http://schemas.openxmlformats.org/officeDocument/2006/relationships/slideLayout" Target="../slideLayouts/slideLayout321.xml"/><Relationship Id="rId14" Type="http://schemas.openxmlformats.org/officeDocument/2006/relationships/theme" Target="../theme/theme25.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333.xml"/><Relationship Id="rId13" Type="http://schemas.openxmlformats.org/officeDocument/2006/relationships/slideLayout" Target="../slideLayouts/slideLayout338.xml"/><Relationship Id="rId3" Type="http://schemas.openxmlformats.org/officeDocument/2006/relationships/slideLayout" Target="../slideLayouts/slideLayout328.xml"/><Relationship Id="rId7" Type="http://schemas.openxmlformats.org/officeDocument/2006/relationships/slideLayout" Target="../slideLayouts/slideLayout332.xml"/><Relationship Id="rId12" Type="http://schemas.openxmlformats.org/officeDocument/2006/relationships/slideLayout" Target="../slideLayouts/slideLayout337.xml"/><Relationship Id="rId2" Type="http://schemas.openxmlformats.org/officeDocument/2006/relationships/slideLayout" Target="../slideLayouts/slideLayout327.xml"/><Relationship Id="rId16" Type="http://schemas.openxmlformats.org/officeDocument/2006/relationships/image" Target="../media/image2.png"/><Relationship Id="rId1" Type="http://schemas.openxmlformats.org/officeDocument/2006/relationships/slideLayout" Target="../slideLayouts/slideLayout326.xml"/><Relationship Id="rId6" Type="http://schemas.openxmlformats.org/officeDocument/2006/relationships/slideLayout" Target="../slideLayouts/slideLayout331.xml"/><Relationship Id="rId11" Type="http://schemas.openxmlformats.org/officeDocument/2006/relationships/slideLayout" Target="../slideLayouts/slideLayout336.xml"/><Relationship Id="rId5" Type="http://schemas.openxmlformats.org/officeDocument/2006/relationships/slideLayout" Target="../slideLayouts/slideLayout330.xml"/><Relationship Id="rId15" Type="http://schemas.openxmlformats.org/officeDocument/2006/relationships/image" Target="../media/image1.jpeg"/><Relationship Id="rId10" Type="http://schemas.openxmlformats.org/officeDocument/2006/relationships/slideLayout" Target="../slideLayouts/slideLayout335.xml"/><Relationship Id="rId4" Type="http://schemas.openxmlformats.org/officeDocument/2006/relationships/slideLayout" Target="../slideLayouts/slideLayout329.xml"/><Relationship Id="rId9" Type="http://schemas.openxmlformats.org/officeDocument/2006/relationships/slideLayout" Target="../slideLayouts/slideLayout334.xml"/><Relationship Id="rId14" Type="http://schemas.openxmlformats.org/officeDocument/2006/relationships/theme" Target="../theme/theme26.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346.xml"/><Relationship Id="rId13" Type="http://schemas.openxmlformats.org/officeDocument/2006/relationships/slideLayout" Target="../slideLayouts/slideLayout351.xml"/><Relationship Id="rId3" Type="http://schemas.openxmlformats.org/officeDocument/2006/relationships/slideLayout" Target="../slideLayouts/slideLayout341.xml"/><Relationship Id="rId7" Type="http://schemas.openxmlformats.org/officeDocument/2006/relationships/slideLayout" Target="../slideLayouts/slideLayout345.xml"/><Relationship Id="rId12" Type="http://schemas.openxmlformats.org/officeDocument/2006/relationships/slideLayout" Target="../slideLayouts/slideLayout350.xml"/><Relationship Id="rId2" Type="http://schemas.openxmlformats.org/officeDocument/2006/relationships/slideLayout" Target="../slideLayouts/slideLayout340.xml"/><Relationship Id="rId16" Type="http://schemas.openxmlformats.org/officeDocument/2006/relationships/image" Target="../media/image2.png"/><Relationship Id="rId1" Type="http://schemas.openxmlformats.org/officeDocument/2006/relationships/slideLayout" Target="../slideLayouts/slideLayout339.xml"/><Relationship Id="rId6" Type="http://schemas.openxmlformats.org/officeDocument/2006/relationships/slideLayout" Target="../slideLayouts/slideLayout344.xml"/><Relationship Id="rId11" Type="http://schemas.openxmlformats.org/officeDocument/2006/relationships/slideLayout" Target="../slideLayouts/slideLayout349.xml"/><Relationship Id="rId5" Type="http://schemas.openxmlformats.org/officeDocument/2006/relationships/slideLayout" Target="../slideLayouts/slideLayout343.xml"/><Relationship Id="rId15" Type="http://schemas.openxmlformats.org/officeDocument/2006/relationships/image" Target="../media/image1.jpeg"/><Relationship Id="rId10" Type="http://schemas.openxmlformats.org/officeDocument/2006/relationships/slideLayout" Target="../slideLayouts/slideLayout348.xml"/><Relationship Id="rId4" Type="http://schemas.openxmlformats.org/officeDocument/2006/relationships/slideLayout" Target="../slideLayouts/slideLayout342.xml"/><Relationship Id="rId9" Type="http://schemas.openxmlformats.org/officeDocument/2006/relationships/slideLayout" Target="../slideLayouts/slideLayout347.xml"/><Relationship Id="rId14"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359.xml"/><Relationship Id="rId13" Type="http://schemas.openxmlformats.org/officeDocument/2006/relationships/slideLayout" Target="../slideLayouts/slideLayout364.xml"/><Relationship Id="rId3" Type="http://schemas.openxmlformats.org/officeDocument/2006/relationships/slideLayout" Target="../slideLayouts/slideLayout354.xml"/><Relationship Id="rId7" Type="http://schemas.openxmlformats.org/officeDocument/2006/relationships/slideLayout" Target="../slideLayouts/slideLayout358.xml"/><Relationship Id="rId12" Type="http://schemas.openxmlformats.org/officeDocument/2006/relationships/slideLayout" Target="../slideLayouts/slideLayout363.xml"/><Relationship Id="rId2" Type="http://schemas.openxmlformats.org/officeDocument/2006/relationships/slideLayout" Target="../slideLayouts/slideLayout353.xml"/><Relationship Id="rId16" Type="http://schemas.openxmlformats.org/officeDocument/2006/relationships/image" Target="../media/image2.png"/><Relationship Id="rId1" Type="http://schemas.openxmlformats.org/officeDocument/2006/relationships/slideLayout" Target="../slideLayouts/slideLayout352.xml"/><Relationship Id="rId6" Type="http://schemas.openxmlformats.org/officeDocument/2006/relationships/slideLayout" Target="../slideLayouts/slideLayout357.xml"/><Relationship Id="rId11" Type="http://schemas.openxmlformats.org/officeDocument/2006/relationships/slideLayout" Target="../slideLayouts/slideLayout362.xml"/><Relationship Id="rId5" Type="http://schemas.openxmlformats.org/officeDocument/2006/relationships/slideLayout" Target="../slideLayouts/slideLayout356.xml"/><Relationship Id="rId15" Type="http://schemas.openxmlformats.org/officeDocument/2006/relationships/image" Target="../media/image1.jpeg"/><Relationship Id="rId10" Type="http://schemas.openxmlformats.org/officeDocument/2006/relationships/slideLayout" Target="../slideLayouts/slideLayout361.xml"/><Relationship Id="rId4" Type="http://schemas.openxmlformats.org/officeDocument/2006/relationships/slideLayout" Target="../slideLayouts/slideLayout355.xml"/><Relationship Id="rId9" Type="http://schemas.openxmlformats.org/officeDocument/2006/relationships/slideLayout" Target="../slideLayouts/slideLayout360.xml"/><Relationship Id="rId14"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72.xml"/><Relationship Id="rId13" Type="http://schemas.openxmlformats.org/officeDocument/2006/relationships/slideLayout" Target="../slideLayouts/slideLayout377.xml"/><Relationship Id="rId3" Type="http://schemas.openxmlformats.org/officeDocument/2006/relationships/slideLayout" Target="../slideLayouts/slideLayout367.xml"/><Relationship Id="rId7" Type="http://schemas.openxmlformats.org/officeDocument/2006/relationships/slideLayout" Target="../slideLayouts/slideLayout371.xml"/><Relationship Id="rId12" Type="http://schemas.openxmlformats.org/officeDocument/2006/relationships/slideLayout" Target="../slideLayouts/slideLayout376.xml"/><Relationship Id="rId2" Type="http://schemas.openxmlformats.org/officeDocument/2006/relationships/slideLayout" Target="../slideLayouts/slideLayout366.xml"/><Relationship Id="rId16" Type="http://schemas.openxmlformats.org/officeDocument/2006/relationships/image" Target="../media/image2.png"/><Relationship Id="rId1" Type="http://schemas.openxmlformats.org/officeDocument/2006/relationships/slideLayout" Target="../slideLayouts/slideLayout365.xml"/><Relationship Id="rId6" Type="http://schemas.openxmlformats.org/officeDocument/2006/relationships/slideLayout" Target="../slideLayouts/slideLayout370.xml"/><Relationship Id="rId11" Type="http://schemas.openxmlformats.org/officeDocument/2006/relationships/slideLayout" Target="../slideLayouts/slideLayout375.xml"/><Relationship Id="rId5" Type="http://schemas.openxmlformats.org/officeDocument/2006/relationships/slideLayout" Target="../slideLayouts/slideLayout369.xml"/><Relationship Id="rId15" Type="http://schemas.openxmlformats.org/officeDocument/2006/relationships/image" Target="../media/image1.jpeg"/><Relationship Id="rId10" Type="http://schemas.openxmlformats.org/officeDocument/2006/relationships/slideLayout" Target="../slideLayouts/slideLayout374.xml"/><Relationship Id="rId4" Type="http://schemas.openxmlformats.org/officeDocument/2006/relationships/slideLayout" Target="../slideLayouts/slideLayout368.xml"/><Relationship Id="rId9" Type="http://schemas.openxmlformats.org/officeDocument/2006/relationships/slideLayout" Target="../slideLayouts/slideLayout373.xml"/><Relationship Id="rId14" Type="http://schemas.openxmlformats.org/officeDocument/2006/relationships/theme" Target="../theme/theme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image" Target="../media/image4.jpeg"/><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image" Target="../media/image3.jpeg"/><Relationship Id="rId2" Type="http://schemas.openxmlformats.org/officeDocument/2006/relationships/slideLayout" Target="../slideLayouts/slideLayout28.xml"/><Relationship Id="rId16" Type="http://schemas.openxmlformats.org/officeDocument/2006/relationships/image" Target="../media/image2.png"/><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image" Target="../media/image1.jpeg"/><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85.xml"/><Relationship Id="rId13" Type="http://schemas.openxmlformats.org/officeDocument/2006/relationships/slideLayout" Target="../slideLayouts/slideLayout390.xml"/><Relationship Id="rId3" Type="http://schemas.openxmlformats.org/officeDocument/2006/relationships/slideLayout" Target="../slideLayouts/slideLayout380.xml"/><Relationship Id="rId7" Type="http://schemas.openxmlformats.org/officeDocument/2006/relationships/slideLayout" Target="../slideLayouts/slideLayout384.xml"/><Relationship Id="rId12" Type="http://schemas.openxmlformats.org/officeDocument/2006/relationships/slideLayout" Target="../slideLayouts/slideLayout389.xml"/><Relationship Id="rId2" Type="http://schemas.openxmlformats.org/officeDocument/2006/relationships/slideLayout" Target="../slideLayouts/slideLayout379.xml"/><Relationship Id="rId16" Type="http://schemas.openxmlformats.org/officeDocument/2006/relationships/image" Target="../media/image2.png"/><Relationship Id="rId1" Type="http://schemas.openxmlformats.org/officeDocument/2006/relationships/slideLayout" Target="../slideLayouts/slideLayout378.xml"/><Relationship Id="rId6" Type="http://schemas.openxmlformats.org/officeDocument/2006/relationships/slideLayout" Target="../slideLayouts/slideLayout383.xml"/><Relationship Id="rId11" Type="http://schemas.openxmlformats.org/officeDocument/2006/relationships/slideLayout" Target="../slideLayouts/slideLayout388.xml"/><Relationship Id="rId5" Type="http://schemas.openxmlformats.org/officeDocument/2006/relationships/slideLayout" Target="../slideLayouts/slideLayout382.xml"/><Relationship Id="rId15" Type="http://schemas.openxmlformats.org/officeDocument/2006/relationships/image" Target="../media/image1.jpeg"/><Relationship Id="rId10" Type="http://schemas.openxmlformats.org/officeDocument/2006/relationships/slideLayout" Target="../slideLayouts/slideLayout387.xml"/><Relationship Id="rId4" Type="http://schemas.openxmlformats.org/officeDocument/2006/relationships/slideLayout" Target="../slideLayouts/slideLayout381.xml"/><Relationship Id="rId9" Type="http://schemas.openxmlformats.org/officeDocument/2006/relationships/slideLayout" Target="../slideLayouts/slideLayout386.xml"/><Relationship Id="rId1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98.xml"/><Relationship Id="rId13" Type="http://schemas.openxmlformats.org/officeDocument/2006/relationships/slideLayout" Target="../slideLayouts/slideLayout403.xml"/><Relationship Id="rId3" Type="http://schemas.openxmlformats.org/officeDocument/2006/relationships/slideLayout" Target="../slideLayouts/slideLayout393.xml"/><Relationship Id="rId7" Type="http://schemas.openxmlformats.org/officeDocument/2006/relationships/slideLayout" Target="../slideLayouts/slideLayout397.xml"/><Relationship Id="rId12" Type="http://schemas.openxmlformats.org/officeDocument/2006/relationships/slideLayout" Target="../slideLayouts/slideLayout402.xml"/><Relationship Id="rId2" Type="http://schemas.openxmlformats.org/officeDocument/2006/relationships/slideLayout" Target="../slideLayouts/slideLayout392.xml"/><Relationship Id="rId16" Type="http://schemas.openxmlformats.org/officeDocument/2006/relationships/image" Target="../media/image2.png"/><Relationship Id="rId1" Type="http://schemas.openxmlformats.org/officeDocument/2006/relationships/slideLayout" Target="../slideLayouts/slideLayout391.xml"/><Relationship Id="rId6" Type="http://schemas.openxmlformats.org/officeDocument/2006/relationships/slideLayout" Target="../slideLayouts/slideLayout396.xml"/><Relationship Id="rId11" Type="http://schemas.openxmlformats.org/officeDocument/2006/relationships/slideLayout" Target="../slideLayouts/slideLayout401.xml"/><Relationship Id="rId5" Type="http://schemas.openxmlformats.org/officeDocument/2006/relationships/slideLayout" Target="../slideLayouts/slideLayout395.xml"/><Relationship Id="rId15" Type="http://schemas.openxmlformats.org/officeDocument/2006/relationships/image" Target="../media/image1.jpeg"/><Relationship Id="rId10" Type="http://schemas.openxmlformats.org/officeDocument/2006/relationships/slideLayout" Target="../slideLayouts/slideLayout400.xml"/><Relationship Id="rId4" Type="http://schemas.openxmlformats.org/officeDocument/2006/relationships/slideLayout" Target="../slideLayouts/slideLayout394.xml"/><Relationship Id="rId9" Type="http://schemas.openxmlformats.org/officeDocument/2006/relationships/slideLayout" Target="../slideLayouts/slideLayout399.xml"/><Relationship Id="rId14" Type="http://schemas.openxmlformats.org/officeDocument/2006/relationships/theme" Target="../theme/theme31.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411.xml"/><Relationship Id="rId13" Type="http://schemas.openxmlformats.org/officeDocument/2006/relationships/slideLayout" Target="../slideLayouts/slideLayout416.xml"/><Relationship Id="rId3" Type="http://schemas.openxmlformats.org/officeDocument/2006/relationships/slideLayout" Target="../slideLayouts/slideLayout406.xml"/><Relationship Id="rId7" Type="http://schemas.openxmlformats.org/officeDocument/2006/relationships/slideLayout" Target="../slideLayouts/slideLayout410.xml"/><Relationship Id="rId12" Type="http://schemas.openxmlformats.org/officeDocument/2006/relationships/slideLayout" Target="../slideLayouts/slideLayout415.xml"/><Relationship Id="rId2" Type="http://schemas.openxmlformats.org/officeDocument/2006/relationships/slideLayout" Target="../slideLayouts/slideLayout405.xml"/><Relationship Id="rId16" Type="http://schemas.openxmlformats.org/officeDocument/2006/relationships/image" Target="../media/image2.png"/><Relationship Id="rId1" Type="http://schemas.openxmlformats.org/officeDocument/2006/relationships/slideLayout" Target="../slideLayouts/slideLayout404.xml"/><Relationship Id="rId6" Type="http://schemas.openxmlformats.org/officeDocument/2006/relationships/slideLayout" Target="../slideLayouts/slideLayout409.xml"/><Relationship Id="rId11" Type="http://schemas.openxmlformats.org/officeDocument/2006/relationships/slideLayout" Target="../slideLayouts/slideLayout414.xml"/><Relationship Id="rId5" Type="http://schemas.openxmlformats.org/officeDocument/2006/relationships/slideLayout" Target="../slideLayouts/slideLayout408.xml"/><Relationship Id="rId15" Type="http://schemas.openxmlformats.org/officeDocument/2006/relationships/image" Target="../media/image1.jpeg"/><Relationship Id="rId10" Type="http://schemas.openxmlformats.org/officeDocument/2006/relationships/slideLayout" Target="../slideLayouts/slideLayout413.xml"/><Relationship Id="rId4" Type="http://schemas.openxmlformats.org/officeDocument/2006/relationships/slideLayout" Target="../slideLayouts/slideLayout407.xml"/><Relationship Id="rId9" Type="http://schemas.openxmlformats.org/officeDocument/2006/relationships/slideLayout" Target="../slideLayouts/slideLayout412.xml"/><Relationship Id="rId14" Type="http://schemas.openxmlformats.org/officeDocument/2006/relationships/theme" Target="../theme/theme32.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424.xml"/><Relationship Id="rId13" Type="http://schemas.openxmlformats.org/officeDocument/2006/relationships/slideLayout" Target="../slideLayouts/slideLayout429.xml"/><Relationship Id="rId3" Type="http://schemas.openxmlformats.org/officeDocument/2006/relationships/slideLayout" Target="../slideLayouts/slideLayout419.xml"/><Relationship Id="rId7" Type="http://schemas.openxmlformats.org/officeDocument/2006/relationships/slideLayout" Target="../slideLayouts/slideLayout423.xml"/><Relationship Id="rId12" Type="http://schemas.openxmlformats.org/officeDocument/2006/relationships/slideLayout" Target="../slideLayouts/slideLayout428.xml"/><Relationship Id="rId2" Type="http://schemas.openxmlformats.org/officeDocument/2006/relationships/slideLayout" Target="../slideLayouts/slideLayout418.xml"/><Relationship Id="rId16" Type="http://schemas.openxmlformats.org/officeDocument/2006/relationships/image" Target="../media/image2.png"/><Relationship Id="rId1" Type="http://schemas.openxmlformats.org/officeDocument/2006/relationships/slideLayout" Target="../slideLayouts/slideLayout417.xml"/><Relationship Id="rId6" Type="http://schemas.openxmlformats.org/officeDocument/2006/relationships/slideLayout" Target="../slideLayouts/slideLayout422.xml"/><Relationship Id="rId11" Type="http://schemas.openxmlformats.org/officeDocument/2006/relationships/slideLayout" Target="../slideLayouts/slideLayout427.xml"/><Relationship Id="rId5" Type="http://schemas.openxmlformats.org/officeDocument/2006/relationships/slideLayout" Target="../slideLayouts/slideLayout421.xml"/><Relationship Id="rId15" Type="http://schemas.openxmlformats.org/officeDocument/2006/relationships/image" Target="../media/image1.jpeg"/><Relationship Id="rId10" Type="http://schemas.openxmlformats.org/officeDocument/2006/relationships/slideLayout" Target="../slideLayouts/slideLayout426.xml"/><Relationship Id="rId4" Type="http://schemas.openxmlformats.org/officeDocument/2006/relationships/slideLayout" Target="../slideLayouts/slideLayout420.xml"/><Relationship Id="rId9" Type="http://schemas.openxmlformats.org/officeDocument/2006/relationships/slideLayout" Target="../slideLayouts/slideLayout425.xml"/><Relationship Id="rId14"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437.xml"/><Relationship Id="rId13" Type="http://schemas.openxmlformats.org/officeDocument/2006/relationships/slideLayout" Target="../slideLayouts/slideLayout442.xml"/><Relationship Id="rId3" Type="http://schemas.openxmlformats.org/officeDocument/2006/relationships/slideLayout" Target="../slideLayouts/slideLayout432.xml"/><Relationship Id="rId7" Type="http://schemas.openxmlformats.org/officeDocument/2006/relationships/slideLayout" Target="../slideLayouts/slideLayout436.xml"/><Relationship Id="rId12" Type="http://schemas.openxmlformats.org/officeDocument/2006/relationships/slideLayout" Target="../slideLayouts/slideLayout441.xml"/><Relationship Id="rId2" Type="http://schemas.openxmlformats.org/officeDocument/2006/relationships/slideLayout" Target="../slideLayouts/slideLayout431.xml"/><Relationship Id="rId16" Type="http://schemas.openxmlformats.org/officeDocument/2006/relationships/image" Target="../media/image2.png"/><Relationship Id="rId1" Type="http://schemas.openxmlformats.org/officeDocument/2006/relationships/slideLayout" Target="../slideLayouts/slideLayout430.xml"/><Relationship Id="rId6" Type="http://schemas.openxmlformats.org/officeDocument/2006/relationships/slideLayout" Target="../slideLayouts/slideLayout435.xml"/><Relationship Id="rId11" Type="http://schemas.openxmlformats.org/officeDocument/2006/relationships/slideLayout" Target="../slideLayouts/slideLayout440.xml"/><Relationship Id="rId5" Type="http://schemas.openxmlformats.org/officeDocument/2006/relationships/slideLayout" Target="../slideLayouts/slideLayout434.xml"/><Relationship Id="rId15" Type="http://schemas.openxmlformats.org/officeDocument/2006/relationships/image" Target="../media/image1.jpeg"/><Relationship Id="rId10" Type="http://schemas.openxmlformats.org/officeDocument/2006/relationships/slideLayout" Target="../slideLayouts/slideLayout439.xml"/><Relationship Id="rId4" Type="http://schemas.openxmlformats.org/officeDocument/2006/relationships/slideLayout" Target="../slideLayouts/slideLayout433.xml"/><Relationship Id="rId9" Type="http://schemas.openxmlformats.org/officeDocument/2006/relationships/slideLayout" Target="../slideLayouts/slideLayout438.xml"/><Relationship Id="rId14"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450.xml"/><Relationship Id="rId13" Type="http://schemas.openxmlformats.org/officeDocument/2006/relationships/slideLayout" Target="../slideLayouts/slideLayout455.xml"/><Relationship Id="rId3" Type="http://schemas.openxmlformats.org/officeDocument/2006/relationships/slideLayout" Target="../slideLayouts/slideLayout445.xml"/><Relationship Id="rId7" Type="http://schemas.openxmlformats.org/officeDocument/2006/relationships/slideLayout" Target="../slideLayouts/slideLayout449.xml"/><Relationship Id="rId12" Type="http://schemas.openxmlformats.org/officeDocument/2006/relationships/slideLayout" Target="../slideLayouts/slideLayout454.xml"/><Relationship Id="rId2" Type="http://schemas.openxmlformats.org/officeDocument/2006/relationships/slideLayout" Target="../slideLayouts/slideLayout444.xml"/><Relationship Id="rId16" Type="http://schemas.openxmlformats.org/officeDocument/2006/relationships/image" Target="../media/image2.png"/><Relationship Id="rId1" Type="http://schemas.openxmlformats.org/officeDocument/2006/relationships/slideLayout" Target="../slideLayouts/slideLayout443.xml"/><Relationship Id="rId6" Type="http://schemas.openxmlformats.org/officeDocument/2006/relationships/slideLayout" Target="../slideLayouts/slideLayout448.xml"/><Relationship Id="rId11" Type="http://schemas.openxmlformats.org/officeDocument/2006/relationships/slideLayout" Target="../slideLayouts/slideLayout453.xml"/><Relationship Id="rId5" Type="http://schemas.openxmlformats.org/officeDocument/2006/relationships/slideLayout" Target="../slideLayouts/slideLayout447.xml"/><Relationship Id="rId15" Type="http://schemas.openxmlformats.org/officeDocument/2006/relationships/image" Target="../media/image1.jpeg"/><Relationship Id="rId10" Type="http://schemas.openxmlformats.org/officeDocument/2006/relationships/slideLayout" Target="../slideLayouts/slideLayout452.xml"/><Relationship Id="rId4" Type="http://schemas.openxmlformats.org/officeDocument/2006/relationships/slideLayout" Target="../slideLayouts/slideLayout446.xml"/><Relationship Id="rId9" Type="http://schemas.openxmlformats.org/officeDocument/2006/relationships/slideLayout" Target="../slideLayouts/slideLayout451.xml"/><Relationship Id="rId14"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463.xml"/><Relationship Id="rId13" Type="http://schemas.openxmlformats.org/officeDocument/2006/relationships/slideLayout" Target="../slideLayouts/slideLayout468.xml"/><Relationship Id="rId3" Type="http://schemas.openxmlformats.org/officeDocument/2006/relationships/slideLayout" Target="../slideLayouts/slideLayout458.xml"/><Relationship Id="rId7" Type="http://schemas.openxmlformats.org/officeDocument/2006/relationships/slideLayout" Target="../slideLayouts/slideLayout462.xml"/><Relationship Id="rId12" Type="http://schemas.openxmlformats.org/officeDocument/2006/relationships/slideLayout" Target="../slideLayouts/slideLayout467.xml"/><Relationship Id="rId2" Type="http://schemas.openxmlformats.org/officeDocument/2006/relationships/slideLayout" Target="../slideLayouts/slideLayout457.xml"/><Relationship Id="rId16" Type="http://schemas.openxmlformats.org/officeDocument/2006/relationships/image" Target="../media/image2.png"/><Relationship Id="rId1" Type="http://schemas.openxmlformats.org/officeDocument/2006/relationships/slideLayout" Target="../slideLayouts/slideLayout456.xml"/><Relationship Id="rId6" Type="http://schemas.openxmlformats.org/officeDocument/2006/relationships/slideLayout" Target="../slideLayouts/slideLayout461.xml"/><Relationship Id="rId11" Type="http://schemas.openxmlformats.org/officeDocument/2006/relationships/slideLayout" Target="../slideLayouts/slideLayout466.xml"/><Relationship Id="rId5" Type="http://schemas.openxmlformats.org/officeDocument/2006/relationships/slideLayout" Target="../slideLayouts/slideLayout460.xml"/><Relationship Id="rId15" Type="http://schemas.openxmlformats.org/officeDocument/2006/relationships/image" Target="../media/image1.jpeg"/><Relationship Id="rId10" Type="http://schemas.openxmlformats.org/officeDocument/2006/relationships/slideLayout" Target="../slideLayouts/slideLayout465.xml"/><Relationship Id="rId4" Type="http://schemas.openxmlformats.org/officeDocument/2006/relationships/slideLayout" Target="../slideLayouts/slideLayout459.xml"/><Relationship Id="rId9" Type="http://schemas.openxmlformats.org/officeDocument/2006/relationships/slideLayout" Target="../slideLayouts/slideLayout464.xml"/><Relationship Id="rId14" Type="http://schemas.openxmlformats.org/officeDocument/2006/relationships/theme" Target="../theme/theme36.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476.xml"/><Relationship Id="rId13" Type="http://schemas.openxmlformats.org/officeDocument/2006/relationships/slideLayout" Target="../slideLayouts/slideLayout481.xml"/><Relationship Id="rId3" Type="http://schemas.openxmlformats.org/officeDocument/2006/relationships/slideLayout" Target="../slideLayouts/slideLayout471.xml"/><Relationship Id="rId7" Type="http://schemas.openxmlformats.org/officeDocument/2006/relationships/slideLayout" Target="../slideLayouts/slideLayout475.xml"/><Relationship Id="rId12" Type="http://schemas.openxmlformats.org/officeDocument/2006/relationships/slideLayout" Target="../slideLayouts/slideLayout480.xml"/><Relationship Id="rId2" Type="http://schemas.openxmlformats.org/officeDocument/2006/relationships/slideLayout" Target="../slideLayouts/slideLayout470.xml"/><Relationship Id="rId16" Type="http://schemas.openxmlformats.org/officeDocument/2006/relationships/image" Target="../media/image2.png"/><Relationship Id="rId1" Type="http://schemas.openxmlformats.org/officeDocument/2006/relationships/slideLayout" Target="../slideLayouts/slideLayout469.xml"/><Relationship Id="rId6" Type="http://schemas.openxmlformats.org/officeDocument/2006/relationships/slideLayout" Target="../slideLayouts/slideLayout474.xml"/><Relationship Id="rId11" Type="http://schemas.openxmlformats.org/officeDocument/2006/relationships/slideLayout" Target="../slideLayouts/slideLayout479.xml"/><Relationship Id="rId5" Type="http://schemas.openxmlformats.org/officeDocument/2006/relationships/slideLayout" Target="../slideLayouts/slideLayout473.xml"/><Relationship Id="rId15" Type="http://schemas.openxmlformats.org/officeDocument/2006/relationships/image" Target="../media/image1.jpeg"/><Relationship Id="rId10" Type="http://schemas.openxmlformats.org/officeDocument/2006/relationships/slideLayout" Target="../slideLayouts/slideLayout478.xml"/><Relationship Id="rId4" Type="http://schemas.openxmlformats.org/officeDocument/2006/relationships/slideLayout" Target="../slideLayouts/slideLayout472.xml"/><Relationship Id="rId9" Type="http://schemas.openxmlformats.org/officeDocument/2006/relationships/slideLayout" Target="../slideLayouts/slideLayout477.xml"/><Relationship Id="rId14"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489.xml"/><Relationship Id="rId13" Type="http://schemas.openxmlformats.org/officeDocument/2006/relationships/slideLayout" Target="../slideLayouts/slideLayout494.xml"/><Relationship Id="rId3" Type="http://schemas.openxmlformats.org/officeDocument/2006/relationships/slideLayout" Target="../slideLayouts/slideLayout484.xml"/><Relationship Id="rId7" Type="http://schemas.openxmlformats.org/officeDocument/2006/relationships/slideLayout" Target="../slideLayouts/slideLayout488.xml"/><Relationship Id="rId12" Type="http://schemas.openxmlformats.org/officeDocument/2006/relationships/slideLayout" Target="../slideLayouts/slideLayout493.xml"/><Relationship Id="rId2" Type="http://schemas.openxmlformats.org/officeDocument/2006/relationships/slideLayout" Target="../slideLayouts/slideLayout483.xml"/><Relationship Id="rId16" Type="http://schemas.openxmlformats.org/officeDocument/2006/relationships/image" Target="../media/image2.png"/><Relationship Id="rId1" Type="http://schemas.openxmlformats.org/officeDocument/2006/relationships/slideLayout" Target="../slideLayouts/slideLayout482.xml"/><Relationship Id="rId6" Type="http://schemas.openxmlformats.org/officeDocument/2006/relationships/slideLayout" Target="../slideLayouts/slideLayout487.xml"/><Relationship Id="rId11" Type="http://schemas.openxmlformats.org/officeDocument/2006/relationships/slideLayout" Target="../slideLayouts/slideLayout492.xml"/><Relationship Id="rId5" Type="http://schemas.openxmlformats.org/officeDocument/2006/relationships/slideLayout" Target="../slideLayouts/slideLayout486.xml"/><Relationship Id="rId15" Type="http://schemas.openxmlformats.org/officeDocument/2006/relationships/image" Target="../media/image1.jpeg"/><Relationship Id="rId10" Type="http://schemas.openxmlformats.org/officeDocument/2006/relationships/slideLayout" Target="../slideLayouts/slideLayout491.xml"/><Relationship Id="rId4" Type="http://schemas.openxmlformats.org/officeDocument/2006/relationships/slideLayout" Target="../slideLayouts/slideLayout485.xml"/><Relationship Id="rId9" Type="http://schemas.openxmlformats.org/officeDocument/2006/relationships/slideLayout" Target="../slideLayouts/slideLayout490.xml"/><Relationship Id="rId14" Type="http://schemas.openxmlformats.org/officeDocument/2006/relationships/theme" Target="../theme/theme38.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502.xml"/><Relationship Id="rId13" Type="http://schemas.openxmlformats.org/officeDocument/2006/relationships/slideLayout" Target="../slideLayouts/slideLayout507.xml"/><Relationship Id="rId3" Type="http://schemas.openxmlformats.org/officeDocument/2006/relationships/slideLayout" Target="../slideLayouts/slideLayout497.xml"/><Relationship Id="rId7" Type="http://schemas.openxmlformats.org/officeDocument/2006/relationships/slideLayout" Target="../slideLayouts/slideLayout501.xml"/><Relationship Id="rId12" Type="http://schemas.openxmlformats.org/officeDocument/2006/relationships/slideLayout" Target="../slideLayouts/slideLayout506.xml"/><Relationship Id="rId2" Type="http://schemas.openxmlformats.org/officeDocument/2006/relationships/slideLayout" Target="../slideLayouts/slideLayout496.xml"/><Relationship Id="rId16" Type="http://schemas.openxmlformats.org/officeDocument/2006/relationships/image" Target="../media/image2.png"/><Relationship Id="rId1" Type="http://schemas.openxmlformats.org/officeDocument/2006/relationships/slideLayout" Target="../slideLayouts/slideLayout495.xml"/><Relationship Id="rId6" Type="http://schemas.openxmlformats.org/officeDocument/2006/relationships/slideLayout" Target="../slideLayouts/slideLayout500.xml"/><Relationship Id="rId11" Type="http://schemas.openxmlformats.org/officeDocument/2006/relationships/slideLayout" Target="../slideLayouts/slideLayout505.xml"/><Relationship Id="rId5" Type="http://schemas.openxmlformats.org/officeDocument/2006/relationships/slideLayout" Target="../slideLayouts/slideLayout499.xml"/><Relationship Id="rId15" Type="http://schemas.openxmlformats.org/officeDocument/2006/relationships/image" Target="../media/image1.jpeg"/><Relationship Id="rId10" Type="http://schemas.openxmlformats.org/officeDocument/2006/relationships/slideLayout" Target="../slideLayouts/slideLayout504.xml"/><Relationship Id="rId4" Type="http://schemas.openxmlformats.org/officeDocument/2006/relationships/slideLayout" Target="../slideLayouts/slideLayout498.xml"/><Relationship Id="rId9" Type="http://schemas.openxmlformats.org/officeDocument/2006/relationships/slideLayout" Target="../slideLayouts/slideLayout503.xml"/><Relationship Id="rId14" Type="http://schemas.openxmlformats.org/officeDocument/2006/relationships/theme" Target="../theme/theme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image" Target="../media/image4.jpeg"/><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image" Target="../media/image3.jpeg"/><Relationship Id="rId2" Type="http://schemas.openxmlformats.org/officeDocument/2006/relationships/slideLayout" Target="../slideLayouts/slideLayout41.xml"/><Relationship Id="rId16" Type="http://schemas.openxmlformats.org/officeDocument/2006/relationships/image" Target="../media/image2.png"/><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image" Target="../media/image1.jpeg"/><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515.xml"/><Relationship Id="rId13" Type="http://schemas.openxmlformats.org/officeDocument/2006/relationships/slideLayout" Target="../slideLayouts/slideLayout520.xml"/><Relationship Id="rId3" Type="http://schemas.openxmlformats.org/officeDocument/2006/relationships/slideLayout" Target="../slideLayouts/slideLayout510.xml"/><Relationship Id="rId7" Type="http://schemas.openxmlformats.org/officeDocument/2006/relationships/slideLayout" Target="../slideLayouts/slideLayout514.xml"/><Relationship Id="rId12" Type="http://schemas.openxmlformats.org/officeDocument/2006/relationships/slideLayout" Target="../slideLayouts/slideLayout519.xml"/><Relationship Id="rId2" Type="http://schemas.openxmlformats.org/officeDocument/2006/relationships/slideLayout" Target="../slideLayouts/slideLayout509.xml"/><Relationship Id="rId16" Type="http://schemas.openxmlformats.org/officeDocument/2006/relationships/image" Target="../media/image2.png"/><Relationship Id="rId1" Type="http://schemas.openxmlformats.org/officeDocument/2006/relationships/slideLayout" Target="../slideLayouts/slideLayout508.xml"/><Relationship Id="rId6" Type="http://schemas.openxmlformats.org/officeDocument/2006/relationships/slideLayout" Target="../slideLayouts/slideLayout513.xml"/><Relationship Id="rId11" Type="http://schemas.openxmlformats.org/officeDocument/2006/relationships/slideLayout" Target="../slideLayouts/slideLayout518.xml"/><Relationship Id="rId5" Type="http://schemas.openxmlformats.org/officeDocument/2006/relationships/slideLayout" Target="../slideLayouts/slideLayout512.xml"/><Relationship Id="rId15" Type="http://schemas.openxmlformats.org/officeDocument/2006/relationships/image" Target="../media/image1.jpeg"/><Relationship Id="rId10" Type="http://schemas.openxmlformats.org/officeDocument/2006/relationships/slideLayout" Target="../slideLayouts/slideLayout517.xml"/><Relationship Id="rId4" Type="http://schemas.openxmlformats.org/officeDocument/2006/relationships/slideLayout" Target="../slideLayouts/slideLayout511.xml"/><Relationship Id="rId9" Type="http://schemas.openxmlformats.org/officeDocument/2006/relationships/slideLayout" Target="../slideLayouts/slideLayout516.xml"/><Relationship Id="rId14" Type="http://schemas.openxmlformats.org/officeDocument/2006/relationships/theme" Target="../theme/theme40.xml"/></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528.xml"/><Relationship Id="rId13" Type="http://schemas.openxmlformats.org/officeDocument/2006/relationships/slideLayout" Target="../slideLayouts/slideLayout533.xml"/><Relationship Id="rId3" Type="http://schemas.openxmlformats.org/officeDocument/2006/relationships/slideLayout" Target="../slideLayouts/slideLayout523.xml"/><Relationship Id="rId7" Type="http://schemas.openxmlformats.org/officeDocument/2006/relationships/slideLayout" Target="../slideLayouts/slideLayout527.xml"/><Relationship Id="rId12" Type="http://schemas.openxmlformats.org/officeDocument/2006/relationships/slideLayout" Target="../slideLayouts/slideLayout532.xml"/><Relationship Id="rId2" Type="http://schemas.openxmlformats.org/officeDocument/2006/relationships/slideLayout" Target="../slideLayouts/slideLayout522.xml"/><Relationship Id="rId16" Type="http://schemas.openxmlformats.org/officeDocument/2006/relationships/image" Target="../media/image2.png"/><Relationship Id="rId1" Type="http://schemas.openxmlformats.org/officeDocument/2006/relationships/slideLayout" Target="../slideLayouts/slideLayout521.xml"/><Relationship Id="rId6" Type="http://schemas.openxmlformats.org/officeDocument/2006/relationships/slideLayout" Target="../slideLayouts/slideLayout526.xml"/><Relationship Id="rId11" Type="http://schemas.openxmlformats.org/officeDocument/2006/relationships/slideLayout" Target="../slideLayouts/slideLayout531.xml"/><Relationship Id="rId5" Type="http://schemas.openxmlformats.org/officeDocument/2006/relationships/slideLayout" Target="../slideLayouts/slideLayout525.xml"/><Relationship Id="rId15" Type="http://schemas.openxmlformats.org/officeDocument/2006/relationships/image" Target="../media/image1.jpeg"/><Relationship Id="rId10" Type="http://schemas.openxmlformats.org/officeDocument/2006/relationships/slideLayout" Target="../slideLayouts/slideLayout530.xml"/><Relationship Id="rId4" Type="http://schemas.openxmlformats.org/officeDocument/2006/relationships/slideLayout" Target="../slideLayouts/slideLayout524.xml"/><Relationship Id="rId9" Type="http://schemas.openxmlformats.org/officeDocument/2006/relationships/slideLayout" Target="../slideLayouts/slideLayout529.xml"/><Relationship Id="rId14" Type="http://schemas.openxmlformats.org/officeDocument/2006/relationships/theme" Target="../theme/theme41.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541.xml"/><Relationship Id="rId13" Type="http://schemas.openxmlformats.org/officeDocument/2006/relationships/slideLayout" Target="../slideLayouts/slideLayout546.xml"/><Relationship Id="rId3" Type="http://schemas.openxmlformats.org/officeDocument/2006/relationships/slideLayout" Target="../slideLayouts/slideLayout536.xml"/><Relationship Id="rId7" Type="http://schemas.openxmlformats.org/officeDocument/2006/relationships/slideLayout" Target="../slideLayouts/slideLayout540.xml"/><Relationship Id="rId12" Type="http://schemas.openxmlformats.org/officeDocument/2006/relationships/slideLayout" Target="../slideLayouts/slideLayout545.xml"/><Relationship Id="rId2" Type="http://schemas.openxmlformats.org/officeDocument/2006/relationships/slideLayout" Target="../slideLayouts/slideLayout535.xml"/><Relationship Id="rId16" Type="http://schemas.openxmlformats.org/officeDocument/2006/relationships/image" Target="../media/image2.png"/><Relationship Id="rId1" Type="http://schemas.openxmlformats.org/officeDocument/2006/relationships/slideLayout" Target="../slideLayouts/slideLayout534.xml"/><Relationship Id="rId6" Type="http://schemas.openxmlformats.org/officeDocument/2006/relationships/slideLayout" Target="../slideLayouts/slideLayout539.xml"/><Relationship Id="rId11" Type="http://schemas.openxmlformats.org/officeDocument/2006/relationships/slideLayout" Target="../slideLayouts/slideLayout544.xml"/><Relationship Id="rId5" Type="http://schemas.openxmlformats.org/officeDocument/2006/relationships/slideLayout" Target="../slideLayouts/slideLayout538.xml"/><Relationship Id="rId15" Type="http://schemas.openxmlformats.org/officeDocument/2006/relationships/image" Target="../media/image1.jpeg"/><Relationship Id="rId10" Type="http://schemas.openxmlformats.org/officeDocument/2006/relationships/slideLayout" Target="../slideLayouts/slideLayout543.xml"/><Relationship Id="rId4" Type="http://schemas.openxmlformats.org/officeDocument/2006/relationships/slideLayout" Target="../slideLayouts/slideLayout537.xml"/><Relationship Id="rId9" Type="http://schemas.openxmlformats.org/officeDocument/2006/relationships/slideLayout" Target="../slideLayouts/slideLayout542.xml"/><Relationship Id="rId14" Type="http://schemas.openxmlformats.org/officeDocument/2006/relationships/theme" Target="../theme/theme42.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554.xml"/><Relationship Id="rId13" Type="http://schemas.openxmlformats.org/officeDocument/2006/relationships/slideLayout" Target="../slideLayouts/slideLayout559.xml"/><Relationship Id="rId3" Type="http://schemas.openxmlformats.org/officeDocument/2006/relationships/slideLayout" Target="../slideLayouts/slideLayout549.xml"/><Relationship Id="rId7" Type="http://schemas.openxmlformats.org/officeDocument/2006/relationships/slideLayout" Target="../slideLayouts/slideLayout553.xml"/><Relationship Id="rId12" Type="http://schemas.openxmlformats.org/officeDocument/2006/relationships/slideLayout" Target="../slideLayouts/slideLayout558.xml"/><Relationship Id="rId2" Type="http://schemas.openxmlformats.org/officeDocument/2006/relationships/slideLayout" Target="../slideLayouts/slideLayout548.xml"/><Relationship Id="rId16" Type="http://schemas.openxmlformats.org/officeDocument/2006/relationships/image" Target="../media/image2.png"/><Relationship Id="rId1" Type="http://schemas.openxmlformats.org/officeDocument/2006/relationships/slideLayout" Target="../slideLayouts/slideLayout547.xml"/><Relationship Id="rId6" Type="http://schemas.openxmlformats.org/officeDocument/2006/relationships/slideLayout" Target="../slideLayouts/slideLayout552.xml"/><Relationship Id="rId11" Type="http://schemas.openxmlformats.org/officeDocument/2006/relationships/slideLayout" Target="../slideLayouts/slideLayout557.xml"/><Relationship Id="rId5" Type="http://schemas.openxmlformats.org/officeDocument/2006/relationships/slideLayout" Target="../slideLayouts/slideLayout551.xml"/><Relationship Id="rId15" Type="http://schemas.openxmlformats.org/officeDocument/2006/relationships/image" Target="../media/image1.jpeg"/><Relationship Id="rId10" Type="http://schemas.openxmlformats.org/officeDocument/2006/relationships/slideLayout" Target="../slideLayouts/slideLayout556.xml"/><Relationship Id="rId4" Type="http://schemas.openxmlformats.org/officeDocument/2006/relationships/slideLayout" Target="../slideLayouts/slideLayout550.xml"/><Relationship Id="rId9" Type="http://schemas.openxmlformats.org/officeDocument/2006/relationships/slideLayout" Target="../slideLayouts/slideLayout555.xml"/><Relationship Id="rId14"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567.xml"/><Relationship Id="rId13" Type="http://schemas.openxmlformats.org/officeDocument/2006/relationships/slideLayout" Target="../slideLayouts/slideLayout572.xml"/><Relationship Id="rId3" Type="http://schemas.openxmlformats.org/officeDocument/2006/relationships/slideLayout" Target="../slideLayouts/slideLayout562.xml"/><Relationship Id="rId7" Type="http://schemas.openxmlformats.org/officeDocument/2006/relationships/slideLayout" Target="../slideLayouts/slideLayout566.xml"/><Relationship Id="rId12" Type="http://schemas.openxmlformats.org/officeDocument/2006/relationships/slideLayout" Target="../slideLayouts/slideLayout571.xml"/><Relationship Id="rId2" Type="http://schemas.openxmlformats.org/officeDocument/2006/relationships/slideLayout" Target="../slideLayouts/slideLayout561.xml"/><Relationship Id="rId16" Type="http://schemas.openxmlformats.org/officeDocument/2006/relationships/image" Target="../media/image2.png"/><Relationship Id="rId1" Type="http://schemas.openxmlformats.org/officeDocument/2006/relationships/slideLayout" Target="../slideLayouts/slideLayout560.xml"/><Relationship Id="rId6" Type="http://schemas.openxmlformats.org/officeDocument/2006/relationships/slideLayout" Target="../slideLayouts/slideLayout565.xml"/><Relationship Id="rId11" Type="http://schemas.openxmlformats.org/officeDocument/2006/relationships/slideLayout" Target="../slideLayouts/slideLayout570.xml"/><Relationship Id="rId5" Type="http://schemas.openxmlformats.org/officeDocument/2006/relationships/slideLayout" Target="../slideLayouts/slideLayout564.xml"/><Relationship Id="rId15" Type="http://schemas.openxmlformats.org/officeDocument/2006/relationships/image" Target="../media/image1.jpeg"/><Relationship Id="rId10" Type="http://schemas.openxmlformats.org/officeDocument/2006/relationships/slideLayout" Target="../slideLayouts/slideLayout569.xml"/><Relationship Id="rId4" Type="http://schemas.openxmlformats.org/officeDocument/2006/relationships/slideLayout" Target="../slideLayouts/slideLayout563.xml"/><Relationship Id="rId9" Type="http://schemas.openxmlformats.org/officeDocument/2006/relationships/slideLayout" Target="../slideLayouts/slideLayout568.xml"/><Relationship Id="rId14" Type="http://schemas.openxmlformats.org/officeDocument/2006/relationships/theme" Target="../theme/theme44.xml"/></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580.xml"/><Relationship Id="rId13" Type="http://schemas.openxmlformats.org/officeDocument/2006/relationships/slideLayout" Target="../slideLayouts/slideLayout585.xml"/><Relationship Id="rId3" Type="http://schemas.openxmlformats.org/officeDocument/2006/relationships/slideLayout" Target="../slideLayouts/slideLayout575.xml"/><Relationship Id="rId7" Type="http://schemas.openxmlformats.org/officeDocument/2006/relationships/slideLayout" Target="../slideLayouts/slideLayout579.xml"/><Relationship Id="rId12" Type="http://schemas.openxmlformats.org/officeDocument/2006/relationships/slideLayout" Target="../slideLayouts/slideLayout584.xml"/><Relationship Id="rId2" Type="http://schemas.openxmlformats.org/officeDocument/2006/relationships/slideLayout" Target="../slideLayouts/slideLayout574.xml"/><Relationship Id="rId16" Type="http://schemas.openxmlformats.org/officeDocument/2006/relationships/image" Target="../media/image2.png"/><Relationship Id="rId1" Type="http://schemas.openxmlformats.org/officeDocument/2006/relationships/slideLayout" Target="../slideLayouts/slideLayout573.xml"/><Relationship Id="rId6" Type="http://schemas.openxmlformats.org/officeDocument/2006/relationships/slideLayout" Target="../slideLayouts/slideLayout578.xml"/><Relationship Id="rId11" Type="http://schemas.openxmlformats.org/officeDocument/2006/relationships/slideLayout" Target="../slideLayouts/slideLayout583.xml"/><Relationship Id="rId5" Type="http://schemas.openxmlformats.org/officeDocument/2006/relationships/slideLayout" Target="../slideLayouts/slideLayout577.xml"/><Relationship Id="rId15" Type="http://schemas.openxmlformats.org/officeDocument/2006/relationships/image" Target="../media/image1.jpeg"/><Relationship Id="rId10" Type="http://schemas.openxmlformats.org/officeDocument/2006/relationships/slideLayout" Target="../slideLayouts/slideLayout582.xml"/><Relationship Id="rId4" Type="http://schemas.openxmlformats.org/officeDocument/2006/relationships/slideLayout" Target="../slideLayouts/slideLayout576.xml"/><Relationship Id="rId9" Type="http://schemas.openxmlformats.org/officeDocument/2006/relationships/slideLayout" Target="../slideLayouts/slideLayout581.xml"/><Relationship Id="rId14" Type="http://schemas.openxmlformats.org/officeDocument/2006/relationships/theme" Target="../theme/theme45.xml"/></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593.xml"/><Relationship Id="rId13" Type="http://schemas.openxmlformats.org/officeDocument/2006/relationships/slideLayout" Target="../slideLayouts/slideLayout598.xml"/><Relationship Id="rId3" Type="http://schemas.openxmlformats.org/officeDocument/2006/relationships/slideLayout" Target="../slideLayouts/slideLayout588.xml"/><Relationship Id="rId7" Type="http://schemas.openxmlformats.org/officeDocument/2006/relationships/slideLayout" Target="../slideLayouts/slideLayout592.xml"/><Relationship Id="rId12" Type="http://schemas.openxmlformats.org/officeDocument/2006/relationships/slideLayout" Target="../slideLayouts/slideLayout597.xml"/><Relationship Id="rId2" Type="http://schemas.openxmlformats.org/officeDocument/2006/relationships/slideLayout" Target="../slideLayouts/slideLayout587.xml"/><Relationship Id="rId16" Type="http://schemas.openxmlformats.org/officeDocument/2006/relationships/image" Target="../media/image2.png"/><Relationship Id="rId1" Type="http://schemas.openxmlformats.org/officeDocument/2006/relationships/slideLayout" Target="../slideLayouts/slideLayout586.xml"/><Relationship Id="rId6" Type="http://schemas.openxmlformats.org/officeDocument/2006/relationships/slideLayout" Target="../slideLayouts/slideLayout591.xml"/><Relationship Id="rId11" Type="http://schemas.openxmlformats.org/officeDocument/2006/relationships/slideLayout" Target="../slideLayouts/slideLayout596.xml"/><Relationship Id="rId5" Type="http://schemas.openxmlformats.org/officeDocument/2006/relationships/slideLayout" Target="../slideLayouts/slideLayout590.xml"/><Relationship Id="rId15" Type="http://schemas.openxmlformats.org/officeDocument/2006/relationships/image" Target="../media/image1.jpeg"/><Relationship Id="rId10" Type="http://schemas.openxmlformats.org/officeDocument/2006/relationships/slideLayout" Target="../slideLayouts/slideLayout595.xml"/><Relationship Id="rId4" Type="http://schemas.openxmlformats.org/officeDocument/2006/relationships/slideLayout" Target="../slideLayouts/slideLayout589.xml"/><Relationship Id="rId9" Type="http://schemas.openxmlformats.org/officeDocument/2006/relationships/slideLayout" Target="../slideLayouts/slideLayout594.xml"/><Relationship Id="rId14"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606.xml"/><Relationship Id="rId13" Type="http://schemas.openxmlformats.org/officeDocument/2006/relationships/slideLayout" Target="../slideLayouts/slideLayout611.xml"/><Relationship Id="rId3" Type="http://schemas.openxmlformats.org/officeDocument/2006/relationships/slideLayout" Target="../slideLayouts/slideLayout601.xml"/><Relationship Id="rId7" Type="http://schemas.openxmlformats.org/officeDocument/2006/relationships/slideLayout" Target="../slideLayouts/slideLayout605.xml"/><Relationship Id="rId12" Type="http://schemas.openxmlformats.org/officeDocument/2006/relationships/slideLayout" Target="../slideLayouts/slideLayout610.xml"/><Relationship Id="rId2" Type="http://schemas.openxmlformats.org/officeDocument/2006/relationships/slideLayout" Target="../slideLayouts/slideLayout600.xml"/><Relationship Id="rId16" Type="http://schemas.openxmlformats.org/officeDocument/2006/relationships/image" Target="../media/image2.png"/><Relationship Id="rId1" Type="http://schemas.openxmlformats.org/officeDocument/2006/relationships/slideLayout" Target="../slideLayouts/slideLayout599.xml"/><Relationship Id="rId6" Type="http://schemas.openxmlformats.org/officeDocument/2006/relationships/slideLayout" Target="../slideLayouts/slideLayout604.xml"/><Relationship Id="rId11" Type="http://schemas.openxmlformats.org/officeDocument/2006/relationships/slideLayout" Target="../slideLayouts/slideLayout609.xml"/><Relationship Id="rId5" Type="http://schemas.openxmlformats.org/officeDocument/2006/relationships/slideLayout" Target="../slideLayouts/slideLayout603.xml"/><Relationship Id="rId15" Type="http://schemas.openxmlformats.org/officeDocument/2006/relationships/image" Target="../media/image1.jpeg"/><Relationship Id="rId10" Type="http://schemas.openxmlformats.org/officeDocument/2006/relationships/slideLayout" Target="../slideLayouts/slideLayout608.xml"/><Relationship Id="rId4" Type="http://schemas.openxmlformats.org/officeDocument/2006/relationships/slideLayout" Target="../slideLayouts/slideLayout602.xml"/><Relationship Id="rId9" Type="http://schemas.openxmlformats.org/officeDocument/2006/relationships/slideLayout" Target="../slideLayouts/slideLayout607.xml"/><Relationship Id="rId14" Type="http://schemas.openxmlformats.org/officeDocument/2006/relationships/theme" Target="../theme/theme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6" Type="http://schemas.openxmlformats.org/officeDocument/2006/relationships/image" Target="../media/image2.png"/><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image" Target="../media/image1.jpeg"/><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2" Type="http://schemas.openxmlformats.org/officeDocument/2006/relationships/slideLayout" Target="../slideLayouts/slideLayout67.xml"/><Relationship Id="rId16" Type="http://schemas.openxmlformats.org/officeDocument/2006/relationships/image" Target="../media/image7.jpeg"/><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image" Target="../media/image1.jpeg"/><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2" Type="http://schemas.openxmlformats.org/officeDocument/2006/relationships/slideLayout" Target="../slideLayouts/slideLayout80.xml"/><Relationship Id="rId16" Type="http://schemas.openxmlformats.org/officeDocument/2006/relationships/image" Target="../media/image2.png"/><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image" Target="../media/image1.jpeg"/><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2" Type="http://schemas.openxmlformats.org/officeDocument/2006/relationships/slideLayout" Target="../slideLayouts/slideLayout93.xml"/><Relationship Id="rId16" Type="http://schemas.openxmlformats.org/officeDocument/2006/relationships/image" Target="../media/image2.png"/><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5" Type="http://schemas.openxmlformats.org/officeDocument/2006/relationships/image" Target="../media/image1.jpeg"/><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2" Type="http://schemas.openxmlformats.org/officeDocument/2006/relationships/slideLayout" Target="../slideLayouts/slideLayout106.xml"/><Relationship Id="rId16" Type="http://schemas.openxmlformats.org/officeDocument/2006/relationships/image" Target="../media/image2.png"/><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5" Type="http://schemas.openxmlformats.org/officeDocument/2006/relationships/image" Target="../media/image1.jpeg"/><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1027"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2"/>
            <a:r>
              <a:rPr lang="en-US" dirty="0" smtClean="0"/>
              <a:t>Third level</a:t>
            </a:r>
          </a:p>
          <a:p>
            <a:pPr lvl="3"/>
            <a:r>
              <a:rPr lang="en-US" dirty="0" smtClean="0"/>
              <a:t>Fourth level</a:t>
            </a:r>
          </a:p>
          <a:p>
            <a:pPr lvl="4"/>
            <a:r>
              <a:rPr lang="en-US" dirty="0" smtClean="0"/>
              <a:t>Fifth level</a:t>
            </a:r>
          </a:p>
        </p:txBody>
      </p:sp>
      <p:pic>
        <p:nvPicPr>
          <p:cNvPr id="1028"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1029"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smtClean="0"/>
            </a:lvl1pPr>
          </a:lstStyle>
          <a:p>
            <a:pPr>
              <a:defRPr/>
            </a:pPr>
            <a:fld id="{E088C4DD-050B-4609-8588-E3287E08F071}" type="slidenum">
              <a:rPr lang="en-US"/>
              <a:pPr>
                <a:defRPr/>
              </a:pPr>
              <a:t>‹#›</a:t>
            </a:fld>
            <a:endParaRPr lang="en-US" dirty="0"/>
          </a:p>
        </p:txBody>
      </p:sp>
      <p:sp>
        <p:nvSpPr>
          <p:cNvPr id="1032"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grpSp>
        <p:nvGrpSpPr>
          <p:cNvPr id="1033" name="Group 148"/>
          <p:cNvGrpSpPr>
            <a:grpSpLocks/>
          </p:cNvGrpSpPr>
          <p:nvPr userDrawn="1"/>
        </p:nvGrpSpPr>
        <p:grpSpPr bwMode="auto">
          <a:xfrm>
            <a:off x="6262688" y="71438"/>
            <a:ext cx="2808287" cy="936625"/>
            <a:chOff x="2789" y="1321"/>
            <a:chExt cx="1769" cy="590"/>
          </a:xfrm>
        </p:grpSpPr>
        <p:sp>
          <p:nvSpPr>
            <p:cNvPr id="1758357" name="Rectangle 149"/>
            <p:cNvSpPr>
              <a:spLocks noChangeArrowheads="1"/>
            </p:cNvSpPr>
            <p:nvPr/>
          </p:nvSpPr>
          <p:spPr bwMode="auto">
            <a:xfrm>
              <a:off x="2789" y="1321"/>
              <a:ext cx="1769" cy="590"/>
            </a:xfrm>
            <a:prstGeom prst="rect">
              <a:avLst/>
            </a:prstGeom>
            <a:solidFill>
              <a:schemeClr val="bg1"/>
            </a:solidFill>
            <a:ln w="9525">
              <a:noFill/>
              <a:miter lim="800000"/>
              <a:headEnd/>
              <a:tailEnd/>
            </a:ln>
            <a:effectLst/>
          </p:spPr>
          <p:txBody>
            <a:bodyPr wrap="none" anchor="ctr"/>
            <a:lstStyle/>
            <a:p>
              <a:pPr>
                <a:defRPr/>
              </a:pPr>
              <a:endParaRPr lang="en-US" dirty="0"/>
            </a:p>
          </p:txBody>
        </p:sp>
        <p:grpSp>
          <p:nvGrpSpPr>
            <p:cNvPr id="1035" name="Group 150"/>
            <p:cNvGrpSpPr>
              <a:grpSpLocks/>
            </p:cNvGrpSpPr>
            <p:nvPr/>
          </p:nvGrpSpPr>
          <p:grpSpPr bwMode="auto">
            <a:xfrm>
              <a:off x="2789" y="1321"/>
              <a:ext cx="1769" cy="588"/>
              <a:chOff x="1383" y="1434"/>
              <a:chExt cx="1769" cy="588"/>
            </a:xfrm>
          </p:grpSpPr>
          <p:pic>
            <p:nvPicPr>
              <p:cNvPr id="1036" name="Picture 151" descr="GSA-Rt-Top"/>
              <p:cNvPicPr>
                <a:picLocks noChangeAspect="1" noChangeArrowheads="1"/>
              </p:cNvPicPr>
              <p:nvPr/>
            </p:nvPicPr>
            <p:blipFill>
              <a:blip r:embed="rId17" cstate="print"/>
              <a:srcRect l="13982" r="258"/>
              <a:stretch>
                <a:fillRect/>
              </a:stretch>
            </p:blipFill>
            <p:spPr bwMode="auto">
              <a:xfrm>
                <a:off x="1383" y="1457"/>
                <a:ext cx="929" cy="544"/>
              </a:xfrm>
              <a:prstGeom prst="rect">
                <a:avLst/>
              </a:prstGeom>
              <a:noFill/>
              <a:ln w="9525">
                <a:noFill/>
                <a:miter lim="800000"/>
                <a:headEnd/>
                <a:tailEnd/>
              </a:ln>
            </p:spPr>
          </p:pic>
          <p:pic>
            <p:nvPicPr>
              <p:cNvPr id="1037" name="Picture 152" descr="gsa2"/>
              <p:cNvPicPr>
                <a:picLocks noChangeAspect="1" noChangeArrowheads="1"/>
              </p:cNvPicPr>
              <p:nvPr/>
            </p:nvPicPr>
            <p:blipFill>
              <a:blip r:embed="rId18" cstate="print"/>
              <a:srcRect/>
              <a:stretch>
                <a:fillRect/>
              </a:stretch>
            </p:blipFill>
            <p:spPr bwMode="auto">
              <a:xfrm>
                <a:off x="2313" y="1434"/>
                <a:ext cx="839" cy="588"/>
              </a:xfrm>
              <a:prstGeom prst="rect">
                <a:avLst/>
              </a:prstGeom>
              <a:noFill/>
              <a:ln w="9525">
                <a:noFill/>
                <a:miter lim="800000"/>
                <a:headEnd/>
                <a:tailEnd/>
              </a:ln>
            </p:spPr>
          </p:pic>
        </p:grpSp>
      </p:grpSp>
    </p:spTree>
  </p:cSld>
  <p:clrMap bg1="lt1" tx1="dk1" bg2="lt2" tx2="dk2" accent1="accent1" accent2="accent2" accent3="accent3" accent4="accent4" accent5="accent5" accent6="accent6" hlink="hlink" folHlink="folHlink"/>
  <p:sldLayoutIdLst>
    <p:sldLayoutId id="2147483775"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Lst>
  <p:timing>
    <p:tnLst>
      <p:par>
        <p:cTn id="1" dur="indefinite" restart="never" nodeType="tmRoot"/>
      </p:par>
    </p:tnLst>
  </p:timing>
  <p:hf sldNum="0"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ts val="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05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05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05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smtClean="0"/>
            </a:lvl1pPr>
          </a:lstStyle>
          <a:p>
            <a:pPr>
              <a:defRPr/>
            </a:pPr>
            <a:fld id="{292C98C2-67EB-436B-9C97-7F1F0C3134FB}" type="slidenum">
              <a:rPr lang="en-US">
                <a:solidFill>
                  <a:srgbClr val="000000"/>
                </a:solidFill>
              </a:rPr>
              <a:pPr>
                <a:defRPr/>
              </a:pPr>
              <a:t>‹#›</a:t>
            </a:fld>
            <a:endParaRPr lang="en-US" dirty="0">
              <a:solidFill>
                <a:srgbClr val="000000"/>
              </a:solidFill>
            </a:endParaRPr>
          </a:p>
        </p:txBody>
      </p:sp>
      <p:sp>
        <p:nvSpPr>
          <p:cNvPr id="205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1692914913"/>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 id="2147483887" r:id="rId12"/>
    <p:sldLayoutId id="2147483888" r:id="rId13"/>
  </p:sldLayoutIdLst>
  <p:hf sldNum="0"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rPr>
              <a:pPr>
                <a:defRPr/>
              </a:pPr>
              <a:t>‹#›</a:t>
            </a:fld>
            <a:endParaRPr lang="en-US" dirty="0">
              <a:solidFill>
                <a:srgbClr val="000000"/>
              </a:solidFill>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4158614328"/>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Lst>
  <p:hf sldNum="0"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rPr>
              <a:pPr>
                <a:defRPr/>
              </a:pPr>
              <a:t>‹#›</a:t>
            </a:fld>
            <a:endParaRPr lang="en-US" dirty="0">
              <a:solidFill>
                <a:srgbClr val="000000"/>
              </a:solidFill>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600809486"/>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Lst>
  <p:hf sldNum="0"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rPr>
              <a:pPr>
                <a:defRPr/>
              </a:pPr>
              <a:t>‹#›</a:t>
            </a:fld>
            <a:endParaRPr lang="en-US" dirty="0">
              <a:solidFill>
                <a:srgbClr val="000000"/>
              </a:solidFill>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1374287393"/>
      </p:ext>
    </p:extLst>
  </p:cSld>
  <p:clrMap bg1="lt1" tx1="dk1" bg2="lt2" tx2="dk2" accent1="accent1" accent2="accent2" accent3="accent3" accent4="accent4" accent5="accent5" accent6="accent6" hlink="hlink" folHlink="folHlink"/>
  <p:sldLayoutIdLst>
    <p:sldLayoutId id="2147483918" r:id="rId1"/>
    <p:sldLayoutId id="2147483919" r:id="rId2"/>
    <p:sldLayoutId id="2147483920" r:id="rId3"/>
    <p:sldLayoutId id="2147483921" r:id="rId4"/>
    <p:sldLayoutId id="2147483922" r:id="rId5"/>
    <p:sldLayoutId id="2147483923" r:id="rId6"/>
    <p:sldLayoutId id="2147483924" r:id="rId7"/>
    <p:sldLayoutId id="2147483925" r:id="rId8"/>
    <p:sldLayoutId id="2147483926" r:id="rId9"/>
    <p:sldLayoutId id="2147483927" r:id="rId10"/>
    <p:sldLayoutId id="2147483928" r:id="rId11"/>
    <p:sldLayoutId id="2147483929" r:id="rId12"/>
    <p:sldLayoutId id="2147483930" r:id="rId13"/>
  </p:sldLayoutIdLst>
  <p:hf sldNum="0"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rPr>
              <a:pPr>
                <a:defRPr/>
              </a:pPr>
              <a:t>‹#›</a:t>
            </a:fld>
            <a:endParaRPr lang="en-US" dirty="0">
              <a:solidFill>
                <a:srgbClr val="000000"/>
              </a:solidFill>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315303731"/>
      </p:ext>
    </p:extLst>
  </p:cSld>
  <p:clrMap bg1="lt1" tx1="dk1" bg2="lt2" tx2="dk2" accent1="accent1" accent2="accent2" accent3="accent3" accent4="accent4" accent5="accent5" accent6="accent6" hlink="hlink" folHlink="folHlink"/>
  <p:sldLayoutIdLst>
    <p:sldLayoutId id="2147483932" r:id="rId1"/>
    <p:sldLayoutId id="2147483933" r:id="rId2"/>
    <p:sldLayoutId id="2147483934" r:id="rId3"/>
    <p:sldLayoutId id="2147483935" r:id="rId4"/>
    <p:sldLayoutId id="2147483936" r:id="rId5"/>
    <p:sldLayoutId id="2147483937" r:id="rId6"/>
    <p:sldLayoutId id="2147483938" r:id="rId7"/>
    <p:sldLayoutId id="2147483939" r:id="rId8"/>
    <p:sldLayoutId id="2147483940" r:id="rId9"/>
    <p:sldLayoutId id="2147483941" r:id="rId10"/>
    <p:sldLayoutId id="2147483942" r:id="rId11"/>
    <p:sldLayoutId id="2147483943" r:id="rId12"/>
    <p:sldLayoutId id="2147483944" r:id="rId13"/>
  </p:sldLayoutIdLst>
  <p:hf sldNum="0"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05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05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05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205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9" name="Rectangle 7"/>
          <p:cNvSpPr>
            <a:spLocks noGrp="1" noChangeArrowheads="1"/>
          </p:cNvSpPr>
          <p:nvPr>
            <p:ph type="sldNum" sz="quarter" idx="4"/>
          </p:nvPr>
        </p:nvSpPr>
        <p:spPr>
          <a:xfrm>
            <a:off x="-144150" y="6245224"/>
            <a:ext cx="631042" cy="612776"/>
          </a:xfrm>
          <a:prstGeom prst="rect">
            <a:avLst/>
          </a:prstGeom>
          <a:ln/>
        </p:spPr>
        <p:txBody>
          <a:bodyPr/>
          <a:lstStyle>
            <a:lvl1pPr>
              <a:defRPr/>
            </a:lvl1pPr>
          </a:lstStyle>
          <a:p>
            <a:pPr>
              <a:defRPr/>
            </a:pPr>
            <a:fld id="{215F2CEC-58A8-492B-AD0D-C2BF1A7F0D89}"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97628750"/>
      </p:ext>
    </p:extLst>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hf sldNum="0"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05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05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05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205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9" name="Rectangle 7"/>
          <p:cNvSpPr>
            <a:spLocks noGrp="1" noChangeArrowheads="1"/>
          </p:cNvSpPr>
          <p:nvPr>
            <p:ph type="sldNum" sz="quarter" idx="4"/>
          </p:nvPr>
        </p:nvSpPr>
        <p:spPr>
          <a:xfrm>
            <a:off x="-144150" y="6245224"/>
            <a:ext cx="631042" cy="612776"/>
          </a:xfrm>
          <a:prstGeom prst="rect">
            <a:avLst/>
          </a:prstGeom>
          <a:ln/>
        </p:spPr>
        <p:txBody>
          <a:bodyPr/>
          <a:lstStyle>
            <a:lvl1pPr>
              <a:defRPr/>
            </a:lvl1pPr>
          </a:lstStyle>
          <a:p>
            <a:pPr>
              <a:defRPr/>
            </a:pPr>
            <a:fld id="{215F2CEC-58A8-492B-AD0D-C2BF1A7F0D89}"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25797881"/>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3971" r:id="rId12"/>
    <p:sldLayoutId id="2147483972" r:id="rId13"/>
  </p:sldLayoutIdLst>
  <p:hf sldNum="0"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05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05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05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205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9" name="Rectangle 7"/>
          <p:cNvSpPr>
            <a:spLocks noGrp="1" noChangeArrowheads="1"/>
          </p:cNvSpPr>
          <p:nvPr>
            <p:ph type="sldNum" sz="quarter" idx="4"/>
          </p:nvPr>
        </p:nvSpPr>
        <p:spPr>
          <a:xfrm>
            <a:off x="-144150" y="6245224"/>
            <a:ext cx="631042" cy="612776"/>
          </a:xfrm>
          <a:prstGeom prst="rect">
            <a:avLst/>
          </a:prstGeom>
          <a:ln/>
        </p:spPr>
        <p:txBody>
          <a:bodyPr/>
          <a:lstStyle>
            <a:lvl1pPr>
              <a:defRPr/>
            </a:lvl1pPr>
          </a:lstStyle>
          <a:p>
            <a:pPr>
              <a:defRPr/>
            </a:pPr>
            <a:fld id="{215F2CEC-58A8-492B-AD0D-C2BF1A7F0D89}"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09225253"/>
      </p:ext>
    </p:extLst>
  </p:cSld>
  <p:clrMap bg1="lt1" tx1="dk1" bg2="lt2" tx2="dk2" accent1="accent1" accent2="accent2" accent3="accent3" accent4="accent4" accent5="accent5" accent6="accent6" hlink="hlink" folHlink="folHlink"/>
  <p:sldLayoutIdLst>
    <p:sldLayoutId id="2147483974" r:id="rId1"/>
    <p:sldLayoutId id="2147483975" r:id="rId2"/>
    <p:sldLayoutId id="2147483976" r:id="rId3"/>
    <p:sldLayoutId id="2147483977" r:id="rId4"/>
    <p:sldLayoutId id="2147483978" r:id="rId5"/>
    <p:sldLayoutId id="2147483979" r:id="rId6"/>
    <p:sldLayoutId id="2147483980" r:id="rId7"/>
    <p:sldLayoutId id="2147483981" r:id="rId8"/>
    <p:sldLayoutId id="2147483982" r:id="rId9"/>
    <p:sldLayoutId id="2147483983" r:id="rId10"/>
    <p:sldLayoutId id="2147483984" r:id="rId11"/>
    <p:sldLayoutId id="2147483985" r:id="rId12"/>
    <p:sldLayoutId id="2147483986" r:id="rId13"/>
  </p:sldLayoutIdLst>
  <p:hf sldNum="0"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05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05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05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205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9" name="Rectangle 7"/>
          <p:cNvSpPr>
            <a:spLocks noGrp="1" noChangeArrowheads="1"/>
          </p:cNvSpPr>
          <p:nvPr>
            <p:ph type="sldNum" sz="quarter" idx="4"/>
          </p:nvPr>
        </p:nvSpPr>
        <p:spPr>
          <a:xfrm>
            <a:off x="-144150" y="6245224"/>
            <a:ext cx="631042" cy="612776"/>
          </a:xfrm>
          <a:prstGeom prst="rect">
            <a:avLst/>
          </a:prstGeom>
          <a:ln/>
        </p:spPr>
        <p:txBody>
          <a:bodyPr/>
          <a:lstStyle>
            <a:lvl1pPr>
              <a:defRPr/>
            </a:lvl1pPr>
          </a:lstStyle>
          <a:p>
            <a:pPr>
              <a:defRPr/>
            </a:pPr>
            <a:fld id="{215F2CEC-58A8-492B-AD0D-C2BF1A7F0D89}"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58349415"/>
      </p:ext>
    </p:extLst>
  </p:cSld>
  <p:clrMap bg1="lt1" tx1="dk1" bg2="lt2" tx2="dk2" accent1="accent1" accent2="accent2" accent3="accent3" accent4="accent4" accent5="accent5" accent6="accent6" hlink="hlink" folHlink="folHlink"/>
  <p:sldLayoutIdLst>
    <p:sldLayoutId id="2147483988" r:id="rId1"/>
    <p:sldLayoutId id="2147483989" r:id="rId2"/>
    <p:sldLayoutId id="2147483990" r:id="rId3"/>
    <p:sldLayoutId id="2147483991" r:id="rId4"/>
    <p:sldLayoutId id="2147483992" r:id="rId5"/>
    <p:sldLayoutId id="2147483993" r:id="rId6"/>
    <p:sldLayoutId id="2147483994" r:id="rId7"/>
    <p:sldLayoutId id="2147483995" r:id="rId8"/>
    <p:sldLayoutId id="2147483996" r:id="rId9"/>
    <p:sldLayoutId id="2147483997" r:id="rId10"/>
    <p:sldLayoutId id="2147483998" r:id="rId11"/>
    <p:sldLayoutId id="2147483999" r:id="rId12"/>
    <p:sldLayoutId id="2147484000" r:id="rId13"/>
  </p:sldLayoutIdLst>
  <p:hf sldNum="0"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05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05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05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205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9" name="Rectangle 7"/>
          <p:cNvSpPr>
            <a:spLocks noGrp="1" noChangeArrowheads="1"/>
          </p:cNvSpPr>
          <p:nvPr>
            <p:ph type="sldNum" sz="quarter" idx="4"/>
          </p:nvPr>
        </p:nvSpPr>
        <p:spPr>
          <a:xfrm>
            <a:off x="-144150" y="6245224"/>
            <a:ext cx="631042" cy="612776"/>
          </a:xfrm>
          <a:prstGeom prst="rect">
            <a:avLst/>
          </a:prstGeom>
          <a:ln/>
        </p:spPr>
        <p:txBody>
          <a:bodyPr/>
          <a:lstStyle>
            <a:lvl1pPr>
              <a:defRPr/>
            </a:lvl1pPr>
          </a:lstStyle>
          <a:p>
            <a:pPr>
              <a:defRPr/>
            </a:pPr>
            <a:fld id="{215F2CEC-58A8-492B-AD0D-C2BF1A7F0D89}"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06179225"/>
      </p:ext>
    </p:extLst>
  </p:cSld>
  <p:clrMap bg1="lt1" tx1="dk1" bg2="lt2" tx2="dk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 id="2147484006" r:id="rId5"/>
    <p:sldLayoutId id="2147484007" r:id="rId6"/>
    <p:sldLayoutId id="2147484008" r:id="rId7"/>
    <p:sldLayoutId id="2147484009" r:id="rId8"/>
    <p:sldLayoutId id="2147484010" r:id="rId9"/>
    <p:sldLayoutId id="2147484011" r:id="rId10"/>
    <p:sldLayoutId id="2147484012" r:id="rId11"/>
    <p:sldLayoutId id="2147484013" r:id="rId12"/>
    <p:sldLayoutId id="2147484014" r:id="rId13"/>
  </p:sldLayoutIdLst>
  <p:hf sldNum="0"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05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05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05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smtClean="0"/>
            </a:lvl1pPr>
          </a:lstStyle>
          <a:p>
            <a:pPr>
              <a:defRPr/>
            </a:pPr>
            <a:fld id="{292C98C2-67EB-436B-9C97-7F1F0C3134FB}" type="slidenum">
              <a:rPr lang="en-US"/>
              <a:pPr>
                <a:defRPr/>
              </a:pPr>
              <a:t>‹#›</a:t>
            </a:fld>
            <a:endParaRPr lang="en-US" dirty="0"/>
          </a:p>
        </p:txBody>
      </p:sp>
      <p:sp>
        <p:nvSpPr>
          <p:cNvPr id="205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sldLayoutIdLst>
    <p:sldLayoutId id="2147483776"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Lst>
  <p:hf sldNum="0"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05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05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05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205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9" name="Rectangle 7"/>
          <p:cNvSpPr>
            <a:spLocks noGrp="1" noChangeArrowheads="1"/>
          </p:cNvSpPr>
          <p:nvPr>
            <p:ph type="sldNum" sz="quarter" idx="4"/>
          </p:nvPr>
        </p:nvSpPr>
        <p:spPr>
          <a:xfrm>
            <a:off x="-144150" y="6245224"/>
            <a:ext cx="631042" cy="612776"/>
          </a:xfrm>
          <a:prstGeom prst="rect">
            <a:avLst/>
          </a:prstGeom>
          <a:ln/>
        </p:spPr>
        <p:txBody>
          <a:bodyPr/>
          <a:lstStyle>
            <a:lvl1pPr>
              <a:defRPr/>
            </a:lvl1pPr>
          </a:lstStyle>
          <a:p>
            <a:pPr>
              <a:defRPr/>
            </a:pPr>
            <a:fld id="{215F2CEC-58A8-492B-AD0D-C2BF1A7F0D89}"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92166400"/>
      </p:ext>
    </p:extLst>
  </p:cSld>
  <p:clrMap bg1="lt1" tx1="dk1" bg2="lt2" tx2="dk2" accent1="accent1" accent2="accent2" accent3="accent3" accent4="accent4" accent5="accent5" accent6="accent6" hlink="hlink" folHlink="folHlink"/>
  <p:sldLayoutIdLst>
    <p:sldLayoutId id="2147484016" r:id="rId1"/>
    <p:sldLayoutId id="2147484017" r:id="rId2"/>
    <p:sldLayoutId id="2147484018" r:id="rId3"/>
    <p:sldLayoutId id="2147484019" r:id="rId4"/>
    <p:sldLayoutId id="2147484020" r:id="rId5"/>
    <p:sldLayoutId id="2147484021" r:id="rId6"/>
    <p:sldLayoutId id="2147484022" r:id="rId7"/>
    <p:sldLayoutId id="2147484023" r:id="rId8"/>
    <p:sldLayoutId id="2147484024" r:id="rId9"/>
    <p:sldLayoutId id="2147484025" r:id="rId10"/>
    <p:sldLayoutId id="2147484026" r:id="rId11"/>
    <p:sldLayoutId id="2147484027" r:id="rId12"/>
    <p:sldLayoutId id="2147484028" r:id="rId13"/>
  </p:sldLayoutIdLst>
  <p:hf sldNum="0"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05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05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05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205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9" name="Rectangle 7"/>
          <p:cNvSpPr>
            <a:spLocks noGrp="1" noChangeArrowheads="1"/>
          </p:cNvSpPr>
          <p:nvPr>
            <p:ph type="sldNum" sz="quarter" idx="4"/>
          </p:nvPr>
        </p:nvSpPr>
        <p:spPr>
          <a:xfrm>
            <a:off x="-144150" y="6245224"/>
            <a:ext cx="631042" cy="612776"/>
          </a:xfrm>
          <a:prstGeom prst="rect">
            <a:avLst/>
          </a:prstGeom>
          <a:ln/>
        </p:spPr>
        <p:txBody>
          <a:bodyPr/>
          <a:lstStyle>
            <a:lvl1pPr>
              <a:defRPr/>
            </a:lvl1pPr>
          </a:lstStyle>
          <a:p>
            <a:pPr>
              <a:defRPr/>
            </a:pPr>
            <a:fld id="{215F2CEC-58A8-492B-AD0D-C2BF1A7F0D89}"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71100915"/>
      </p:ext>
    </p:extLst>
  </p:cSld>
  <p:clrMap bg1="lt1" tx1="dk1" bg2="lt2" tx2="dk2" accent1="accent1" accent2="accent2" accent3="accent3" accent4="accent4" accent5="accent5" accent6="accent6" hlink="hlink" folHlink="folHlink"/>
  <p:sldLayoutIdLst>
    <p:sldLayoutId id="2147484030" r:id="rId1"/>
    <p:sldLayoutId id="2147484031" r:id="rId2"/>
    <p:sldLayoutId id="2147484032" r:id="rId3"/>
    <p:sldLayoutId id="2147484033" r:id="rId4"/>
    <p:sldLayoutId id="2147484034" r:id="rId5"/>
    <p:sldLayoutId id="2147484035" r:id="rId6"/>
    <p:sldLayoutId id="2147484036" r:id="rId7"/>
    <p:sldLayoutId id="2147484037" r:id="rId8"/>
    <p:sldLayoutId id="2147484038" r:id="rId9"/>
    <p:sldLayoutId id="2147484039" r:id="rId10"/>
    <p:sldLayoutId id="2147484040" r:id="rId11"/>
    <p:sldLayoutId id="2147484041" r:id="rId12"/>
    <p:sldLayoutId id="2147484042" r:id="rId13"/>
  </p:sldLayoutIdLst>
  <p:hf sldNum="0"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05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05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05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205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9" name="Rectangle 7"/>
          <p:cNvSpPr>
            <a:spLocks noGrp="1" noChangeArrowheads="1"/>
          </p:cNvSpPr>
          <p:nvPr>
            <p:ph type="sldNum" sz="quarter" idx="4"/>
          </p:nvPr>
        </p:nvSpPr>
        <p:spPr>
          <a:xfrm>
            <a:off x="-144150" y="6245224"/>
            <a:ext cx="631042" cy="612776"/>
          </a:xfrm>
          <a:prstGeom prst="rect">
            <a:avLst/>
          </a:prstGeom>
          <a:ln/>
        </p:spPr>
        <p:txBody>
          <a:bodyPr/>
          <a:lstStyle>
            <a:lvl1pPr>
              <a:defRPr/>
            </a:lvl1pPr>
          </a:lstStyle>
          <a:p>
            <a:pPr>
              <a:defRPr/>
            </a:pPr>
            <a:fld id="{215F2CEC-58A8-492B-AD0D-C2BF1A7F0D89}"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0352083"/>
      </p:ext>
    </p:extLst>
  </p:cSld>
  <p:clrMap bg1="lt1" tx1="dk1" bg2="lt2" tx2="dk2" accent1="accent1" accent2="accent2" accent3="accent3" accent4="accent4" accent5="accent5" accent6="accent6" hlink="hlink" folHlink="folHlink"/>
  <p:sldLayoutIdLst>
    <p:sldLayoutId id="2147484044"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 id="2147484055" r:id="rId12"/>
    <p:sldLayoutId id="2147484056" r:id="rId13"/>
  </p:sldLayoutIdLst>
  <p:hf sldNum="0"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05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05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05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205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9" name="Rectangle 7"/>
          <p:cNvSpPr>
            <a:spLocks noGrp="1" noChangeArrowheads="1"/>
          </p:cNvSpPr>
          <p:nvPr>
            <p:ph type="sldNum" sz="quarter" idx="4"/>
          </p:nvPr>
        </p:nvSpPr>
        <p:spPr>
          <a:xfrm>
            <a:off x="-144150" y="6245224"/>
            <a:ext cx="631042" cy="612776"/>
          </a:xfrm>
          <a:prstGeom prst="rect">
            <a:avLst/>
          </a:prstGeom>
          <a:ln/>
        </p:spPr>
        <p:txBody>
          <a:bodyPr/>
          <a:lstStyle>
            <a:lvl1pPr>
              <a:defRPr/>
            </a:lvl1pPr>
          </a:lstStyle>
          <a:p>
            <a:pPr>
              <a:defRPr/>
            </a:pPr>
            <a:fld id="{215F2CEC-58A8-492B-AD0D-C2BF1A7F0D89}"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140192329"/>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 id="2147484061" r:id="rId4"/>
    <p:sldLayoutId id="2147484062" r:id="rId5"/>
    <p:sldLayoutId id="2147484063" r:id="rId6"/>
    <p:sldLayoutId id="2147484064" r:id="rId7"/>
    <p:sldLayoutId id="2147484065" r:id="rId8"/>
    <p:sldLayoutId id="2147484066" r:id="rId9"/>
    <p:sldLayoutId id="2147484067" r:id="rId10"/>
    <p:sldLayoutId id="2147484068" r:id="rId11"/>
    <p:sldLayoutId id="2147484069" r:id="rId12"/>
    <p:sldLayoutId id="2147484070" r:id="rId13"/>
  </p:sldLayoutIdLst>
  <p:hf sldNum="0"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05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05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05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205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9" name="Rectangle 7"/>
          <p:cNvSpPr>
            <a:spLocks noGrp="1" noChangeArrowheads="1"/>
          </p:cNvSpPr>
          <p:nvPr>
            <p:ph type="sldNum" sz="quarter" idx="4"/>
          </p:nvPr>
        </p:nvSpPr>
        <p:spPr>
          <a:xfrm>
            <a:off x="-144150" y="6245224"/>
            <a:ext cx="631042" cy="612776"/>
          </a:xfrm>
          <a:prstGeom prst="rect">
            <a:avLst/>
          </a:prstGeom>
          <a:ln/>
        </p:spPr>
        <p:txBody>
          <a:bodyPr/>
          <a:lstStyle>
            <a:lvl1pPr>
              <a:defRPr/>
            </a:lvl1pPr>
          </a:lstStyle>
          <a:p>
            <a:pPr>
              <a:defRPr/>
            </a:pPr>
            <a:fld id="{215F2CEC-58A8-492B-AD0D-C2BF1A7F0D89}"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21027147"/>
      </p:ext>
    </p:extLst>
  </p:cSld>
  <p:clrMap bg1="lt1" tx1="dk1" bg2="lt2" tx2="dk2" accent1="accent1" accent2="accent2" accent3="accent3" accent4="accent4" accent5="accent5" accent6="accent6" hlink="hlink" folHlink="folHlink"/>
  <p:sldLayoutIdLst>
    <p:sldLayoutId id="2147484072" r:id="rId1"/>
    <p:sldLayoutId id="2147484073" r:id="rId2"/>
    <p:sldLayoutId id="2147484074" r:id="rId3"/>
    <p:sldLayoutId id="2147484075" r:id="rId4"/>
    <p:sldLayoutId id="2147484076" r:id="rId5"/>
    <p:sldLayoutId id="2147484077" r:id="rId6"/>
    <p:sldLayoutId id="2147484078" r:id="rId7"/>
    <p:sldLayoutId id="2147484079" r:id="rId8"/>
    <p:sldLayoutId id="2147484080" r:id="rId9"/>
    <p:sldLayoutId id="2147484081" r:id="rId10"/>
    <p:sldLayoutId id="2147484082" r:id="rId11"/>
    <p:sldLayoutId id="2147484083" r:id="rId12"/>
    <p:sldLayoutId id="2147484084" r:id="rId13"/>
  </p:sldLayoutIdLst>
  <p:hf sldNum="0"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05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05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05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205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9" name="Rectangle 7"/>
          <p:cNvSpPr>
            <a:spLocks noGrp="1" noChangeArrowheads="1"/>
          </p:cNvSpPr>
          <p:nvPr>
            <p:ph type="sldNum" sz="quarter" idx="4"/>
          </p:nvPr>
        </p:nvSpPr>
        <p:spPr>
          <a:xfrm>
            <a:off x="-144150" y="6245224"/>
            <a:ext cx="631042" cy="612776"/>
          </a:xfrm>
          <a:prstGeom prst="rect">
            <a:avLst/>
          </a:prstGeom>
          <a:ln/>
        </p:spPr>
        <p:txBody>
          <a:bodyPr/>
          <a:lstStyle>
            <a:lvl1pPr>
              <a:defRPr/>
            </a:lvl1pPr>
          </a:lstStyle>
          <a:p>
            <a:pPr>
              <a:defRPr/>
            </a:pPr>
            <a:fld id="{215F2CEC-58A8-492B-AD0D-C2BF1A7F0D89}"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30848840"/>
      </p:ext>
    </p:extLst>
  </p:cSld>
  <p:clrMap bg1="lt1" tx1="dk1" bg2="lt2" tx2="dk2" accent1="accent1" accent2="accent2" accent3="accent3" accent4="accent4" accent5="accent5" accent6="accent6" hlink="hlink" folHlink="folHlink"/>
  <p:sldLayoutIdLst>
    <p:sldLayoutId id="2147484086" r:id="rId1"/>
    <p:sldLayoutId id="2147484087" r:id="rId2"/>
    <p:sldLayoutId id="2147484088" r:id="rId3"/>
    <p:sldLayoutId id="2147484089" r:id="rId4"/>
    <p:sldLayoutId id="2147484090" r:id="rId5"/>
    <p:sldLayoutId id="2147484091" r:id="rId6"/>
    <p:sldLayoutId id="2147484092" r:id="rId7"/>
    <p:sldLayoutId id="2147484093" r:id="rId8"/>
    <p:sldLayoutId id="2147484094" r:id="rId9"/>
    <p:sldLayoutId id="2147484095" r:id="rId10"/>
    <p:sldLayoutId id="2147484096" r:id="rId11"/>
    <p:sldLayoutId id="2147484097" r:id="rId12"/>
    <p:sldLayoutId id="2147484098" r:id="rId13"/>
  </p:sldLayoutIdLst>
  <p:hf sldNum="0"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05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05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05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205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9" name="Rectangle 7"/>
          <p:cNvSpPr>
            <a:spLocks noGrp="1" noChangeArrowheads="1"/>
          </p:cNvSpPr>
          <p:nvPr>
            <p:ph type="sldNum" sz="quarter" idx="4"/>
          </p:nvPr>
        </p:nvSpPr>
        <p:spPr>
          <a:xfrm>
            <a:off x="-144150" y="6245224"/>
            <a:ext cx="631042" cy="612776"/>
          </a:xfrm>
          <a:prstGeom prst="rect">
            <a:avLst/>
          </a:prstGeom>
          <a:ln/>
        </p:spPr>
        <p:txBody>
          <a:bodyPr/>
          <a:lstStyle>
            <a:lvl1pPr>
              <a:defRPr/>
            </a:lvl1pPr>
          </a:lstStyle>
          <a:p>
            <a:pPr>
              <a:defRPr/>
            </a:pPr>
            <a:fld id="{215F2CEC-58A8-492B-AD0D-C2BF1A7F0D89}"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20971491"/>
      </p:ext>
    </p:extLst>
  </p:cSld>
  <p:clrMap bg1="lt1" tx1="dk1" bg2="lt2" tx2="dk2" accent1="accent1" accent2="accent2" accent3="accent3" accent4="accent4" accent5="accent5" accent6="accent6" hlink="hlink" folHlink="folHlink"/>
  <p:sldLayoutIdLst>
    <p:sldLayoutId id="2147484100" r:id="rId1"/>
    <p:sldLayoutId id="2147484101" r:id="rId2"/>
    <p:sldLayoutId id="2147484102" r:id="rId3"/>
    <p:sldLayoutId id="2147484103" r:id="rId4"/>
    <p:sldLayoutId id="2147484104" r:id="rId5"/>
    <p:sldLayoutId id="2147484105" r:id="rId6"/>
    <p:sldLayoutId id="2147484106" r:id="rId7"/>
    <p:sldLayoutId id="2147484107" r:id="rId8"/>
    <p:sldLayoutId id="2147484108" r:id="rId9"/>
    <p:sldLayoutId id="2147484109" r:id="rId10"/>
    <p:sldLayoutId id="2147484110" r:id="rId11"/>
    <p:sldLayoutId id="2147484111" r:id="rId12"/>
    <p:sldLayoutId id="2147484112" r:id="rId13"/>
  </p:sldLayoutIdLst>
  <p:hf sldNum="0"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05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05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05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205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9" name="Rectangle 7"/>
          <p:cNvSpPr>
            <a:spLocks noGrp="1" noChangeArrowheads="1"/>
          </p:cNvSpPr>
          <p:nvPr>
            <p:ph type="sldNum" sz="quarter" idx="4"/>
          </p:nvPr>
        </p:nvSpPr>
        <p:spPr>
          <a:xfrm>
            <a:off x="-144150" y="6245224"/>
            <a:ext cx="631042" cy="612776"/>
          </a:xfrm>
          <a:prstGeom prst="rect">
            <a:avLst/>
          </a:prstGeom>
          <a:ln/>
        </p:spPr>
        <p:txBody>
          <a:bodyPr/>
          <a:lstStyle>
            <a:lvl1pPr>
              <a:defRPr/>
            </a:lvl1pPr>
          </a:lstStyle>
          <a:p>
            <a:pPr>
              <a:defRPr/>
            </a:pPr>
            <a:fld id="{215F2CEC-58A8-492B-AD0D-C2BF1A7F0D89}"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33699007"/>
      </p:ext>
    </p:extLst>
  </p:cSld>
  <p:clrMap bg1="lt1" tx1="dk1" bg2="lt2" tx2="dk2" accent1="accent1" accent2="accent2" accent3="accent3" accent4="accent4" accent5="accent5" accent6="accent6" hlink="hlink" folHlink="folHlink"/>
  <p:sldLayoutIdLst>
    <p:sldLayoutId id="2147484114" r:id="rId1"/>
    <p:sldLayoutId id="2147484115" r:id="rId2"/>
    <p:sldLayoutId id="2147484116" r:id="rId3"/>
    <p:sldLayoutId id="2147484117" r:id="rId4"/>
    <p:sldLayoutId id="2147484118" r:id="rId5"/>
    <p:sldLayoutId id="2147484119" r:id="rId6"/>
    <p:sldLayoutId id="2147484120" r:id="rId7"/>
    <p:sldLayoutId id="2147484121" r:id="rId8"/>
    <p:sldLayoutId id="2147484122" r:id="rId9"/>
    <p:sldLayoutId id="2147484123" r:id="rId10"/>
    <p:sldLayoutId id="2147484124" r:id="rId11"/>
    <p:sldLayoutId id="2147484125" r:id="rId12"/>
    <p:sldLayoutId id="2147484126" r:id="rId13"/>
  </p:sldLayoutIdLst>
  <p:hf sldNum="0"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05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05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05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205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9" name="Rectangle 7"/>
          <p:cNvSpPr>
            <a:spLocks noGrp="1" noChangeArrowheads="1"/>
          </p:cNvSpPr>
          <p:nvPr>
            <p:ph type="sldNum" sz="quarter" idx="4"/>
          </p:nvPr>
        </p:nvSpPr>
        <p:spPr>
          <a:xfrm>
            <a:off x="-144150" y="6245224"/>
            <a:ext cx="631042" cy="612776"/>
          </a:xfrm>
          <a:prstGeom prst="rect">
            <a:avLst/>
          </a:prstGeom>
          <a:ln/>
        </p:spPr>
        <p:txBody>
          <a:bodyPr/>
          <a:lstStyle>
            <a:lvl1pPr>
              <a:defRPr/>
            </a:lvl1pPr>
          </a:lstStyle>
          <a:p>
            <a:pPr>
              <a:defRPr/>
            </a:pPr>
            <a:fld id="{215F2CEC-58A8-492B-AD0D-C2BF1A7F0D89}"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75537565"/>
      </p:ext>
    </p:extLst>
  </p:cSld>
  <p:clrMap bg1="lt1" tx1="dk1" bg2="lt2" tx2="dk2" accent1="accent1" accent2="accent2" accent3="accent3" accent4="accent4" accent5="accent5" accent6="accent6" hlink="hlink" folHlink="folHlink"/>
  <p:sldLayoutIdLst>
    <p:sldLayoutId id="2147484128" r:id="rId1"/>
    <p:sldLayoutId id="2147484129" r:id="rId2"/>
    <p:sldLayoutId id="2147484130" r:id="rId3"/>
    <p:sldLayoutId id="2147484131" r:id="rId4"/>
    <p:sldLayoutId id="2147484132" r:id="rId5"/>
    <p:sldLayoutId id="2147484133" r:id="rId6"/>
    <p:sldLayoutId id="2147484134" r:id="rId7"/>
    <p:sldLayoutId id="2147484135" r:id="rId8"/>
    <p:sldLayoutId id="2147484136" r:id="rId9"/>
    <p:sldLayoutId id="2147484137" r:id="rId10"/>
    <p:sldLayoutId id="2147484138" r:id="rId11"/>
    <p:sldLayoutId id="2147484139" r:id="rId12"/>
    <p:sldLayoutId id="2147484140" r:id="rId13"/>
  </p:sldLayoutIdLst>
  <p:hf sldNum="0"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05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05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05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205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9" name="Rectangle 7"/>
          <p:cNvSpPr>
            <a:spLocks noGrp="1" noChangeArrowheads="1"/>
          </p:cNvSpPr>
          <p:nvPr>
            <p:ph type="sldNum" sz="quarter" idx="4"/>
          </p:nvPr>
        </p:nvSpPr>
        <p:spPr>
          <a:xfrm>
            <a:off x="-144150" y="6245224"/>
            <a:ext cx="631042" cy="612776"/>
          </a:xfrm>
          <a:prstGeom prst="rect">
            <a:avLst/>
          </a:prstGeom>
          <a:ln/>
        </p:spPr>
        <p:txBody>
          <a:bodyPr/>
          <a:lstStyle>
            <a:lvl1pPr>
              <a:defRPr/>
            </a:lvl1pPr>
          </a:lstStyle>
          <a:p>
            <a:pPr>
              <a:defRPr/>
            </a:pPr>
            <a:fld id="{215F2CEC-58A8-492B-AD0D-C2BF1A7F0D89}"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45095852"/>
      </p:ext>
    </p:extLst>
  </p:cSld>
  <p:clrMap bg1="lt1" tx1="dk1" bg2="lt2" tx2="dk2" accent1="accent1" accent2="accent2" accent3="accent3" accent4="accent4" accent5="accent5" accent6="accent6" hlink="hlink" folHlink="folHlink"/>
  <p:sldLayoutIdLst>
    <p:sldLayoutId id="2147484142" r:id="rId1"/>
    <p:sldLayoutId id="2147484143" r:id="rId2"/>
    <p:sldLayoutId id="2147484144" r:id="rId3"/>
    <p:sldLayoutId id="2147484145" r:id="rId4"/>
    <p:sldLayoutId id="2147484146" r:id="rId5"/>
    <p:sldLayoutId id="2147484147" r:id="rId6"/>
    <p:sldLayoutId id="2147484148" r:id="rId7"/>
    <p:sldLayoutId id="2147484149" r:id="rId8"/>
    <p:sldLayoutId id="2147484150" r:id="rId9"/>
    <p:sldLayoutId id="2147484151" r:id="rId10"/>
    <p:sldLayoutId id="2147484152" r:id="rId11"/>
    <p:sldLayoutId id="2147484153" r:id="rId12"/>
    <p:sldLayoutId id="2147484154" r:id="rId13"/>
  </p:sldLayoutIdLst>
  <p:hf sldNum="0"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1027"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028"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1029"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smtClean="0"/>
            </a:lvl1pPr>
          </a:lstStyle>
          <a:p>
            <a:pPr>
              <a:defRPr/>
            </a:pPr>
            <a:fld id="{E088C4DD-050B-4609-8588-E3287E08F071}" type="slidenum">
              <a:rPr lang="en-US">
                <a:solidFill>
                  <a:srgbClr val="000000"/>
                </a:solidFill>
              </a:rPr>
              <a:pPr>
                <a:defRPr/>
              </a:pPr>
              <a:t>‹#›</a:t>
            </a:fld>
            <a:endParaRPr lang="en-US" dirty="0">
              <a:solidFill>
                <a:srgbClr val="000000"/>
              </a:solidFill>
            </a:endParaRPr>
          </a:p>
        </p:txBody>
      </p:sp>
      <p:sp>
        <p:nvSpPr>
          <p:cNvPr id="1032"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grpSp>
        <p:nvGrpSpPr>
          <p:cNvPr id="1033" name="Group 148"/>
          <p:cNvGrpSpPr>
            <a:grpSpLocks/>
          </p:cNvGrpSpPr>
          <p:nvPr userDrawn="1"/>
        </p:nvGrpSpPr>
        <p:grpSpPr bwMode="auto">
          <a:xfrm>
            <a:off x="6262688" y="71438"/>
            <a:ext cx="2808287" cy="936625"/>
            <a:chOff x="2789" y="1321"/>
            <a:chExt cx="1769" cy="590"/>
          </a:xfrm>
        </p:grpSpPr>
        <p:sp>
          <p:nvSpPr>
            <p:cNvPr id="1758357" name="Rectangle 149"/>
            <p:cNvSpPr>
              <a:spLocks noChangeArrowheads="1"/>
            </p:cNvSpPr>
            <p:nvPr/>
          </p:nvSpPr>
          <p:spPr bwMode="auto">
            <a:xfrm>
              <a:off x="2789" y="1321"/>
              <a:ext cx="1769" cy="590"/>
            </a:xfrm>
            <a:prstGeom prst="rect">
              <a:avLst/>
            </a:prstGeom>
            <a:solidFill>
              <a:schemeClr val="bg1"/>
            </a:solidFill>
            <a:ln w="9525">
              <a:noFill/>
              <a:miter lim="800000"/>
              <a:headEnd/>
              <a:tailEnd/>
            </a:ln>
            <a:effectLst/>
          </p:spPr>
          <p:txBody>
            <a:bodyPr wrap="none" anchor="ctr"/>
            <a:lstStyle/>
            <a:p>
              <a:pPr>
                <a:defRPr/>
              </a:pPr>
              <a:endParaRPr lang="en-US" dirty="0">
                <a:solidFill>
                  <a:srgbClr val="000000"/>
                </a:solidFill>
              </a:endParaRPr>
            </a:p>
          </p:txBody>
        </p:sp>
        <p:grpSp>
          <p:nvGrpSpPr>
            <p:cNvPr id="1035" name="Group 150"/>
            <p:cNvGrpSpPr>
              <a:grpSpLocks/>
            </p:cNvGrpSpPr>
            <p:nvPr/>
          </p:nvGrpSpPr>
          <p:grpSpPr bwMode="auto">
            <a:xfrm>
              <a:off x="2789" y="1321"/>
              <a:ext cx="1769" cy="588"/>
              <a:chOff x="1383" y="1434"/>
              <a:chExt cx="1769" cy="588"/>
            </a:xfrm>
          </p:grpSpPr>
          <p:pic>
            <p:nvPicPr>
              <p:cNvPr id="1036" name="Picture 151" descr="GSA-Rt-Top"/>
              <p:cNvPicPr>
                <a:picLocks noChangeAspect="1" noChangeArrowheads="1"/>
              </p:cNvPicPr>
              <p:nvPr/>
            </p:nvPicPr>
            <p:blipFill>
              <a:blip r:embed="rId17" cstate="print"/>
              <a:srcRect l="13982" r="258"/>
              <a:stretch>
                <a:fillRect/>
              </a:stretch>
            </p:blipFill>
            <p:spPr bwMode="auto">
              <a:xfrm>
                <a:off x="1383" y="1457"/>
                <a:ext cx="929" cy="544"/>
              </a:xfrm>
              <a:prstGeom prst="rect">
                <a:avLst/>
              </a:prstGeom>
              <a:noFill/>
              <a:ln w="9525">
                <a:noFill/>
                <a:miter lim="800000"/>
                <a:headEnd/>
                <a:tailEnd/>
              </a:ln>
            </p:spPr>
          </p:pic>
          <p:pic>
            <p:nvPicPr>
              <p:cNvPr id="1037" name="Picture 152" descr="gsa2"/>
              <p:cNvPicPr>
                <a:picLocks noChangeAspect="1" noChangeArrowheads="1"/>
              </p:cNvPicPr>
              <p:nvPr/>
            </p:nvPicPr>
            <p:blipFill>
              <a:blip r:embed="rId18" cstate="print"/>
              <a:srcRect/>
              <a:stretch>
                <a:fillRect/>
              </a:stretch>
            </p:blipFill>
            <p:spPr bwMode="auto">
              <a:xfrm>
                <a:off x="2313" y="1434"/>
                <a:ext cx="839" cy="588"/>
              </a:xfrm>
              <a:prstGeom prst="rect">
                <a:avLst/>
              </a:prstGeom>
              <a:noFill/>
              <a:ln w="9525">
                <a:noFill/>
                <a:miter lim="800000"/>
                <a:headEnd/>
                <a:tailEnd/>
              </a:ln>
            </p:spPr>
          </p:pic>
        </p:grpSp>
      </p:grpSp>
    </p:spTree>
    <p:extLst>
      <p:ext uri="{BB962C8B-B14F-4D97-AF65-F5344CB8AC3E}">
        <p14:creationId xmlns:p14="http://schemas.microsoft.com/office/powerpoint/2010/main" val="3606688971"/>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Lst>
  <p:hf sldNum="0"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05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05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05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205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9" name="Rectangle 7"/>
          <p:cNvSpPr>
            <a:spLocks noGrp="1" noChangeArrowheads="1"/>
          </p:cNvSpPr>
          <p:nvPr>
            <p:ph type="sldNum" sz="quarter" idx="4"/>
          </p:nvPr>
        </p:nvSpPr>
        <p:spPr>
          <a:xfrm>
            <a:off x="-144150" y="6245224"/>
            <a:ext cx="631042" cy="612776"/>
          </a:xfrm>
          <a:prstGeom prst="rect">
            <a:avLst/>
          </a:prstGeom>
          <a:ln/>
        </p:spPr>
        <p:txBody>
          <a:bodyPr/>
          <a:lstStyle>
            <a:lvl1pPr>
              <a:defRPr/>
            </a:lvl1pPr>
          </a:lstStyle>
          <a:p>
            <a:pPr>
              <a:defRPr/>
            </a:pPr>
            <a:fld id="{215F2CEC-58A8-492B-AD0D-C2BF1A7F0D89}"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47919027"/>
      </p:ext>
    </p:extLst>
  </p:cSld>
  <p:clrMap bg1="lt1" tx1="dk1" bg2="lt2" tx2="dk2" accent1="accent1" accent2="accent2" accent3="accent3" accent4="accent4" accent5="accent5" accent6="accent6" hlink="hlink" folHlink="folHlink"/>
  <p:sldLayoutIdLst>
    <p:sldLayoutId id="2147484156" r:id="rId1"/>
    <p:sldLayoutId id="2147484157" r:id="rId2"/>
    <p:sldLayoutId id="2147484158" r:id="rId3"/>
    <p:sldLayoutId id="2147484159" r:id="rId4"/>
    <p:sldLayoutId id="2147484160" r:id="rId5"/>
    <p:sldLayoutId id="2147484161" r:id="rId6"/>
    <p:sldLayoutId id="2147484162" r:id="rId7"/>
    <p:sldLayoutId id="2147484163" r:id="rId8"/>
    <p:sldLayoutId id="2147484164" r:id="rId9"/>
    <p:sldLayoutId id="2147484165" r:id="rId10"/>
    <p:sldLayoutId id="2147484166" r:id="rId11"/>
    <p:sldLayoutId id="2147484167" r:id="rId12"/>
    <p:sldLayoutId id="2147484168" r:id="rId13"/>
  </p:sldLayoutIdLst>
  <p:hf sldNum="0"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05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05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05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205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9" name="Rectangle 7"/>
          <p:cNvSpPr>
            <a:spLocks noGrp="1" noChangeArrowheads="1"/>
          </p:cNvSpPr>
          <p:nvPr>
            <p:ph type="sldNum" sz="quarter" idx="4"/>
          </p:nvPr>
        </p:nvSpPr>
        <p:spPr>
          <a:xfrm>
            <a:off x="-144150" y="6245224"/>
            <a:ext cx="631042" cy="612776"/>
          </a:xfrm>
          <a:prstGeom prst="rect">
            <a:avLst/>
          </a:prstGeom>
          <a:ln/>
        </p:spPr>
        <p:txBody>
          <a:bodyPr/>
          <a:lstStyle>
            <a:lvl1pPr>
              <a:defRPr/>
            </a:lvl1pPr>
          </a:lstStyle>
          <a:p>
            <a:pPr>
              <a:defRPr/>
            </a:pPr>
            <a:fld id="{215F2CEC-58A8-492B-AD0D-C2BF1A7F0D89}"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15713465"/>
      </p:ext>
    </p:extLst>
  </p:cSld>
  <p:clrMap bg1="lt1" tx1="dk1" bg2="lt2" tx2="dk2" accent1="accent1" accent2="accent2" accent3="accent3" accent4="accent4" accent5="accent5" accent6="accent6" hlink="hlink" folHlink="folHlink"/>
  <p:sldLayoutIdLst>
    <p:sldLayoutId id="2147484170" r:id="rId1"/>
    <p:sldLayoutId id="2147484171" r:id="rId2"/>
    <p:sldLayoutId id="2147484172" r:id="rId3"/>
    <p:sldLayoutId id="2147484173" r:id="rId4"/>
    <p:sldLayoutId id="2147484174" r:id="rId5"/>
    <p:sldLayoutId id="2147484175" r:id="rId6"/>
    <p:sldLayoutId id="2147484176" r:id="rId7"/>
    <p:sldLayoutId id="2147484177" r:id="rId8"/>
    <p:sldLayoutId id="2147484178" r:id="rId9"/>
    <p:sldLayoutId id="2147484179" r:id="rId10"/>
    <p:sldLayoutId id="2147484180" r:id="rId11"/>
    <p:sldLayoutId id="2147484181" r:id="rId12"/>
    <p:sldLayoutId id="2147484182" r:id="rId13"/>
  </p:sldLayoutIdLst>
  <p:hf sldNum="0"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rPr>
              <a:pPr>
                <a:defRPr/>
              </a:pPr>
              <a:t>‹#›</a:t>
            </a:fld>
            <a:endParaRPr lang="en-US" dirty="0">
              <a:solidFill>
                <a:srgbClr val="000000"/>
              </a:solidFill>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1547241526"/>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 id="2147484195" r:id="rId12"/>
    <p:sldLayoutId id="2147484196" r:id="rId13"/>
  </p:sldLayoutIdLst>
  <p:hf sldNum="0"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05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05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05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205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9" name="Rectangle 7"/>
          <p:cNvSpPr>
            <a:spLocks noGrp="1" noChangeArrowheads="1"/>
          </p:cNvSpPr>
          <p:nvPr>
            <p:ph type="sldNum" sz="quarter" idx="4"/>
          </p:nvPr>
        </p:nvSpPr>
        <p:spPr>
          <a:xfrm>
            <a:off x="-144150" y="6245224"/>
            <a:ext cx="631042" cy="612776"/>
          </a:xfrm>
          <a:prstGeom prst="rect">
            <a:avLst/>
          </a:prstGeom>
          <a:ln/>
        </p:spPr>
        <p:txBody>
          <a:bodyPr/>
          <a:lstStyle>
            <a:lvl1pPr>
              <a:defRPr/>
            </a:lvl1pPr>
          </a:lstStyle>
          <a:p>
            <a:pPr>
              <a:defRPr/>
            </a:pPr>
            <a:fld id="{215F2CEC-58A8-492B-AD0D-C2BF1A7F0D89}"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46844523"/>
      </p:ext>
    </p:extLst>
  </p:cSld>
  <p:clrMap bg1="lt1" tx1="dk1" bg2="lt2" tx2="dk2" accent1="accent1" accent2="accent2" accent3="accent3" accent4="accent4" accent5="accent5" accent6="accent6" hlink="hlink" folHlink="folHlink"/>
  <p:sldLayoutIdLst>
    <p:sldLayoutId id="2147484198" r:id="rId1"/>
    <p:sldLayoutId id="2147484199" r:id="rId2"/>
    <p:sldLayoutId id="2147484200" r:id="rId3"/>
    <p:sldLayoutId id="2147484201" r:id="rId4"/>
    <p:sldLayoutId id="2147484202" r:id="rId5"/>
    <p:sldLayoutId id="2147484203" r:id="rId6"/>
    <p:sldLayoutId id="2147484204" r:id="rId7"/>
    <p:sldLayoutId id="2147484205" r:id="rId8"/>
    <p:sldLayoutId id="2147484206" r:id="rId9"/>
    <p:sldLayoutId id="2147484207" r:id="rId10"/>
    <p:sldLayoutId id="2147484208" r:id="rId11"/>
    <p:sldLayoutId id="2147484209" r:id="rId12"/>
    <p:sldLayoutId id="2147484210" r:id="rId13"/>
  </p:sldLayoutIdLst>
  <p:hf sldNum="0"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rPr>
              <a:pPr>
                <a:defRPr/>
              </a:pPr>
              <a:t>‹#›</a:t>
            </a:fld>
            <a:endParaRPr lang="en-US" dirty="0">
              <a:solidFill>
                <a:srgbClr val="000000"/>
              </a:solidFill>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4124388818"/>
      </p:ext>
    </p:extLst>
  </p:cSld>
  <p:clrMap bg1="lt1" tx1="dk1" bg2="lt2" tx2="dk2" accent1="accent1" accent2="accent2" accent3="accent3" accent4="accent4" accent5="accent5" accent6="accent6" hlink="hlink" folHlink="folHlink"/>
  <p:sldLayoutIdLst>
    <p:sldLayoutId id="2147484212" r:id="rId1"/>
    <p:sldLayoutId id="2147484213" r:id="rId2"/>
    <p:sldLayoutId id="2147484214" r:id="rId3"/>
    <p:sldLayoutId id="2147484215" r:id="rId4"/>
    <p:sldLayoutId id="2147484216" r:id="rId5"/>
    <p:sldLayoutId id="2147484217" r:id="rId6"/>
    <p:sldLayoutId id="2147484218" r:id="rId7"/>
    <p:sldLayoutId id="2147484219" r:id="rId8"/>
    <p:sldLayoutId id="2147484220" r:id="rId9"/>
    <p:sldLayoutId id="2147484221" r:id="rId10"/>
    <p:sldLayoutId id="2147484222" r:id="rId11"/>
    <p:sldLayoutId id="2147484223" r:id="rId12"/>
    <p:sldLayoutId id="2147484224" r:id="rId13"/>
  </p:sldLayoutIdLst>
  <p:hf sldNum="0"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rPr>
              <a:pPr>
                <a:defRPr/>
              </a:pPr>
              <a:t>‹#›</a:t>
            </a:fld>
            <a:endParaRPr lang="en-US" dirty="0">
              <a:solidFill>
                <a:srgbClr val="000000"/>
              </a:solidFill>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479291703"/>
      </p:ext>
    </p:extLst>
  </p:cSld>
  <p:clrMap bg1="lt1" tx1="dk1" bg2="lt2" tx2="dk2" accent1="accent1" accent2="accent2" accent3="accent3" accent4="accent4" accent5="accent5" accent6="accent6" hlink="hlink" folHlink="folHlink"/>
  <p:sldLayoutIdLst>
    <p:sldLayoutId id="2147484226" r:id="rId1"/>
    <p:sldLayoutId id="2147484227" r:id="rId2"/>
    <p:sldLayoutId id="2147484228" r:id="rId3"/>
    <p:sldLayoutId id="2147484229" r:id="rId4"/>
    <p:sldLayoutId id="2147484230" r:id="rId5"/>
    <p:sldLayoutId id="2147484231" r:id="rId6"/>
    <p:sldLayoutId id="2147484232" r:id="rId7"/>
    <p:sldLayoutId id="2147484233" r:id="rId8"/>
    <p:sldLayoutId id="2147484234" r:id="rId9"/>
    <p:sldLayoutId id="2147484235" r:id="rId10"/>
    <p:sldLayoutId id="2147484236" r:id="rId11"/>
    <p:sldLayoutId id="2147484237" r:id="rId12"/>
    <p:sldLayoutId id="2147484238" r:id="rId13"/>
  </p:sldLayoutIdLst>
  <p:hf sldNum="0"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05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05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05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205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9" name="Rectangle 7"/>
          <p:cNvSpPr>
            <a:spLocks noGrp="1" noChangeArrowheads="1"/>
          </p:cNvSpPr>
          <p:nvPr>
            <p:ph type="sldNum" sz="quarter" idx="4"/>
          </p:nvPr>
        </p:nvSpPr>
        <p:spPr>
          <a:xfrm>
            <a:off x="-144150" y="6245224"/>
            <a:ext cx="631042" cy="612776"/>
          </a:xfrm>
          <a:prstGeom prst="rect">
            <a:avLst/>
          </a:prstGeom>
          <a:ln/>
        </p:spPr>
        <p:txBody>
          <a:bodyPr/>
          <a:lstStyle>
            <a:lvl1pPr>
              <a:defRPr/>
            </a:lvl1pPr>
          </a:lstStyle>
          <a:p>
            <a:pPr>
              <a:defRPr/>
            </a:pPr>
            <a:fld id="{215F2CEC-58A8-492B-AD0D-C2BF1A7F0D89}"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67714498"/>
      </p:ext>
    </p:extLst>
  </p:cSld>
  <p:clrMap bg1="lt1" tx1="dk1" bg2="lt2" tx2="dk2" accent1="accent1" accent2="accent2" accent3="accent3" accent4="accent4" accent5="accent5" accent6="accent6" hlink="hlink" folHlink="folHlink"/>
  <p:sldLayoutIdLst>
    <p:sldLayoutId id="2147484240" r:id="rId1"/>
    <p:sldLayoutId id="2147484241" r:id="rId2"/>
    <p:sldLayoutId id="2147484242" r:id="rId3"/>
    <p:sldLayoutId id="2147484243" r:id="rId4"/>
    <p:sldLayoutId id="2147484244" r:id="rId5"/>
    <p:sldLayoutId id="2147484245" r:id="rId6"/>
    <p:sldLayoutId id="2147484246" r:id="rId7"/>
    <p:sldLayoutId id="2147484247" r:id="rId8"/>
    <p:sldLayoutId id="2147484248" r:id="rId9"/>
    <p:sldLayoutId id="2147484249" r:id="rId10"/>
    <p:sldLayoutId id="2147484250" r:id="rId11"/>
    <p:sldLayoutId id="2147484251" r:id="rId12"/>
    <p:sldLayoutId id="2147484252" r:id="rId13"/>
  </p:sldLayoutIdLst>
  <p:hf sldNum="0"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05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05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05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205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9" name="Rectangle 7"/>
          <p:cNvSpPr>
            <a:spLocks noGrp="1" noChangeArrowheads="1"/>
          </p:cNvSpPr>
          <p:nvPr>
            <p:ph type="sldNum" sz="quarter" idx="4"/>
          </p:nvPr>
        </p:nvSpPr>
        <p:spPr>
          <a:xfrm>
            <a:off x="-144150" y="6245224"/>
            <a:ext cx="631042" cy="612776"/>
          </a:xfrm>
          <a:prstGeom prst="rect">
            <a:avLst/>
          </a:prstGeom>
          <a:ln/>
        </p:spPr>
        <p:txBody>
          <a:bodyPr/>
          <a:lstStyle>
            <a:lvl1pPr>
              <a:defRPr/>
            </a:lvl1pPr>
          </a:lstStyle>
          <a:p>
            <a:pPr>
              <a:defRPr/>
            </a:pPr>
            <a:fld id="{215F2CEC-58A8-492B-AD0D-C2BF1A7F0D89}"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68997667"/>
      </p:ext>
    </p:extLst>
  </p:cSld>
  <p:clrMap bg1="lt1" tx1="dk1" bg2="lt2" tx2="dk2" accent1="accent1" accent2="accent2" accent3="accent3" accent4="accent4" accent5="accent5" accent6="accent6" hlink="hlink" folHlink="folHlink"/>
  <p:sldLayoutIdLst>
    <p:sldLayoutId id="2147484254" r:id="rId1"/>
    <p:sldLayoutId id="2147484255" r:id="rId2"/>
    <p:sldLayoutId id="2147484256" r:id="rId3"/>
    <p:sldLayoutId id="2147484257" r:id="rId4"/>
    <p:sldLayoutId id="2147484258" r:id="rId5"/>
    <p:sldLayoutId id="2147484259" r:id="rId6"/>
    <p:sldLayoutId id="2147484260" r:id="rId7"/>
    <p:sldLayoutId id="2147484261" r:id="rId8"/>
    <p:sldLayoutId id="2147484262" r:id="rId9"/>
    <p:sldLayoutId id="2147484263" r:id="rId10"/>
    <p:sldLayoutId id="2147484264" r:id="rId11"/>
    <p:sldLayoutId id="2147484265" r:id="rId12"/>
    <p:sldLayoutId id="2147484266" r:id="rId13"/>
  </p:sldLayoutIdLst>
  <p:hf sldNum="0"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rPr>
              <a:pPr>
                <a:defRPr/>
              </a:pPr>
              <a:t>‹#›</a:t>
            </a:fld>
            <a:endParaRPr lang="en-US" dirty="0">
              <a:solidFill>
                <a:srgbClr val="000000"/>
              </a:solidFill>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31949737"/>
      </p:ext>
    </p:extLst>
  </p:cSld>
  <p:clrMap bg1="lt1" tx1="dk1" bg2="lt2" tx2="dk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Lst>
  <p:hf sldNum="0"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rPr>
              <a:pPr>
                <a:defRPr/>
              </a:pPr>
              <a:t>‹#›</a:t>
            </a:fld>
            <a:endParaRPr lang="en-US" dirty="0">
              <a:solidFill>
                <a:srgbClr val="000000"/>
              </a:solidFill>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404198941"/>
      </p:ext>
    </p:extLst>
  </p:cSld>
  <p:clrMap bg1="lt1" tx1="dk1" bg2="lt2" tx2="dk2" accent1="accent1" accent2="accent2" accent3="accent3" accent4="accent4" accent5="accent5" accent6="accent6" hlink="hlink" folHlink="folHlink"/>
  <p:sldLayoutIdLst>
    <p:sldLayoutId id="2147484282" r:id="rId1"/>
    <p:sldLayoutId id="2147484283" r:id="rId2"/>
    <p:sldLayoutId id="2147484284" r:id="rId3"/>
    <p:sldLayoutId id="2147484285" r:id="rId4"/>
    <p:sldLayoutId id="2147484286" r:id="rId5"/>
    <p:sldLayoutId id="2147484287" r:id="rId6"/>
    <p:sldLayoutId id="2147484288" r:id="rId7"/>
    <p:sldLayoutId id="2147484289" r:id="rId8"/>
    <p:sldLayoutId id="2147484290" r:id="rId9"/>
    <p:sldLayoutId id="2147484291" r:id="rId10"/>
    <p:sldLayoutId id="2147484292" r:id="rId11"/>
    <p:sldLayoutId id="2147484293" r:id="rId12"/>
    <p:sldLayoutId id="2147484294" r:id="rId13"/>
  </p:sldLayoutIdLst>
  <p:hf sldNum="0"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1027"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028"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1029"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smtClean="0"/>
            </a:lvl1pPr>
          </a:lstStyle>
          <a:p>
            <a:pPr>
              <a:defRPr/>
            </a:pPr>
            <a:fld id="{E088C4DD-050B-4609-8588-E3287E08F071}" type="slidenum">
              <a:rPr lang="en-US">
                <a:solidFill>
                  <a:srgbClr val="000000"/>
                </a:solidFill>
              </a:rPr>
              <a:pPr>
                <a:defRPr/>
              </a:pPr>
              <a:t>‹#›</a:t>
            </a:fld>
            <a:endParaRPr lang="en-US" dirty="0">
              <a:solidFill>
                <a:srgbClr val="000000"/>
              </a:solidFill>
            </a:endParaRPr>
          </a:p>
        </p:txBody>
      </p:sp>
      <p:sp>
        <p:nvSpPr>
          <p:cNvPr id="1032"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grpSp>
        <p:nvGrpSpPr>
          <p:cNvPr id="1033" name="Group 148"/>
          <p:cNvGrpSpPr>
            <a:grpSpLocks/>
          </p:cNvGrpSpPr>
          <p:nvPr userDrawn="1"/>
        </p:nvGrpSpPr>
        <p:grpSpPr bwMode="auto">
          <a:xfrm>
            <a:off x="6262688" y="71438"/>
            <a:ext cx="2808287" cy="936625"/>
            <a:chOff x="2789" y="1321"/>
            <a:chExt cx="1769" cy="590"/>
          </a:xfrm>
        </p:grpSpPr>
        <p:sp>
          <p:nvSpPr>
            <p:cNvPr id="1758357" name="Rectangle 149"/>
            <p:cNvSpPr>
              <a:spLocks noChangeArrowheads="1"/>
            </p:cNvSpPr>
            <p:nvPr/>
          </p:nvSpPr>
          <p:spPr bwMode="auto">
            <a:xfrm>
              <a:off x="2789" y="1321"/>
              <a:ext cx="1769" cy="590"/>
            </a:xfrm>
            <a:prstGeom prst="rect">
              <a:avLst/>
            </a:prstGeom>
            <a:solidFill>
              <a:schemeClr val="bg1"/>
            </a:solidFill>
            <a:ln w="9525">
              <a:noFill/>
              <a:miter lim="800000"/>
              <a:headEnd/>
              <a:tailEnd/>
            </a:ln>
            <a:effectLst/>
          </p:spPr>
          <p:txBody>
            <a:bodyPr wrap="none" anchor="ctr"/>
            <a:lstStyle/>
            <a:p>
              <a:pPr>
                <a:defRPr/>
              </a:pPr>
              <a:endParaRPr lang="en-US" dirty="0">
                <a:solidFill>
                  <a:srgbClr val="000000"/>
                </a:solidFill>
              </a:endParaRPr>
            </a:p>
          </p:txBody>
        </p:sp>
        <p:grpSp>
          <p:nvGrpSpPr>
            <p:cNvPr id="1035" name="Group 150"/>
            <p:cNvGrpSpPr>
              <a:grpSpLocks/>
            </p:cNvGrpSpPr>
            <p:nvPr/>
          </p:nvGrpSpPr>
          <p:grpSpPr bwMode="auto">
            <a:xfrm>
              <a:off x="2789" y="1321"/>
              <a:ext cx="1769" cy="588"/>
              <a:chOff x="1383" y="1434"/>
              <a:chExt cx="1769" cy="588"/>
            </a:xfrm>
          </p:grpSpPr>
          <p:pic>
            <p:nvPicPr>
              <p:cNvPr id="1036" name="Picture 151" descr="GSA-Rt-Top"/>
              <p:cNvPicPr>
                <a:picLocks noChangeAspect="1" noChangeArrowheads="1"/>
              </p:cNvPicPr>
              <p:nvPr/>
            </p:nvPicPr>
            <p:blipFill>
              <a:blip r:embed="rId17" cstate="print"/>
              <a:srcRect l="13982" r="258"/>
              <a:stretch>
                <a:fillRect/>
              </a:stretch>
            </p:blipFill>
            <p:spPr bwMode="auto">
              <a:xfrm>
                <a:off x="1383" y="1457"/>
                <a:ext cx="929" cy="544"/>
              </a:xfrm>
              <a:prstGeom prst="rect">
                <a:avLst/>
              </a:prstGeom>
              <a:noFill/>
              <a:ln w="9525">
                <a:noFill/>
                <a:miter lim="800000"/>
                <a:headEnd/>
                <a:tailEnd/>
              </a:ln>
            </p:spPr>
          </p:pic>
          <p:pic>
            <p:nvPicPr>
              <p:cNvPr id="1037" name="Picture 152" descr="gsa2"/>
              <p:cNvPicPr>
                <a:picLocks noChangeAspect="1" noChangeArrowheads="1"/>
              </p:cNvPicPr>
              <p:nvPr/>
            </p:nvPicPr>
            <p:blipFill>
              <a:blip r:embed="rId18" cstate="print"/>
              <a:srcRect/>
              <a:stretch>
                <a:fillRect/>
              </a:stretch>
            </p:blipFill>
            <p:spPr bwMode="auto">
              <a:xfrm>
                <a:off x="2313" y="1434"/>
                <a:ext cx="839" cy="588"/>
              </a:xfrm>
              <a:prstGeom prst="rect">
                <a:avLst/>
              </a:prstGeom>
              <a:noFill/>
              <a:ln w="9525">
                <a:noFill/>
                <a:miter lim="800000"/>
                <a:headEnd/>
                <a:tailEnd/>
              </a:ln>
            </p:spPr>
          </p:pic>
        </p:grpSp>
      </p:grpSp>
    </p:spTree>
    <p:extLst>
      <p:ext uri="{BB962C8B-B14F-4D97-AF65-F5344CB8AC3E}">
        <p14:creationId xmlns:p14="http://schemas.microsoft.com/office/powerpoint/2010/main" val="1094650196"/>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Lst>
  <p:hf sldNum="0"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rPr>
              <a:pPr>
                <a:defRPr/>
              </a:pPr>
              <a:t>‹#›</a:t>
            </a:fld>
            <a:endParaRPr lang="en-US" dirty="0">
              <a:solidFill>
                <a:srgbClr val="000000"/>
              </a:solidFill>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057859355"/>
      </p:ext>
    </p:extLst>
  </p:cSld>
  <p:clrMap bg1="lt1" tx1="dk1" bg2="lt2" tx2="dk2" accent1="accent1" accent2="accent2" accent3="accent3" accent4="accent4" accent5="accent5" accent6="accent6" hlink="hlink" folHlink="folHlink"/>
  <p:sldLayoutIdLst>
    <p:sldLayoutId id="2147484296" r:id="rId1"/>
    <p:sldLayoutId id="2147484297" r:id="rId2"/>
    <p:sldLayoutId id="2147484298" r:id="rId3"/>
    <p:sldLayoutId id="2147484299" r:id="rId4"/>
    <p:sldLayoutId id="2147484300" r:id="rId5"/>
    <p:sldLayoutId id="2147484301" r:id="rId6"/>
    <p:sldLayoutId id="2147484302" r:id="rId7"/>
    <p:sldLayoutId id="2147484303" r:id="rId8"/>
    <p:sldLayoutId id="2147484304" r:id="rId9"/>
    <p:sldLayoutId id="2147484305" r:id="rId10"/>
    <p:sldLayoutId id="2147484306" r:id="rId11"/>
    <p:sldLayoutId id="2147484307" r:id="rId12"/>
    <p:sldLayoutId id="2147484308" r:id="rId13"/>
  </p:sldLayoutIdLst>
  <p:hf sldNum="0"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05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05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05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205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9" name="Rectangle 7"/>
          <p:cNvSpPr>
            <a:spLocks noGrp="1" noChangeArrowheads="1"/>
          </p:cNvSpPr>
          <p:nvPr>
            <p:ph type="sldNum" sz="quarter" idx="4"/>
          </p:nvPr>
        </p:nvSpPr>
        <p:spPr>
          <a:xfrm>
            <a:off x="-144150" y="6245224"/>
            <a:ext cx="631042" cy="612776"/>
          </a:xfrm>
          <a:prstGeom prst="rect">
            <a:avLst/>
          </a:prstGeom>
          <a:ln/>
        </p:spPr>
        <p:txBody>
          <a:bodyPr/>
          <a:lstStyle>
            <a:lvl1pPr>
              <a:defRPr/>
            </a:lvl1pPr>
          </a:lstStyle>
          <a:p>
            <a:pPr>
              <a:defRPr/>
            </a:pPr>
            <a:fld id="{215F2CEC-58A8-492B-AD0D-C2BF1A7F0D89}"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199166107"/>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 id="2147484321" r:id="rId12"/>
    <p:sldLayoutId id="2147484322" r:id="rId13"/>
  </p:sldLayoutIdLst>
  <p:hf sldNum="0"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05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05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05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205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9" name="Rectangle 7"/>
          <p:cNvSpPr>
            <a:spLocks noGrp="1" noChangeArrowheads="1"/>
          </p:cNvSpPr>
          <p:nvPr>
            <p:ph type="sldNum" sz="quarter" idx="4"/>
          </p:nvPr>
        </p:nvSpPr>
        <p:spPr>
          <a:xfrm>
            <a:off x="-144150" y="6245224"/>
            <a:ext cx="631042" cy="612776"/>
          </a:xfrm>
          <a:prstGeom prst="rect">
            <a:avLst/>
          </a:prstGeom>
          <a:ln/>
        </p:spPr>
        <p:txBody>
          <a:bodyPr/>
          <a:lstStyle>
            <a:lvl1pPr>
              <a:defRPr/>
            </a:lvl1pPr>
          </a:lstStyle>
          <a:p>
            <a:pPr>
              <a:defRPr/>
            </a:pPr>
            <a:fld id="{215F2CEC-58A8-492B-AD0D-C2BF1A7F0D89}"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84104358"/>
      </p:ext>
    </p:extLst>
  </p:cSld>
  <p:clrMap bg1="lt1" tx1="dk1" bg2="lt2" tx2="dk2" accent1="accent1" accent2="accent2" accent3="accent3" accent4="accent4" accent5="accent5" accent6="accent6" hlink="hlink" folHlink="folHlink"/>
  <p:sldLayoutIdLst>
    <p:sldLayoutId id="2147484324" r:id="rId1"/>
    <p:sldLayoutId id="2147484325" r:id="rId2"/>
    <p:sldLayoutId id="2147484326" r:id="rId3"/>
    <p:sldLayoutId id="2147484327" r:id="rId4"/>
    <p:sldLayoutId id="2147484328" r:id="rId5"/>
    <p:sldLayoutId id="2147484329" r:id="rId6"/>
    <p:sldLayoutId id="2147484330" r:id="rId7"/>
    <p:sldLayoutId id="2147484331" r:id="rId8"/>
    <p:sldLayoutId id="2147484332" r:id="rId9"/>
    <p:sldLayoutId id="2147484333" r:id="rId10"/>
    <p:sldLayoutId id="2147484334" r:id="rId11"/>
    <p:sldLayoutId id="2147484335" r:id="rId12"/>
    <p:sldLayoutId id="2147484336" r:id="rId13"/>
  </p:sldLayoutIdLst>
  <p:hf sldNum="0"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rPr>
              <a:pPr>
                <a:defRPr/>
              </a:pPr>
              <a:t>‹#›</a:t>
            </a:fld>
            <a:endParaRPr lang="en-US" dirty="0">
              <a:solidFill>
                <a:srgbClr val="000000"/>
              </a:solidFill>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3893683741"/>
      </p:ext>
    </p:extLst>
  </p:cSld>
  <p:clrMap bg1="lt1" tx1="dk1" bg2="lt2" tx2="dk2" accent1="accent1" accent2="accent2" accent3="accent3" accent4="accent4" accent5="accent5" accent6="accent6" hlink="hlink" folHlink="folHlink"/>
  <p:sldLayoutIdLst>
    <p:sldLayoutId id="2147484338" r:id="rId1"/>
    <p:sldLayoutId id="2147484339" r:id="rId2"/>
    <p:sldLayoutId id="2147484340" r:id="rId3"/>
    <p:sldLayoutId id="2147484341" r:id="rId4"/>
    <p:sldLayoutId id="2147484342" r:id="rId5"/>
    <p:sldLayoutId id="2147484343" r:id="rId6"/>
    <p:sldLayoutId id="2147484344" r:id="rId7"/>
    <p:sldLayoutId id="2147484345" r:id="rId8"/>
    <p:sldLayoutId id="2147484346" r:id="rId9"/>
    <p:sldLayoutId id="2147484347" r:id="rId10"/>
    <p:sldLayoutId id="2147484348" r:id="rId11"/>
    <p:sldLayoutId id="2147484349" r:id="rId12"/>
    <p:sldLayoutId id="2147484350" r:id="rId13"/>
  </p:sldLayoutIdLst>
  <p:hf sldNum="0"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05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05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05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205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9" name="Rectangle 7"/>
          <p:cNvSpPr>
            <a:spLocks noGrp="1" noChangeArrowheads="1"/>
          </p:cNvSpPr>
          <p:nvPr>
            <p:ph type="sldNum" sz="quarter" idx="4"/>
          </p:nvPr>
        </p:nvSpPr>
        <p:spPr>
          <a:xfrm>
            <a:off x="-144150" y="6245224"/>
            <a:ext cx="631042" cy="612776"/>
          </a:xfrm>
          <a:prstGeom prst="rect">
            <a:avLst/>
          </a:prstGeom>
          <a:ln/>
        </p:spPr>
        <p:txBody>
          <a:bodyPr/>
          <a:lstStyle>
            <a:lvl1pPr>
              <a:defRPr/>
            </a:lvl1pPr>
          </a:lstStyle>
          <a:p>
            <a:pPr>
              <a:defRPr/>
            </a:pPr>
            <a:fld id="{215F2CEC-58A8-492B-AD0D-C2BF1A7F0D89}"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99977022"/>
      </p:ext>
    </p:extLst>
  </p:cSld>
  <p:clrMap bg1="lt1" tx1="dk1" bg2="lt2" tx2="dk2" accent1="accent1" accent2="accent2" accent3="accent3" accent4="accent4" accent5="accent5" accent6="accent6" hlink="hlink" folHlink="folHlink"/>
  <p:sldLayoutIdLst>
    <p:sldLayoutId id="2147484352" r:id="rId1"/>
    <p:sldLayoutId id="2147484353" r:id="rId2"/>
    <p:sldLayoutId id="2147484354" r:id="rId3"/>
    <p:sldLayoutId id="2147484355" r:id="rId4"/>
    <p:sldLayoutId id="2147484356" r:id="rId5"/>
    <p:sldLayoutId id="2147484357" r:id="rId6"/>
    <p:sldLayoutId id="2147484358" r:id="rId7"/>
    <p:sldLayoutId id="2147484359" r:id="rId8"/>
    <p:sldLayoutId id="2147484360" r:id="rId9"/>
    <p:sldLayoutId id="2147484361" r:id="rId10"/>
    <p:sldLayoutId id="2147484362" r:id="rId11"/>
    <p:sldLayoutId id="2147484363" r:id="rId12"/>
    <p:sldLayoutId id="2147484364" r:id="rId13"/>
  </p:sldLayoutIdLst>
  <p:hf sldNum="0"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rPr>
              <a:pPr>
                <a:defRPr/>
              </a:pPr>
              <a:t>‹#›</a:t>
            </a:fld>
            <a:endParaRPr lang="en-US" dirty="0">
              <a:solidFill>
                <a:srgbClr val="000000"/>
              </a:solidFill>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891802468"/>
      </p:ext>
    </p:extLst>
  </p:cSld>
  <p:clrMap bg1="lt1" tx1="dk1" bg2="lt2" tx2="dk2" accent1="accent1" accent2="accent2" accent3="accent3" accent4="accent4" accent5="accent5" accent6="accent6" hlink="hlink" folHlink="folHlink"/>
  <p:sldLayoutIdLst>
    <p:sldLayoutId id="2147484366" r:id="rId1"/>
    <p:sldLayoutId id="2147484367" r:id="rId2"/>
    <p:sldLayoutId id="2147484368" r:id="rId3"/>
    <p:sldLayoutId id="2147484369" r:id="rId4"/>
    <p:sldLayoutId id="2147484370" r:id="rId5"/>
    <p:sldLayoutId id="2147484371" r:id="rId6"/>
    <p:sldLayoutId id="2147484372" r:id="rId7"/>
    <p:sldLayoutId id="2147484373" r:id="rId8"/>
    <p:sldLayoutId id="2147484374" r:id="rId9"/>
    <p:sldLayoutId id="2147484375" r:id="rId10"/>
    <p:sldLayoutId id="2147484376" r:id="rId11"/>
    <p:sldLayoutId id="2147484377" r:id="rId12"/>
    <p:sldLayoutId id="2147484378" r:id="rId13"/>
  </p:sldLayoutIdLst>
  <p:hf sldNum="0"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05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05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05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205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9" name="Rectangle 7"/>
          <p:cNvSpPr>
            <a:spLocks noGrp="1" noChangeArrowheads="1"/>
          </p:cNvSpPr>
          <p:nvPr>
            <p:ph type="sldNum" sz="quarter" idx="4"/>
          </p:nvPr>
        </p:nvSpPr>
        <p:spPr>
          <a:xfrm>
            <a:off x="-144150" y="6245224"/>
            <a:ext cx="631042" cy="612776"/>
          </a:xfrm>
          <a:prstGeom prst="rect">
            <a:avLst/>
          </a:prstGeom>
          <a:ln/>
        </p:spPr>
        <p:txBody>
          <a:bodyPr/>
          <a:lstStyle>
            <a:lvl1pPr>
              <a:defRPr/>
            </a:lvl1pPr>
          </a:lstStyle>
          <a:p>
            <a:pPr>
              <a:defRPr/>
            </a:pPr>
            <a:fld id="{215F2CEC-58A8-492B-AD0D-C2BF1A7F0D89}"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94531281"/>
      </p:ext>
    </p:extLst>
  </p:cSld>
  <p:clrMap bg1="lt1" tx1="dk1" bg2="lt2" tx2="dk2" accent1="accent1" accent2="accent2" accent3="accent3" accent4="accent4" accent5="accent5" accent6="accent6" hlink="hlink" folHlink="folHlink"/>
  <p:sldLayoutIdLst>
    <p:sldLayoutId id="2147484380" r:id="rId1"/>
    <p:sldLayoutId id="2147484381" r:id="rId2"/>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Lst>
  <p:hf sldNum="0"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05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05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05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latin typeface="Arial"/>
              </a:rPr>
              <a:t>CGI </a:t>
            </a:r>
            <a:r>
              <a:rPr lang="en-US" dirty="0" smtClean="0">
                <a:solidFill>
                  <a:srgbClr val="000000"/>
                </a:solidFill>
                <a:latin typeface="Arial"/>
              </a:rPr>
              <a:t>Federal </a:t>
            </a:r>
            <a:r>
              <a:rPr lang="en-US" dirty="0">
                <a:solidFill>
                  <a:srgbClr val="000000"/>
                </a:solidFill>
                <a:latin typeface="Arial"/>
              </a:rPr>
              <a:t>Proprietary and Confidential</a:t>
            </a:r>
          </a:p>
        </p:txBody>
      </p:sp>
      <p:sp>
        <p:nvSpPr>
          <p:cNvPr id="205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9" name="Rectangle 7"/>
          <p:cNvSpPr>
            <a:spLocks noGrp="1" noChangeArrowheads="1"/>
          </p:cNvSpPr>
          <p:nvPr>
            <p:ph type="sldNum" sz="quarter" idx="4"/>
          </p:nvPr>
        </p:nvSpPr>
        <p:spPr>
          <a:xfrm>
            <a:off x="-144150" y="6245224"/>
            <a:ext cx="631042" cy="612776"/>
          </a:xfrm>
          <a:prstGeom prst="rect">
            <a:avLst/>
          </a:prstGeom>
          <a:ln/>
        </p:spPr>
        <p:txBody>
          <a:bodyPr/>
          <a:lstStyle>
            <a:lvl1pPr>
              <a:defRPr/>
            </a:lvl1pPr>
          </a:lstStyle>
          <a:p>
            <a:pPr>
              <a:defRPr/>
            </a:pPr>
            <a:fld id="{215F2CEC-58A8-492B-AD0D-C2BF1A7F0D89}" type="slidenum">
              <a:rPr lang="en-US">
                <a:solidFill>
                  <a:srgbClr val="000000"/>
                </a:solidFill>
                <a:latin typeface="Arial"/>
              </a:rPr>
              <a:pPr>
                <a:defRPr/>
              </a:pPr>
              <a:t>‹#›</a:t>
            </a:fld>
            <a:endParaRPr lang="en-US" dirty="0">
              <a:solidFill>
                <a:srgbClr val="000000"/>
              </a:solidFill>
              <a:latin typeface="Arial"/>
            </a:endParaRPr>
          </a:p>
        </p:txBody>
      </p:sp>
    </p:spTree>
    <p:extLst>
      <p:ext uri="{BB962C8B-B14F-4D97-AF65-F5344CB8AC3E}">
        <p14:creationId xmlns:p14="http://schemas.microsoft.com/office/powerpoint/2010/main" val="2860160771"/>
      </p:ext>
    </p:extLst>
  </p:cSld>
  <p:clrMap bg1="lt1" tx1="dk1" bg2="lt2" tx2="dk2" accent1="accent1" accent2="accent2" accent3="accent3" accent4="accent4" accent5="accent5" accent6="accent6" hlink="hlink" folHlink="folHlink"/>
  <p:sldLayoutIdLst>
    <p:sldLayoutId id="2147484394" r:id="rId1"/>
    <p:sldLayoutId id="2147484395" r:id="rId2"/>
    <p:sldLayoutId id="2147484396" r:id="rId3"/>
    <p:sldLayoutId id="2147484397" r:id="rId4"/>
    <p:sldLayoutId id="2147484398" r:id="rId5"/>
    <p:sldLayoutId id="2147484399" r:id="rId6"/>
    <p:sldLayoutId id="2147484400" r:id="rId7"/>
    <p:sldLayoutId id="2147484401" r:id="rId8"/>
    <p:sldLayoutId id="2147484402" r:id="rId9"/>
    <p:sldLayoutId id="2147484403" r:id="rId10"/>
    <p:sldLayoutId id="2147484404" r:id="rId11"/>
    <p:sldLayoutId id="2147484405" r:id="rId12"/>
    <p:sldLayoutId id="2147484406"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05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05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05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smtClean="0"/>
            </a:lvl1pPr>
          </a:lstStyle>
          <a:p>
            <a:pPr>
              <a:defRPr/>
            </a:pPr>
            <a:fld id="{292C98C2-67EB-436B-9C97-7F1F0C3134FB}" type="slidenum">
              <a:rPr lang="en-US">
                <a:solidFill>
                  <a:srgbClr val="000000"/>
                </a:solidFill>
              </a:rPr>
              <a:pPr>
                <a:defRPr/>
              </a:pPr>
              <a:t>‹#›</a:t>
            </a:fld>
            <a:endParaRPr lang="en-US" dirty="0">
              <a:solidFill>
                <a:srgbClr val="000000"/>
              </a:solidFill>
            </a:endParaRPr>
          </a:p>
        </p:txBody>
      </p:sp>
      <p:sp>
        <p:nvSpPr>
          <p:cNvPr id="205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382768174"/>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Lst>
  <p:hf sldNum="0"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15" descr="contentboth"/>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b="84305"/>
          <a:stretch>
            <a:fillRect/>
          </a:stretch>
        </p:blipFill>
        <p:spPr bwMode="auto">
          <a:xfrm>
            <a:off x="0" y="0"/>
            <a:ext cx="91440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2"/>
          <p:cNvSpPr>
            <a:spLocks noGrp="1" noChangeArrowheads="1"/>
          </p:cNvSpPr>
          <p:nvPr>
            <p:ph type="body" idx="1"/>
          </p:nvPr>
        </p:nvSpPr>
        <p:spPr bwMode="auto">
          <a:xfrm>
            <a:off x="712788" y="1608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3076" name="Picture 4"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t="15555" r="95833"/>
          <a:stretch>
            <a:fillRect/>
          </a:stretch>
        </p:blipFill>
        <p:spPr bwMode="auto">
          <a:xfrm>
            <a:off x="0" y="1066800"/>
            <a:ext cx="381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 name="Rectangle 11"/>
          <p:cNvSpPr>
            <a:spLocks noGrp="1" noChangeArrowheads="1"/>
          </p:cNvSpPr>
          <p:nvPr>
            <p:ph type="title"/>
          </p:nvPr>
        </p:nvSpPr>
        <p:spPr bwMode="auto">
          <a:xfrm>
            <a:off x="455613" y="331788"/>
            <a:ext cx="738187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pic>
        <p:nvPicPr>
          <p:cNvPr id="3078" name="Picture 2" descr="http://www.gms-hvac.com/Portals/0/gsa-logo.jpg"/>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7888288" y="176213"/>
            <a:ext cx="1106487"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4289170"/>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Lst>
  <p:hf sldNum="0"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rPr>
              <a:pPr>
                <a:defRPr/>
              </a:pPr>
              <a:t>‹#›</a:t>
            </a:fld>
            <a:endParaRPr lang="en-US" dirty="0">
              <a:solidFill>
                <a:srgbClr val="000000"/>
              </a:solidFill>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998880119"/>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Lst>
  <p:hf sldNum="0"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rPr>
              <a:pPr>
                <a:defRPr/>
              </a:pPr>
              <a:t>‹#›</a:t>
            </a:fld>
            <a:endParaRPr lang="en-US" dirty="0">
              <a:solidFill>
                <a:srgbClr val="000000"/>
              </a:solidFill>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4276348601"/>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0" r:id="rId13"/>
  </p:sldLayoutIdLst>
  <p:hf sldNum="0"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05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05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05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smtClean="0"/>
            </a:lvl1pPr>
          </a:lstStyle>
          <a:p>
            <a:pPr>
              <a:defRPr/>
            </a:pPr>
            <a:fld id="{292C98C2-67EB-436B-9C97-7F1F0C3134FB}" type="slidenum">
              <a:rPr lang="en-US">
                <a:solidFill>
                  <a:srgbClr val="000000"/>
                </a:solidFill>
              </a:rPr>
              <a:pPr>
                <a:defRPr/>
              </a:pPr>
              <a:t>‹#›</a:t>
            </a:fld>
            <a:endParaRPr lang="en-US" dirty="0">
              <a:solidFill>
                <a:srgbClr val="000000"/>
              </a:solidFill>
            </a:endParaRPr>
          </a:p>
        </p:txBody>
      </p:sp>
      <p:sp>
        <p:nvSpPr>
          <p:cNvPr id="205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631927397"/>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 id="2147483874" r:id="rId13"/>
  </p:sldLayoutIdLst>
  <p:hf sldNum="0"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0.xml"/><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6.xml"/><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7.xml"/><Relationship Id="rId1" Type="http://schemas.openxmlformats.org/officeDocument/2006/relationships/slideLayout" Target="../slideLayouts/slideLayout15.xml"/><Relationship Id="rId4" Type="http://schemas.openxmlformats.org/officeDocument/2006/relationships/image" Target="../media/image66.png"/></Relationships>
</file>

<file path=ppt/slides/_rels/slide11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8.xml"/><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9.xml"/><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0.xml"/><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81.xml"/><Relationship Id="rId1" Type="http://schemas.openxmlformats.org/officeDocument/2006/relationships/slideLayout" Target="../slideLayouts/slideLayout15.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3.xml"/><Relationship Id="rId1" Type="http://schemas.openxmlformats.org/officeDocument/2006/relationships/slideLayout" Target="../slideLayouts/slideLayout15.xml"/><Relationship Id="rId4" Type="http://schemas.openxmlformats.org/officeDocument/2006/relationships/image" Target="../media/image70.PNG"/></Relationships>
</file>

<file path=ppt/slides/_rels/slide12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4.xml"/><Relationship Id="rId1" Type="http://schemas.openxmlformats.org/officeDocument/2006/relationships/slideLayout" Target="../slideLayouts/slideLayout15.xml"/></Relationships>
</file>

<file path=ppt/slides/_rels/slide12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5.xml"/><Relationship Id="rId1" Type="http://schemas.openxmlformats.org/officeDocument/2006/relationships/slideLayout" Target="../slideLayouts/slideLayout1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1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1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9.xml"/><Relationship Id="rId1" Type="http://schemas.openxmlformats.org/officeDocument/2006/relationships/slideLayout" Target="../slideLayouts/slideLayout15.xml"/><Relationship Id="rId4" Type="http://schemas.openxmlformats.org/officeDocument/2006/relationships/image" Target="../media/image76.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5.xml"/></Relationships>
</file>

<file path=ppt/slides/_rels/slide1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2.xml"/><Relationship Id="rId1" Type="http://schemas.openxmlformats.org/officeDocument/2006/relationships/slideLayout" Target="../slideLayouts/slideLayout15.xml"/></Relationships>
</file>

<file path=ppt/slides/_rels/slide1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3.xml"/><Relationship Id="rId1" Type="http://schemas.openxmlformats.org/officeDocument/2006/relationships/slideLayout" Target="../slideLayouts/slideLayout15.xml"/></Relationships>
</file>

<file path=ppt/slides/_rels/slide1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4.xml"/><Relationship Id="rId1" Type="http://schemas.openxmlformats.org/officeDocument/2006/relationships/slideLayout" Target="../slideLayouts/slideLayout15.xml"/></Relationships>
</file>

<file path=ppt/slides/_rels/slide1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5.xml"/><Relationship Id="rId1" Type="http://schemas.openxmlformats.org/officeDocument/2006/relationships/slideLayout" Target="../slideLayouts/slideLayout15.xml"/></Relationships>
</file>

<file path=ppt/slides/_rels/slide1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6.xml"/><Relationship Id="rId1" Type="http://schemas.openxmlformats.org/officeDocument/2006/relationships/slideLayout" Target="../slideLayouts/slideLayout15.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5.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5.xml"/></Relationships>
</file>

<file path=ppt/slides/_rels/slide1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1.xml"/><Relationship Id="rId1" Type="http://schemas.openxmlformats.org/officeDocument/2006/relationships/slideLayout" Target="../slideLayouts/slideLayout15.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5.xml"/></Relationships>
</file>

<file path=ppt/slides/_rels/slide1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3.xml"/><Relationship Id="rId1" Type="http://schemas.openxmlformats.org/officeDocument/2006/relationships/slideLayout" Target="../slideLayouts/slideLayout15.xml"/></Relationships>
</file>

<file path=ppt/slides/_rels/slide14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4.xml"/><Relationship Id="rId1" Type="http://schemas.openxmlformats.org/officeDocument/2006/relationships/slideLayout" Target="../slideLayouts/slideLayout15.xml"/></Relationships>
</file>

<file path=ppt/slides/_rels/slide1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5.xml"/><Relationship Id="rId1" Type="http://schemas.openxmlformats.org/officeDocument/2006/relationships/slideLayout" Target="../slideLayouts/slideLayout15.xml"/><Relationship Id="rId4" Type="http://schemas.openxmlformats.org/officeDocument/2006/relationships/image" Target="../media/image86.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5.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5.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5.xml"/></Relationships>
</file>

<file path=ppt/slides/_rels/slide14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9.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5.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5.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5.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5.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5.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5.xml"/></Relationships>
</file>

<file path=ppt/slides/_rels/slide15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17.xml"/><Relationship Id="rId1" Type="http://schemas.openxmlformats.org/officeDocument/2006/relationships/slideLayout" Target="../slideLayouts/slideLayout15.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6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9.xml"/><Relationship Id="rId1" Type="http://schemas.openxmlformats.org/officeDocument/2006/relationships/slideLayout" Target="../slideLayouts/slideLayout15.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5.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5.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5.xml"/></Relationships>
</file>

<file path=ppt/slides/_rels/slide1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24.xml"/><Relationship Id="rId1" Type="http://schemas.openxmlformats.org/officeDocument/2006/relationships/slideLayout" Target="../slideLayouts/slideLayout15.xml"/><Relationship Id="rId5" Type="http://schemas.openxmlformats.org/officeDocument/2006/relationships/image" Target="../media/image93.png"/><Relationship Id="rId4" Type="http://schemas.openxmlformats.org/officeDocument/2006/relationships/image" Target="../media/image92.png"/></Relationships>
</file>

<file path=ppt/slides/_rels/slide16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25.xml"/><Relationship Id="rId1" Type="http://schemas.openxmlformats.org/officeDocument/2006/relationships/slideLayout" Target="../slideLayouts/slideLayout15.xml"/><Relationship Id="rId5" Type="http://schemas.openxmlformats.org/officeDocument/2006/relationships/image" Target="../media/image93.png"/><Relationship Id="rId4" Type="http://schemas.openxmlformats.org/officeDocument/2006/relationships/image" Target="../media/image9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7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26.xml"/><Relationship Id="rId1" Type="http://schemas.openxmlformats.org/officeDocument/2006/relationships/slideLayout" Target="../slideLayouts/slideLayout15.xml"/></Relationships>
</file>

<file path=ppt/slides/_rels/slide17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27.xml"/><Relationship Id="rId1" Type="http://schemas.openxmlformats.org/officeDocument/2006/relationships/slideLayout" Target="../slideLayouts/slideLayout15.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5.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29.xml"/><Relationship Id="rId1" Type="http://schemas.openxmlformats.org/officeDocument/2006/relationships/slideLayout" Target="../slideLayouts/slideLayout15.xml"/></Relationships>
</file>

<file path=ppt/slides/_rels/slide17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30.xml"/><Relationship Id="rId1" Type="http://schemas.openxmlformats.org/officeDocument/2006/relationships/slideLayout" Target="../slideLayouts/slideLayout15.xml"/><Relationship Id="rId4" Type="http://schemas.openxmlformats.org/officeDocument/2006/relationships/image" Target="../media/image100.PNG"/></Relationships>
</file>

<file path=ppt/slides/_rels/slide17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31.xml"/><Relationship Id="rId1" Type="http://schemas.openxmlformats.org/officeDocument/2006/relationships/slideLayout" Target="../slideLayouts/slideLayout15.xml"/><Relationship Id="rId5" Type="http://schemas.openxmlformats.org/officeDocument/2006/relationships/image" Target="../media/image103.png"/><Relationship Id="rId4" Type="http://schemas.openxmlformats.org/officeDocument/2006/relationships/image" Target="../media/image102.png"/></Relationships>
</file>

<file path=ppt/slides/_rels/slide17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5.xml"/><Relationship Id="rId4" Type="http://schemas.openxmlformats.org/officeDocument/2006/relationships/image" Target="../media/image106.png"/></Relationships>
</file>

<file path=ppt/slides/_rels/slide17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32.xml"/><Relationship Id="rId1" Type="http://schemas.openxmlformats.org/officeDocument/2006/relationships/slideLayout" Target="../slideLayouts/slideLayout15.xml"/><Relationship Id="rId4" Type="http://schemas.openxmlformats.org/officeDocument/2006/relationships/image" Target="../media/image108.png"/></Relationships>
</file>

<file path=ppt/slides/_rels/slide17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33.xml"/><Relationship Id="rId1" Type="http://schemas.openxmlformats.org/officeDocument/2006/relationships/slideLayout" Target="../slideLayouts/slideLayout15.xml"/><Relationship Id="rId4" Type="http://schemas.openxmlformats.org/officeDocument/2006/relationships/image" Target="../media/image11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535.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535.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535.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535.xml"/></Relationships>
</file>

<file path=ppt/slides/_rels/slide186.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138.xml"/><Relationship Id="rId1" Type="http://schemas.openxmlformats.org/officeDocument/2006/relationships/slideLayout" Target="../slideLayouts/slideLayout535.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187.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139.xml"/><Relationship Id="rId1" Type="http://schemas.openxmlformats.org/officeDocument/2006/relationships/slideLayout" Target="../slideLayouts/slideLayout535.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535.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535.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535.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535.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535.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535.xml"/></Relationships>
</file>

<file path=ppt/slides/_rels/slide19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46.xml"/><Relationship Id="rId1" Type="http://schemas.openxmlformats.org/officeDocument/2006/relationships/slideLayout" Target="../slideLayouts/slideLayout535.xml"/></Relationships>
</file>

<file path=ppt/slides/_rels/slide19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47.xml"/><Relationship Id="rId1" Type="http://schemas.openxmlformats.org/officeDocument/2006/relationships/slideLayout" Target="../slideLayouts/slideLayout535.xml"/><Relationship Id="rId4" Type="http://schemas.openxmlformats.org/officeDocument/2006/relationships/image" Target="../media/image119.PNG"/></Relationships>
</file>

<file path=ppt/slides/_rels/slide19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48.xml"/><Relationship Id="rId1" Type="http://schemas.openxmlformats.org/officeDocument/2006/relationships/slideLayout" Target="../slideLayouts/slideLayout535.xml"/><Relationship Id="rId4" Type="http://schemas.openxmlformats.org/officeDocument/2006/relationships/image" Target="../media/image121.PNG"/></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535.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535.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53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20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52.xml"/><Relationship Id="rId1" Type="http://schemas.openxmlformats.org/officeDocument/2006/relationships/slideLayout" Target="../slideLayouts/slideLayout535.xml"/></Relationships>
</file>

<file path=ppt/slides/_rels/slide20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53.xml"/><Relationship Id="rId1" Type="http://schemas.openxmlformats.org/officeDocument/2006/relationships/slideLayout" Target="../slideLayouts/slideLayout535.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535.xml"/></Relationships>
</file>

<file path=ppt/slides/_rels/slide20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55.xml"/><Relationship Id="rId1" Type="http://schemas.openxmlformats.org/officeDocument/2006/relationships/slideLayout" Target="../slideLayouts/slideLayout535.xml"/></Relationships>
</file>

<file path=ppt/slides/_rels/slide20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56.xml"/><Relationship Id="rId1" Type="http://schemas.openxmlformats.org/officeDocument/2006/relationships/slideLayout" Target="../slideLayouts/slideLayout535.xml"/><Relationship Id="rId5" Type="http://schemas.openxmlformats.org/officeDocument/2006/relationships/image" Target="../media/image127.png"/><Relationship Id="rId4" Type="http://schemas.openxmlformats.org/officeDocument/2006/relationships/image" Target="../media/image126.png"/></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535.xml"/></Relationships>
</file>

<file path=ppt/slides/_rels/slide206.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158.xml"/><Relationship Id="rId1" Type="http://schemas.openxmlformats.org/officeDocument/2006/relationships/slideLayout" Target="../slideLayouts/slideLayout535.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207.xml.rels><?xml version="1.0" encoding="UTF-8" standalone="yes"?>
<Relationships xmlns="http://schemas.openxmlformats.org/package/2006/relationships"><Relationship Id="rId8" Type="http://schemas.openxmlformats.org/officeDocument/2006/relationships/diagramLayout" Target="../diagrams/layout22.xml"/><Relationship Id="rId3" Type="http://schemas.openxmlformats.org/officeDocument/2006/relationships/diagramLayout" Target="../diagrams/layout21.xml"/><Relationship Id="rId7" Type="http://schemas.openxmlformats.org/officeDocument/2006/relationships/diagramData" Target="../diagrams/data22.xml"/><Relationship Id="rId2" Type="http://schemas.openxmlformats.org/officeDocument/2006/relationships/diagramData" Target="../diagrams/data21.xml"/><Relationship Id="rId1" Type="http://schemas.openxmlformats.org/officeDocument/2006/relationships/slideLayout" Target="../slideLayouts/slideLayout535.xml"/><Relationship Id="rId6" Type="http://schemas.microsoft.com/office/2007/relationships/diagramDrawing" Target="../diagrams/drawing21.xml"/><Relationship Id="rId11" Type="http://schemas.microsoft.com/office/2007/relationships/diagramDrawing" Target="../diagrams/drawing22.xml"/><Relationship Id="rId5" Type="http://schemas.openxmlformats.org/officeDocument/2006/relationships/diagramColors" Target="../diagrams/colors21.xml"/><Relationship Id="rId10" Type="http://schemas.openxmlformats.org/officeDocument/2006/relationships/diagramColors" Target="../diagrams/colors22.xml"/><Relationship Id="rId4" Type="http://schemas.openxmlformats.org/officeDocument/2006/relationships/diagramQuickStyle" Target="../diagrams/quickStyle21.xml"/><Relationship Id="rId9" Type="http://schemas.openxmlformats.org/officeDocument/2006/relationships/diagramQuickStyle" Target="../diagrams/quickStyle2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535.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535.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21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60.xml"/><Relationship Id="rId1" Type="http://schemas.openxmlformats.org/officeDocument/2006/relationships/slideLayout" Target="../slideLayouts/slideLayout535.xml"/></Relationships>
</file>

<file path=ppt/slides/_rels/slide21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61.xml"/><Relationship Id="rId1" Type="http://schemas.openxmlformats.org/officeDocument/2006/relationships/slideLayout" Target="../slideLayouts/slideLayout535.xml"/></Relationships>
</file>

<file path=ppt/slides/_rels/slide21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62.xml"/><Relationship Id="rId1" Type="http://schemas.openxmlformats.org/officeDocument/2006/relationships/slideLayout" Target="../slideLayouts/slideLayout535.xml"/></Relationships>
</file>

<file path=ppt/slides/_rels/slide21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63.xml"/><Relationship Id="rId1" Type="http://schemas.openxmlformats.org/officeDocument/2006/relationships/slideLayout" Target="../slideLayouts/slideLayout535.xml"/></Relationships>
</file>

<file path=ppt/slides/_rels/slide21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64.xml"/><Relationship Id="rId1" Type="http://schemas.openxmlformats.org/officeDocument/2006/relationships/slideLayout" Target="../slideLayouts/slideLayout535.xml"/></Relationships>
</file>

<file path=ppt/slides/_rels/slide21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5.xml"/><Relationship Id="rId1" Type="http://schemas.openxmlformats.org/officeDocument/2006/relationships/slideLayout" Target="../slideLayouts/slideLayout535.xml"/></Relationships>
</file>

<file path=ppt/slides/_rels/slide21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66.xml"/><Relationship Id="rId1" Type="http://schemas.openxmlformats.org/officeDocument/2006/relationships/slideLayout" Target="../slideLayouts/slideLayout535.xml"/></Relationships>
</file>

<file path=ppt/slides/_rels/slide21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535.xml"/></Relationships>
</file>

<file path=ppt/slides/_rels/slide21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535.xml"/></Relationships>
</file>

<file path=ppt/slides/_rels/slide21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67.xml"/><Relationship Id="rId1" Type="http://schemas.openxmlformats.org/officeDocument/2006/relationships/slideLayout" Target="../slideLayouts/slideLayout535.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22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68.xml"/><Relationship Id="rId1" Type="http://schemas.openxmlformats.org/officeDocument/2006/relationships/slideLayout" Target="../slideLayouts/slideLayout535.xml"/></Relationships>
</file>

<file path=ppt/slides/_rels/slide22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69.xml"/><Relationship Id="rId1" Type="http://schemas.openxmlformats.org/officeDocument/2006/relationships/slideLayout" Target="../slideLayouts/slideLayout535.xml"/></Relationships>
</file>

<file path=ppt/slides/_rels/slide22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70.xml"/><Relationship Id="rId1" Type="http://schemas.openxmlformats.org/officeDocument/2006/relationships/slideLayout" Target="../slideLayouts/slideLayout535.xml"/></Relationships>
</file>

<file path=ppt/slides/_rels/slide22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71.xml"/><Relationship Id="rId1" Type="http://schemas.openxmlformats.org/officeDocument/2006/relationships/slideLayout" Target="../slideLayouts/slideLayout535.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535.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53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535.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535.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536.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535.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535.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535.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535.xml"/></Relationships>
</file>

<file path=ppt/slides/_rels/slide23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76.xml"/><Relationship Id="rId1" Type="http://schemas.openxmlformats.org/officeDocument/2006/relationships/slideLayout" Target="../slideLayouts/slideLayout535.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535.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5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535.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535.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535.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535.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4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80.xml"/><Relationship Id="rId1" Type="http://schemas.openxmlformats.org/officeDocument/2006/relationships/slideLayout" Target="../slideLayouts/slideLayout535.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536.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535.xml"/></Relationships>
</file>

<file path=ppt/slides/_rels/slide243.xml.rels><?xml version="1.0" encoding="UTF-8" standalone="yes"?>
<Relationships xmlns="http://schemas.openxmlformats.org/package/2006/relationships"><Relationship Id="rId3" Type="http://schemas.openxmlformats.org/officeDocument/2006/relationships/hyperlink" Target="http://fiscal.treasury.gov/fsservices/gov/debtColl/rsrcsTools/debt_dmrpts_tror.htm" TargetMode="External"/><Relationship Id="rId2" Type="http://schemas.openxmlformats.org/officeDocument/2006/relationships/notesSlide" Target="../notesSlides/notesSlide183.xml"/><Relationship Id="rId1" Type="http://schemas.openxmlformats.org/officeDocument/2006/relationships/slideLayout" Target="../slideLayouts/slideLayout535.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535.xml"/></Relationships>
</file>

<file path=ppt/slides/_rels/slide245.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185.xml"/><Relationship Id="rId1" Type="http://schemas.openxmlformats.org/officeDocument/2006/relationships/slideLayout" Target="../slideLayouts/slideLayout535.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535.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535.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535.xml"/></Relationships>
</file>

<file path=ppt/slides/_rels/slide24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87.xml"/><Relationship Id="rId1" Type="http://schemas.openxmlformats.org/officeDocument/2006/relationships/slideLayout" Target="../slideLayouts/slideLayout535.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25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88.xml"/><Relationship Id="rId1" Type="http://schemas.openxmlformats.org/officeDocument/2006/relationships/slideLayout" Target="../slideLayouts/slideLayout535.xml"/></Relationships>
</file>

<file path=ppt/slides/_rels/slide25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89.xml"/><Relationship Id="rId1" Type="http://schemas.openxmlformats.org/officeDocument/2006/relationships/slideLayout" Target="../slideLayouts/slideLayout535.xml"/></Relationships>
</file>

<file path=ppt/slides/_rels/slide25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90.xml"/><Relationship Id="rId1" Type="http://schemas.openxmlformats.org/officeDocument/2006/relationships/slideLayout" Target="../slideLayouts/slideLayout535.xml"/></Relationships>
</file>

<file path=ppt/slides/_rels/slide25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91.xml"/><Relationship Id="rId1" Type="http://schemas.openxmlformats.org/officeDocument/2006/relationships/slideLayout" Target="../slideLayouts/slideLayout535.xml"/></Relationships>
</file>

<file path=ppt/slides/_rels/slide25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92.xml"/><Relationship Id="rId1" Type="http://schemas.openxmlformats.org/officeDocument/2006/relationships/slideLayout" Target="../slideLayouts/slideLayout535.xml"/></Relationships>
</file>

<file path=ppt/slides/_rels/slide25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93.xml"/><Relationship Id="rId1" Type="http://schemas.openxmlformats.org/officeDocument/2006/relationships/slideLayout" Target="../slideLayouts/slideLayout535.xml"/></Relationships>
</file>

<file path=ppt/slides/_rels/slide25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94.xml"/><Relationship Id="rId1" Type="http://schemas.openxmlformats.org/officeDocument/2006/relationships/slideLayout" Target="../slideLayouts/slideLayout535.xml"/></Relationships>
</file>

<file path=ppt/slides/_rels/slide25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95.xml"/><Relationship Id="rId1" Type="http://schemas.openxmlformats.org/officeDocument/2006/relationships/slideLayout" Target="../slideLayouts/slideLayout535.xml"/></Relationships>
</file>

<file path=ppt/slides/_rels/slide25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96.xml"/><Relationship Id="rId1" Type="http://schemas.openxmlformats.org/officeDocument/2006/relationships/slideLayout" Target="../slideLayouts/slideLayout535.xml"/><Relationship Id="rId4" Type="http://schemas.openxmlformats.org/officeDocument/2006/relationships/image" Target="../media/image161.PNG"/></Relationships>
</file>

<file path=ppt/slides/_rels/slide25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97.xml"/><Relationship Id="rId1" Type="http://schemas.openxmlformats.org/officeDocument/2006/relationships/slideLayout" Target="../slideLayouts/slideLayout535.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26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98.xml"/><Relationship Id="rId1" Type="http://schemas.openxmlformats.org/officeDocument/2006/relationships/slideLayout" Target="../slideLayouts/slideLayout535.xml"/></Relationships>
</file>

<file path=ppt/slides/_rels/slide26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99.xml"/><Relationship Id="rId1" Type="http://schemas.openxmlformats.org/officeDocument/2006/relationships/slideLayout" Target="../slideLayouts/slideLayout535.xml"/></Relationships>
</file>

<file path=ppt/slides/_rels/slide26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00.xml"/><Relationship Id="rId1" Type="http://schemas.openxmlformats.org/officeDocument/2006/relationships/slideLayout" Target="../slideLayouts/slideLayout535.xml"/></Relationships>
</file>

<file path=ppt/slides/_rels/slide26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01.xml"/><Relationship Id="rId1" Type="http://schemas.openxmlformats.org/officeDocument/2006/relationships/slideLayout" Target="../slideLayouts/slideLayout535.xml"/></Relationships>
</file>

<file path=ppt/slides/_rels/slide26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02.xml"/><Relationship Id="rId1" Type="http://schemas.openxmlformats.org/officeDocument/2006/relationships/slideLayout" Target="../slideLayouts/slideLayout535.xml"/></Relationships>
</file>

<file path=ppt/slides/_rels/slide265.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notesSlide" Target="../notesSlides/notesSlide203.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8.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0.xml"/><Relationship Id="rId1" Type="http://schemas.openxmlformats.org/officeDocument/2006/relationships/slideLayout" Target="../slideLayouts/slideLayout1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2.xml"/><Relationship Id="rId1" Type="http://schemas.openxmlformats.org/officeDocument/2006/relationships/slideLayout" Target="../slideLayouts/slideLayout1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diagramData" Target="../diagrams/data7.xml"/><Relationship Id="rId18" Type="http://schemas.openxmlformats.org/officeDocument/2006/relationships/diagramData" Target="../diagrams/data8.xml"/><Relationship Id="rId26" Type="http://schemas.openxmlformats.org/officeDocument/2006/relationships/diagramColors" Target="../diagrams/colors9.xml"/><Relationship Id="rId3" Type="http://schemas.openxmlformats.org/officeDocument/2006/relationships/diagramData" Target="../diagrams/data5.xml"/><Relationship Id="rId21" Type="http://schemas.openxmlformats.org/officeDocument/2006/relationships/diagramColors" Target="../diagrams/colors8.xml"/><Relationship Id="rId7" Type="http://schemas.microsoft.com/office/2007/relationships/diagramDrawing" Target="../diagrams/drawing5.xml"/><Relationship Id="rId12" Type="http://schemas.microsoft.com/office/2007/relationships/diagramDrawing" Target="../diagrams/drawing6.xml"/><Relationship Id="rId17" Type="http://schemas.microsoft.com/office/2007/relationships/diagramDrawing" Target="../diagrams/drawing7.xml"/><Relationship Id="rId25" Type="http://schemas.openxmlformats.org/officeDocument/2006/relationships/diagramQuickStyle" Target="../diagrams/quickStyle9.xml"/><Relationship Id="rId2" Type="http://schemas.openxmlformats.org/officeDocument/2006/relationships/notesSlide" Target="../notesSlides/notesSlide34.xml"/><Relationship Id="rId16" Type="http://schemas.openxmlformats.org/officeDocument/2006/relationships/diagramColors" Target="../diagrams/colors7.xml"/><Relationship Id="rId20" Type="http://schemas.openxmlformats.org/officeDocument/2006/relationships/diagramQuickStyle" Target="../diagrams/quickStyle8.xml"/><Relationship Id="rId29" Type="http://schemas.openxmlformats.org/officeDocument/2006/relationships/diagramLayout" Target="../diagrams/layout10.xml"/><Relationship Id="rId1" Type="http://schemas.openxmlformats.org/officeDocument/2006/relationships/slideLayout" Target="../slideLayouts/slideLayout15.xml"/><Relationship Id="rId6" Type="http://schemas.openxmlformats.org/officeDocument/2006/relationships/diagramColors" Target="../diagrams/colors5.xml"/><Relationship Id="rId11" Type="http://schemas.openxmlformats.org/officeDocument/2006/relationships/diagramColors" Target="../diagrams/colors6.xml"/><Relationship Id="rId24" Type="http://schemas.openxmlformats.org/officeDocument/2006/relationships/diagramLayout" Target="../diagrams/layout9.xml"/><Relationship Id="rId32" Type="http://schemas.microsoft.com/office/2007/relationships/diagramDrawing" Target="../diagrams/drawing10.xml"/><Relationship Id="rId5" Type="http://schemas.openxmlformats.org/officeDocument/2006/relationships/diagramQuickStyle" Target="../diagrams/quickStyle5.xml"/><Relationship Id="rId15" Type="http://schemas.openxmlformats.org/officeDocument/2006/relationships/diagramQuickStyle" Target="../diagrams/quickStyle7.xml"/><Relationship Id="rId23" Type="http://schemas.openxmlformats.org/officeDocument/2006/relationships/diagramData" Target="../diagrams/data9.xml"/><Relationship Id="rId28" Type="http://schemas.openxmlformats.org/officeDocument/2006/relationships/diagramData" Target="../diagrams/data10.xml"/><Relationship Id="rId10" Type="http://schemas.openxmlformats.org/officeDocument/2006/relationships/diagramQuickStyle" Target="../diagrams/quickStyle6.xml"/><Relationship Id="rId19" Type="http://schemas.openxmlformats.org/officeDocument/2006/relationships/diagramLayout" Target="../diagrams/layout8.xml"/><Relationship Id="rId31" Type="http://schemas.openxmlformats.org/officeDocument/2006/relationships/diagramColors" Target="../diagrams/colors10.xml"/><Relationship Id="rId4" Type="http://schemas.openxmlformats.org/officeDocument/2006/relationships/diagramLayout" Target="../diagrams/layout5.xml"/><Relationship Id="rId9" Type="http://schemas.openxmlformats.org/officeDocument/2006/relationships/diagramLayout" Target="../diagrams/layout6.xml"/><Relationship Id="rId14" Type="http://schemas.openxmlformats.org/officeDocument/2006/relationships/diagramLayout" Target="../diagrams/layout7.xml"/><Relationship Id="rId22" Type="http://schemas.microsoft.com/office/2007/relationships/diagramDrawing" Target="../diagrams/drawing8.xml"/><Relationship Id="rId27" Type="http://schemas.microsoft.com/office/2007/relationships/diagramDrawing" Target="../diagrams/drawing9.xml"/><Relationship Id="rId30" Type="http://schemas.openxmlformats.org/officeDocument/2006/relationships/diagramQuickStyle" Target="../diagrams/quickStyle10.xml"/></Relationships>
</file>

<file path=ppt/slides/_rels/slide47.xml.rels><?xml version="1.0" encoding="UTF-8" standalone="yes"?>
<Relationships xmlns="http://schemas.openxmlformats.org/package/2006/relationships"><Relationship Id="rId8" Type="http://schemas.openxmlformats.org/officeDocument/2006/relationships/diagramData" Target="../diagrams/data12.xml"/><Relationship Id="rId13" Type="http://schemas.openxmlformats.org/officeDocument/2006/relationships/diagramData" Target="../diagrams/data13.xml"/><Relationship Id="rId18" Type="http://schemas.openxmlformats.org/officeDocument/2006/relationships/diagramData" Target="../diagrams/data14.xml"/><Relationship Id="rId26" Type="http://schemas.openxmlformats.org/officeDocument/2006/relationships/diagramColors" Target="../diagrams/colors15.xml"/><Relationship Id="rId3" Type="http://schemas.openxmlformats.org/officeDocument/2006/relationships/diagramData" Target="../diagrams/data11.xml"/><Relationship Id="rId21" Type="http://schemas.openxmlformats.org/officeDocument/2006/relationships/diagramColors" Target="../diagrams/colors14.xml"/><Relationship Id="rId7" Type="http://schemas.microsoft.com/office/2007/relationships/diagramDrawing" Target="../diagrams/drawing11.xml"/><Relationship Id="rId12" Type="http://schemas.microsoft.com/office/2007/relationships/diagramDrawing" Target="../diagrams/drawing12.xml"/><Relationship Id="rId17" Type="http://schemas.microsoft.com/office/2007/relationships/diagramDrawing" Target="../diagrams/drawing13.xml"/><Relationship Id="rId25" Type="http://schemas.openxmlformats.org/officeDocument/2006/relationships/diagramQuickStyle" Target="../diagrams/quickStyle15.xml"/><Relationship Id="rId2" Type="http://schemas.openxmlformats.org/officeDocument/2006/relationships/notesSlide" Target="../notesSlides/notesSlide35.xml"/><Relationship Id="rId16" Type="http://schemas.openxmlformats.org/officeDocument/2006/relationships/diagramColors" Target="../diagrams/colors13.xml"/><Relationship Id="rId20" Type="http://schemas.openxmlformats.org/officeDocument/2006/relationships/diagramQuickStyle" Target="../diagrams/quickStyle14.xml"/><Relationship Id="rId29" Type="http://schemas.openxmlformats.org/officeDocument/2006/relationships/diagramLayout" Target="../diagrams/layout16.xml"/><Relationship Id="rId1" Type="http://schemas.openxmlformats.org/officeDocument/2006/relationships/slideLayout" Target="../slideLayouts/slideLayout15.xml"/><Relationship Id="rId6" Type="http://schemas.openxmlformats.org/officeDocument/2006/relationships/diagramColors" Target="../diagrams/colors11.xml"/><Relationship Id="rId11" Type="http://schemas.openxmlformats.org/officeDocument/2006/relationships/diagramColors" Target="../diagrams/colors12.xml"/><Relationship Id="rId24" Type="http://schemas.openxmlformats.org/officeDocument/2006/relationships/diagramLayout" Target="../diagrams/layout15.xml"/><Relationship Id="rId32" Type="http://schemas.microsoft.com/office/2007/relationships/diagramDrawing" Target="../diagrams/drawing16.xml"/><Relationship Id="rId5" Type="http://schemas.openxmlformats.org/officeDocument/2006/relationships/diagramQuickStyle" Target="../diagrams/quickStyle11.xml"/><Relationship Id="rId15" Type="http://schemas.openxmlformats.org/officeDocument/2006/relationships/diagramQuickStyle" Target="../diagrams/quickStyle13.xml"/><Relationship Id="rId23" Type="http://schemas.openxmlformats.org/officeDocument/2006/relationships/diagramData" Target="../diagrams/data15.xml"/><Relationship Id="rId28" Type="http://schemas.openxmlformats.org/officeDocument/2006/relationships/diagramData" Target="../diagrams/data16.xml"/><Relationship Id="rId10" Type="http://schemas.openxmlformats.org/officeDocument/2006/relationships/diagramQuickStyle" Target="../diagrams/quickStyle12.xml"/><Relationship Id="rId19" Type="http://schemas.openxmlformats.org/officeDocument/2006/relationships/diagramLayout" Target="../diagrams/layout14.xml"/><Relationship Id="rId31" Type="http://schemas.openxmlformats.org/officeDocument/2006/relationships/diagramColors" Target="../diagrams/colors16.xml"/><Relationship Id="rId4" Type="http://schemas.openxmlformats.org/officeDocument/2006/relationships/diagramLayout" Target="../diagrams/layout11.xml"/><Relationship Id="rId9" Type="http://schemas.openxmlformats.org/officeDocument/2006/relationships/diagramLayout" Target="../diagrams/layout12.xml"/><Relationship Id="rId14" Type="http://schemas.openxmlformats.org/officeDocument/2006/relationships/diagramLayout" Target="../diagrams/layout13.xml"/><Relationship Id="rId22" Type="http://schemas.microsoft.com/office/2007/relationships/diagramDrawing" Target="../diagrams/drawing14.xml"/><Relationship Id="rId27" Type="http://schemas.microsoft.com/office/2007/relationships/diagramDrawing" Target="../diagrams/drawing15.xml"/><Relationship Id="rId30" Type="http://schemas.openxmlformats.org/officeDocument/2006/relationships/diagramQuickStyle" Target="../diagrams/quickStyle1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15.xml"/><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5.xml"/><Relationship Id="rId1" Type="http://schemas.openxmlformats.org/officeDocument/2006/relationships/themeOverride" Target="../theme/themeOverride1.xml"/></Relationships>
</file>

<file path=ppt/slides/_rels/slide8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0.xml"/><Relationship Id="rId1" Type="http://schemas.openxmlformats.org/officeDocument/2006/relationships/slideLayout" Target="../slideLayouts/slideLayout15.xml"/><Relationship Id="rId4" Type="http://schemas.openxmlformats.org/officeDocument/2006/relationships/image" Target="../media/image51.png"/></Relationships>
</file>

<file path=ppt/slides/_rels/slide8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ctrTitle"/>
          </p:nvPr>
        </p:nvSpPr>
        <p:spPr>
          <a:xfrm>
            <a:off x="2156969" y="1597985"/>
            <a:ext cx="7110856" cy="1295400"/>
          </a:xfrm>
        </p:spPr>
        <p:txBody>
          <a:bodyPr/>
          <a:lstStyle/>
          <a:p>
            <a:pPr eaLnBrk="1" hangingPunct="1"/>
            <a:r>
              <a:rPr lang="en-US" dirty="0" smtClean="0"/>
              <a:t>Delinquency and Receivables </a:t>
            </a:r>
            <a:br>
              <a:rPr lang="en-US" dirty="0" smtClean="0"/>
            </a:br>
            <a:r>
              <a:rPr lang="en-US" dirty="0" smtClean="0"/>
              <a:t>Management</a:t>
            </a:r>
          </a:p>
        </p:txBody>
      </p:sp>
      <p:sp>
        <p:nvSpPr>
          <p:cNvPr id="5124" name="Text Box 3"/>
          <p:cNvSpPr txBox="1">
            <a:spLocks noChangeArrowheads="1"/>
          </p:cNvSpPr>
          <p:nvPr/>
        </p:nvSpPr>
        <p:spPr bwMode="auto">
          <a:xfrm>
            <a:off x="2324507" y="5421264"/>
            <a:ext cx="2690044" cy="784830"/>
          </a:xfrm>
          <a:prstGeom prst="rect">
            <a:avLst/>
          </a:prstGeom>
          <a:noFill/>
          <a:ln w="9525" algn="ctr">
            <a:noFill/>
            <a:miter lim="800000"/>
            <a:headEnd/>
            <a:tailEnd/>
          </a:ln>
        </p:spPr>
        <p:txBody>
          <a:bodyPr wrap="square">
            <a:spAutoFit/>
          </a:bodyPr>
          <a:lstStyle/>
          <a:p>
            <a:pPr>
              <a:spcBef>
                <a:spcPct val="50000"/>
              </a:spcBef>
            </a:pPr>
            <a:r>
              <a:rPr lang="en-US" dirty="0" smtClean="0"/>
              <a:t>BAAR Phase 3 Training</a:t>
            </a:r>
          </a:p>
          <a:p>
            <a:pPr>
              <a:spcBef>
                <a:spcPct val="50000"/>
              </a:spcBef>
            </a:pPr>
            <a:endParaRPr lang="en-US" dirty="0"/>
          </a:p>
        </p:txBody>
      </p:sp>
      <p:sp>
        <p:nvSpPr>
          <p:cNvPr id="4" name="Rectangle 7"/>
          <p:cNvSpPr>
            <a:spLocks noGrp="1" noChangeArrowheads="1"/>
          </p:cNvSpPr>
          <p:nvPr>
            <p:ph type="ftr" sz="quarter" idx="10"/>
          </p:nvPr>
        </p:nvSpPr>
        <p:spPr>
          <a:xfrm>
            <a:off x="2133600" y="6553200"/>
            <a:ext cx="4343400" cy="304800"/>
          </a:xfrm>
          <a:noFill/>
        </p:spPr>
        <p:txBody>
          <a:bodyPr/>
          <a:lstStyle/>
          <a:p>
            <a:r>
              <a:rPr lang="en-US" dirty="0" smtClean="0"/>
              <a:t>CGI Federal Proprietary and Confidential</a:t>
            </a:r>
          </a:p>
        </p:txBody>
      </p:sp>
    </p:spTree>
    <p:extLst>
      <p:ext uri="{BB962C8B-B14F-4D97-AF65-F5344CB8AC3E}">
        <p14:creationId xmlns:p14="http://schemas.microsoft.com/office/powerpoint/2010/main" val="3959643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6"/>
          <p:cNvSpPr>
            <a:spLocks noGrp="1" noChangeArrowheads="1"/>
          </p:cNvSpPr>
          <p:nvPr>
            <p:ph type="title"/>
          </p:nvPr>
        </p:nvSpPr>
        <p:spPr>
          <a:xfrm>
            <a:off x="455613" y="329184"/>
            <a:ext cx="8565557" cy="563562"/>
          </a:xfrm>
        </p:spPr>
        <p:txBody>
          <a:bodyPr anchor="b" anchorCtr="0"/>
          <a:lstStyle/>
          <a:p>
            <a:pPr eaLnBrk="1" hangingPunct="1"/>
            <a:r>
              <a:rPr lang="en-US" dirty="0" smtClean="0">
                <a:solidFill>
                  <a:srgbClr val="FFFFFF"/>
                </a:solidFill>
              </a:rPr>
              <a:t>Receivables Management </a:t>
            </a:r>
            <a:r>
              <a:rPr lang="en-US" dirty="0" smtClean="0"/>
              <a:t>– </a:t>
            </a:r>
            <a:r>
              <a:rPr lang="en-US" dirty="0">
                <a:solidFill>
                  <a:srgbClr val="FFFFFF"/>
                </a:solidFill>
              </a:rPr>
              <a:t>Key Concepts </a:t>
            </a:r>
            <a:endParaRPr lang="en-US" dirty="0" smtClean="0"/>
          </a:p>
        </p:txBody>
      </p:sp>
      <p:sp>
        <p:nvSpPr>
          <p:cNvPr id="8195" name="Rectangle 7"/>
          <p:cNvSpPr>
            <a:spLocks noGrp="1" noChangeArrowheads="1"/>
          </p:cNvSpPr>
          <p:nvPr>
            <p:ph idx="1"/>
          </p:nvPr>
        </p:nvSpPr>
        <p:spPr>
          <a:xfrm>
            <a:off x="457200" y="1188720"/>
            <a:ext cx="8443082" cy="4950987"/>
          </a:xfrm>
        </p:spPr>
        <p:txBody>
          <a:bodyPr>
            <a:noAutofit/>
          </a:bodyPr>
          <a:lstStyle/>
          <a:p>
            <a:pPr>
              <a:spcBef>
                <a:spcPts val="600"/>
              </a:spcBef>
              <a:spcAft>
                <a:spcPts val="600"/>
              </a:spcAft>
            </a:pPr>
            <a:r>
              <a:rPr lang="en-US" sz="2000" b="1" dirty="0" smtClean="0"/>
              <a:t>Outstanding Bills Query</a:t>
            </a:r>
            <a:endParaRPr lang="en-US" sz="2000" b="1" dirty="0"/>
          </a:p>
          <a:p>
            <a:pPr lvl="1">
              <a:spcBef>
                <a:spcPts val="600"/>
              </a:spcBef>
              <a:spcAft>
                <a:spcPts val="600"/>
              </a:spcAft>
            </a:pPr>
            <a:r>
              <a:rPr lang="en-US" sz="1800" dirty="0" smtClean="0"/>
              <a:t>Displays </a:t>
            </a:r>
            <a:r>
              <a:rPr lang="en-US" sz="1800" u="sng" dirty="0" smtClean="0"/>
              <a:t>Unliquidated</a:t>
            </a:r>
            <a:r>
              <a:rPr lang="en-US" sz="1800" dirty="0" smtClean="0"/>
              <a:t> Billing Document (BD) Accounting Lines</a:t>
            </a:r>
          </a:p>
          <a:p>
            <a:pPr lvl="1">
              <a:spcBef>
                <a:spcPts val="600"/>
              </a:spcBef>
              <a:spcAft>
                <a:spcPts val="600"/>
              </a:spcAft>
            </a:pPr>
            <a:r>
              <a:rPr lang="en-US" sz="1800" dirty="0"/>
              <a:t>Allows GSA to </a:t>
            </a:r>
            <a:r>
              <a:rPr lang="en-US" sz="1800" dirty="0" smtClean="0"/>
              <a:t>query </a:t>
            </a:r>
            <a:r>
              <a:rPr lang="en-US" sz="1800" dirty="0"/>
              <a:t>outstanding bills using search criteria specifically designed to </a:t>
            </a:r>
            <a:r>
              <a:rPr lang="en-US" sz="1800" u="sng" dirty="0" smtClean="0"/>
              <a:t>search </a:t>
            </a:r>
            <a:r>
              <a:rPr lang="en-US" sz="1800" u="sng" dirty="0"/>
              <a:t>and identify outstanding receivables and credit a</a:t>
            </a:r>
            <a:r>
              <a:rPr lang="en-US" sz="1800" dirty="0"/>
              <a:t>mounts</a:t>
            </a:r>
          </a:p>
          <a:p>
            <a:pPr lvl="1">
              <a:spcBef>
                <a:spcPts val="600"/>
              </a:spcBef>
              <a:spcAft>
                <a:spcPts val="600"/>
              </a:spcAft>
            </a:pPr>
            <a:r>
              <a:rPr lang="en-US" sz="1800" u="sng" dirty="0" smtClean="0"/>
              <a:t>Launches BDs from query to edit or view</a:t>
            </a:r>
            <a:r>
              <a:rPr lang="en-US" sz="1800" dirty="0" smtClean="0"/>
              <a:t> as needed </a:t>
            </a:r>
          </a:p>
          <a:p>
            <a:pPr lvl="1">
              <a:spcBef>
                <a:spcPts val="600"/>
              </a:spcBef>
              <a:spcAft>
                <a:spcPts val="600"/>
              </a:spcAft>
            </a:pPr>
            <a:r>
              <a:rPr lang="en-US" sz="1800" u="sng" dirty="0" smtClean="0"/>
              <a:t>Launches Credit Application Worksheet</a:t>
            </a:r>
            <a:r>
              <a:rPr lang="en-US" sz="1800" dirty="0" smtClean="0"/>
              <a:t> to apply, refund, or transfer to Treasury Non-IPAC Credits</a:t>
            </a:r>
          </a:p>
          <a:p>
            <a:pPr lvl="1">
              <a:spcBef>
                <a:spcPts val="600"/>
              </a:spcBef>
              <a:spcAft>
                <a:spcPts val="600"/>
              </a:spcAft>
            </a:pPr>
            <a:r>
              <a:rPr lang="en-US" sz="1800" u="sng" dirty="0" smtClean="0"/>
              <a:t>Generates IPAC refunds</a:t>
            </a:r>
            <a:endParaRPr lang="en-US" sz="1800" u="sng" dirty="0"/>
          </a:p>
          <a:p>
            <a:pPr>
              <a:spcBef>
                <a:spcPts val="600"/>
              </a:spcBef>
              <a:spcAft>
                <a:spcPts val="600"/>
              </a:spcAft>
            </a:pPr>
            <a:r>
              <a:rPr lang="en-US" sz="2000" b="1" dirty="0"/>
              <a:t>Non-IPAC Write-Offs </a:t>
            </a:r>
            <a:endParaRPr lang="en-US" sz="2000" b="1" dirty="0" smtClean="0"/>
          </a:p>
          <a:p>
            <a:pPr lvl="1">
              <a:spcBef>
                <a:spcPts val="600"/>
              </a:spcBef>
              <a:spcAft>
                <a:spcPts val="600"/>
              </a:spcAft>
            </a:pPr>
            <a:r>
              <a:rPr lang="en-US" sz="1800" dirty="0" smtClean="0"/>
              <a:t>Manually created to Write-Off </a:t>
            </a:r>
            <a:r>
              <a:rPr lang="en-US" sz="1800" u="sng" dirty="0" smtClean="0"/>
              <a:t>uncollectable Non-IPAC Receivables</a:t>
            </a:r>
            <a:r>
              <a:rPr lang="en-US" sz="1800" dirty="0" smtClean="0"/>
              <a:t> (i.e., losses)</a:t>
            </a:r>
          </a:p>
          <a:p>
            <a:pPr lvl="1">
              <a:spcBef>
                <a:spcPts val="600"/>
              </a:spcBef>
              <a:spcAft>
                <a:spcPts val="600"/>
              </a:spcAft>
            </a:pPr>
            <a:r>
              <a:rPr lang="en-US" sz="1800" dirty="0" smtClean="0"/>
              <a:t>Cash Receipt (CR) document is recorded with </a:t>
            </a:r>
            <a:r>
              <a:rPr lang="en-US" sz="1800" i="1" dirty="0" smtClean="0"/>
              <a:t>Line Type of “Write-Off”</a:t>
            </a:r>
            <a:r>
              <a:rPr lang="en-US" sz="1800" dirty="0" smtClean="0"/>
              <a:t> </a:t>
            </a:r>
            <a:endParaRPr lang="en-US" sz="1800" dirty="0"/>
          </a:p>
          <a:p>
            <a:pPr lvl="1">
              <a:spcBef>
                <a:spcPts val="600"/>
              </a:spcBef>
              <a:spcAft>
                <a:spcPts val="600"/>
              </a:spcAft>
            </a:pPr>
            <a:r>
              <a:rPr lang="en-US" sz="1800" u="sng" dirty="0" smtClean="0"/>
              <a:t>Require Approval </a:t>
            </a:r>
            <a:r>
              <a:rPr lang="en-US" sz="1800" u="sng" dirty="0"/>
              <a:t>via </a:t>
            </a:r>
            <a:r>
              <a:rPr lang="en-US" sz="1800" u="sng" dirty="0" smtClean="0"/>
              <a:t>Workflow</a:t>
            </a:r>
            <a:r>
              <a:rPr lang="en-US" sz="1800" dirty="0" smtClean="0"/>
              <a:t> prior to processing </a:t>
            </a:r>
          </a:p>
          <a:p>
            <a:pPr eaLnBrk="1" hangingPunct="1">
              <a:spcBef>
                <a:spcPts val="0"/>
              </a:spcBef>
              <a:spcAft>
                <a:spcPts val="0"/>
              </a:spcAft>
            </a:pPr>
            <a:endParaRPr lang="en-US" sz="1050" dirty="0" smtClean="0"/>
          </a:p>
          <a:p>
            <a:pPr eaLnBrk="1" hangingPunct="1">
              <a:spcBef>
                <a:spcPts val="0"/>
              </a:spcBef>
              <a:spcAft>
                <a:spcPts val="0"/>
              </a:spcAft>
            </a:pPr>
            <a:endParaRPr lang="en-US" sz="2000" dirty="0" smtClean="0"/>
          </a:p>
        </p:txBody>
      </p:sp>
      <p:sp>
        <p:nvSpPr>
          <p:cNvPr id="2" name="Footer Placeholder 1"/>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10" name="TextBox 9"/>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10</a:t>
            </a:fld>
            <a:endParaRPr lang="en-US" sz="1000" dirty="0"/>
          </a:p>
        </p:txBody>
      </p:sp>
    </p:spTree>
    <p:extLst>
      <p:ext uri="{BB962C8B-B14F-4D97-AF65-F5344CB8AC3E}">
        <p14:creationId xmlns:p14="http://schemas.microsoft.com/office/powerpoint/2010/main" val="224924339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25327" y="4102494"/>
            <a:ext cx="5124450" cy="2057400"/>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bwMode="auto">
          <a:xfrm>
            <a:off x="7844589" y="5883442"/>
            <a:ext cx="1155032" cy="974558"/>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endParaRPr>
          </a:p>
        </p:txBody>
      </p:sp>
      <p:sp>
        <p:nvSpPr>
          <p:cNvPr id="3" name="Footer Placeholder 2"/>
          <p:cNvSpPr>
            <a:spLocks noGrp="1"/>
          </p:cNvSpPr>
          <p:nvPr>
            <p:ph type="ftr" sz="quarter" idx="10"/>
          </p:nvPr>
        </p:nvSpPr>
        <p:spPr>
          <a:noFill/>
        </p:spPr>
        <p:txBody>
          <a:bodyPr/>
          <a:lstStyle/>
          <a:p>
            <a:pPr>
              <a:defRPr/>
            </a:pPr>
            <a:r>
              <a:rPr lang="en-US" dirty="0" smtClean="0">
                <a:solidFill>
                  <a:srgbClr val="FFFFFF"/>
                </a:solidFill>
              </a:rPr>
              <a:t>CGI Federal Proprietary and Confidential</a:t>
            </a:r>
            <a:endParaRPr lang="en-US" dirty="0">
              <a:solidFill>
                <a:srgbClr val="FFFFFF"/>
              </a:solidFill>
            </a:endParaRPr>
          </a:p>
        </p:txBody>
      </p:sp>
      <p:sp>
        <p:nvSpPr>
          <p:cNvPr id="2" name="Title 1"/>
          <p:cNvSpPr>
            <a:spLocks noGrp="1"/>
          </p:cNvSpPr>
          <p:nvPr>
            <p:ph type="title"/>
          </p:nvPr>
        </p:nvSpPr>
        <p:spPr>
          <a:xfrm>
            <a:off x="455613" y="331788"/>
            <a:ext cx="8688387" cy="563562"/>
          </a:xfrm>
        </p:spPr>
        <p:txBody>
          <a:bodyPr/>
          <a:lstStyle/>
          <a:p>
            <a:r>
              <a:rPr lang="en-US" dirty="0" smtClean="0"/>
              <a:t>Document Correspondence –</a:t>
            </a:r>
            <a:r>
              <a:rPr lang="en-US" dirty="0"/>
              <a:t> </a:t>
            </a:r>
            <a:r>
              <a:rPr lang="en-US" dirty="0" smtClean="0"/>
              <a:t>Contact Person Section</a:t>
            </a:r>
            <a:endParaRPr lang="en-US" dirty="0"/>
          </a:p>
        </p:txBody>
      </p:sp>
      <p:sp>
        <p:nvSpPr>
          <p:cNvPr id="10" name="TextBox 9"/>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solidFill>
                  <a:srgbClr val="000000"/>
                </a:solidFill>
              </a:rPr>
              <a:pPr algn="ctr"/>
              <a:t>100</a:t>
            </a:fld>
            <a:endParaRPr lang="en-US" sz="1000" dirty="0">
              <a:solidFill>
                <a:srgbClr val="000000"/>
              </a:solidFill>
            </a:endParaRPr>
          </a:p>
        </p:txBody>
      </p:sp>
      <p:sp>
        <p:nvSpPr>
          <p:cNvPr id="7" name="Footer Placeholder 1"/>
          <p:cNvSpPr txBox="1">
            <a:spLocks/>
          </p:cNvSpPr>
          <p:nvPr/>
        </p:nvSpPr>
        <p:spPr bwMode="auto">
          <a:xfrm>
            <a:off x="457200" y="6556248"/>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200" b="1"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3" name="Content Placeholder 2"/>
          <p:cNvSpPr>
            <a:spLocks noGrp="1"/>
          </p:cNvSpPr>
          <p:nvPr>
            <p:ph idx="1"/>
          </p:nvPr>
        </p:nvSpPr>
        <p:spPr>
          <a:xfrm>
            <a:off x="457200" y="1188720"/>
            <a:ext cx="8686800" cy="3620786"/>
          </a:xfrm>
        </p:spPr>
        <p:txBody>
          <a:bodyPr/>
          <a:lstStyle/>
          <a:p>
            <a:pPr>
              <a:spcBef>
                <a:spcPts val="600"/>
              </a:spcBef>
              <a:spcAft>
                <a:spcPts val="600"/>
              </a:spcAft>
              <a:defRPr/>
            </a:pPr>
            <a:r>
              <a:rPr lang="en-US" sz="2000" b="1" dirty="0" smtClean="0"/>
              <a:t>First Name </a:t>
            </a:r>
            <a:r>
              <a:rPr lang="en-US" sz="2000" dirty="0" smtClean="0"/>
              <a:t>- </a:t>
            </a:r>
            <a:r>
              <a:rPr lang="en-US" sz="1800" dirty="0" smtClean="0"/>
              <a:t>The first name of the customer contacting GSA</a:t>
            </a:r>
          </a:p>
          <a:p>
            <a:pPr>
              <a:spcBef>
                <a:spcPts val="600"/>
              </a:spcBef>
              <a:spcAft>
                <a:spcPts val="600"/>
              </a:spcAft>
              <a:defRPr/>
            </a:pPr>
            <a:r>
              <a:rPr lang="en-US" sz="2000" b="1" dirty="0" smtClean="0"/>
              <a:t>Last Name </a:t>
            </a:r>
            <a:r>
              <a:rPr lang="en-US" sz="2000" dirty="0" smtClean="0"/>
              <a:t>- </a:t>
            </a:r>
            <a:r>
              <a:rPr lang="en-US" sz="1800" dirty="0" smtClean="0"/>
              <a:t>The last name of the customer contacting GSA</a:t>
            </a:r>
          </a:p>
          <a:p>
            <a:pPr>
              <a:spcBef>
                <a:spcPts val="600"/>
              </a:spcBef>
              <a:spcAft>
                <a:spcPts val="600"/>
              </a:spcAft>
              <a:defRPr/>
            </a:pPr>
            <a:r>
              <a:rPr lang="en-US" sz="2000" b="1" dirty="0" smtClean="0"/>
              <a:t>Title </a:t>
            </a:r>
            <a:r>
              <a:rPr lang="en-US" sz="2000" dirty="0" smtClean="0"/>
              <a:t>- </a:t>
            </a:r>
            <a:r>
              <a:rPr lang="en-US" sz="1800" dirty="0" smtClean="0"/>
              <a:t>The job title of the customer contacting GSA</a:t>
            </a:r>
          </a:p>
          <a:p>
            <a:pPr>
              <a:spcBef>
                <a:spcPts val="600"/>
              </a:spcBef>
              <a:spcAft>
                <a:spcPts val="600"/>
              </a:spcAft>
              <a:defRPr/>
            </a:pPr>
            <a:r>
              <a:rPr lang="en-US" sz="2000" b="1" dirty="0" smtClean="0"/>
              <a:t>Phone Number </a:t>
            </a:r>
            <a:r>
              <a:rPr lang="en-US" sz="2000" dirty="0" smtClean="0"/>
              <a:t>- </a:t>
            </a:r>
            <a:r>
              <a:rPr lang="en-US" sz="1800" dirty="0"/>
              <a:t>The </a:t>
            </a:r>
            <a:r>
              <a:rPr lang="en-US" sz="1800" dirty="0" smtClean="0"/>
              <a:t>phone number </a:t>
            </a:r>
            <a:r>
              <a:rPr lang="en-US" sz="1800" dirty="0"/>
              <a:t>of the customer contacting </a:t>
            </a:r>
            <a:r>
              <a:rPr lang="en-US" sz="1800" dirty="0" smtClean="0"/>
              <a:t>GSA</a:t>
            </a:r>
          </a:p>
          <a:p>
            <a:pPr>
              <a:spcBef>
                <a:spcPts val="600"/>
              </a:spcBef>
              <a:spcAft>
                <a:spcPts val="600"/>
              </a:spcAft>
              <a:defRPr/>
            </a:pPr>
            <a:r>
              <a:rPr lang="en-US" sz="2000" b="1" dirty="0" smtClean="0"/>
              <a:t>To Email Address(es) </a:t>
            </a:r>
            <a:r>
              <a:rPr lang="en-US" sz="2000" dirty="0" smtClean="0"/>
              <a:t>- </a:t>
            </a:r>
            <a:r>
              <a:rPr lang="en-US" sz="1800" dirty="0"/>
              <a:t>The </a:t>
            </a:r>
            <a:r>
              <a:rPr lang="en-US" sz="1800" dirty="0" smtClean="0"/>
              <a:t>email address(es) </a:t>
            </a:r>
            <a:r>
              <a:rPr lang="en-US" sz="1800" dirty="0"/>
              <a:t>of the customer contacting </a:t>
            </a:r>
            <a:r>
              <a:rPr lang="en-US" sz="1800" dirty="0" smtClean="0"/>
              <a:t>GSA and to which the correspondence should be emailed to (if the GSA user uses the correspondence email capability</a:t>
            </a:r>
            <a:endParaRPr lang="en-US" sz="1800" dirty="0"/>
          </a:p>
          <a:p>
            <a:pPr>
              <a:spcBef>
                <a:spcPts val="600"/>
              </a:spcBef>
              <a:spcAft>
                <a:spcPts val="600"/>
              </a:spcAft>
              <a:defRPr/>
            </a:pPr>
            <a:endParaRPr lang="en-US" sz="2400" dirty="0" smtClean="0"/>
          </a:p>
        </p:txBody>
      </p:sp>
    </p:spTree>
    <p:extLst>
      <p:ext uri="{BB962C8B-B14F-4D97-AF65-F5344CB8AC3E}">
        <p14:creationId xmlns:p14="http://schemas.microsoft.com/office/powerpoint/2010/main" val="334824087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7844589" y="5883442"/>
            <a:ext cx="1155032" cy="974558"/>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endParaRPr>
          </a:p>
        </p:txBody>
      </p:sp>
      <p:sp>
        <p:nvSpPr>
          <p:cNvPr id="3" name="Footer Placeholder 2"/>
          <p:cNvSpPr>
            <a:spLocks noGrp="1"/>
          </p:cNvSpPr>
          <p:nvPr>
            <p:ph type="ftr" sz="quarter" idx="10"/>
          </p:nvPr>
        </p:nvSpPr>
        <p:spPr>
          <a:noFill/>
        </p:spPr>
        <p:txBody>
          <a:bodyPr/>
          <a:lstStyle/>
          <a:p>
            <a:pPr>
              <a:defRPr/>
            </a:pPr>
            <a:r>
              <a:rPr lang="en-US" dirty="0" smtClean="0">
                <a:solidFill>
                  <a:srgbClr val="FFFFFF"/>
                </a:solidFill>
              </a:rPr>
              <a:t>CGI Federal Proprietary and Confidential</a:t>
            </a:r>
            <a:endParaRPr lang="en-US" dirty="0">
              <a:solidFill>
                <a:srgbClr val="FFFFFF"/>
              </a:solidFill>
            </a:endParaRPr>
          </a:p>
        </p:txBody>
      </p:sp>
      <p:sp>
        <p:nvSpPr>
          <p:cNvPr id="2" name="Title 1"/>
          <p:cNvSpPr>
            <a:spLocks noGrp="1"/>
          </p:cNvSpPr>
          <p:nvPr>
            <p:ph type="title"/>
          </p:nvPr>
        </p:nvSpPr>
        <p:spPr>
          <a:xfrm>
            <a:off x="455613" y="331788"/>
            <a:ext cx="8688387" cy="563562"/>
          </a:xfrm>
        </p:spPr>
        <p:txBody>
          <a:bodyPr/>
          <a:lstStyle/>
          <a:p>
            <a:r>
              <a:rPr lang="en-US" dirty="0"/>
              <a:t>Document </a:t>
            </a:r>
            <a:r>
              <a:rPr lang="en-US" dirty="0" smtClean="0"/>
              <a:t>Correspondence –</a:t>
            </a:r>
            <a:r>
              <a:rPr lang="en-US" dirty="0"/>
              <a:t> </a:t>
            </a:r>
            <a:r>
              <a:rPr lang="en-US" dirty="0" smtClean="0"/>
              <a:t>Agency Contact Section</a:t>
            </a:r>
            <a:endParaRPr lang="en-US" dirty="0"/>
          </a:p>
        </p:txBody>
      </p:sp>
      <p:sp>
        <p:nvSpPr>
          <p:cNvPr id="10" name="TextBox 9"/>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solidFill>
                  <a:srgbClr val="000000"/>
                </a:solidFill>
              </a:rPr>
              <a:pPr algn="ctr"/>
              <a:t>101</a:t>
            </a:fld>
            <a:endParaRPr lang="en-US" sz="1000" dirty="0">
              <a:solidFill>
                <a:srgbClr val="000000"/>
              </a:solidFill>
            </a:endParaRPr>
          </a:p>
        </p:txBody>
      </p:sp>
      <p:sp>
        <p:nvSpPr>
          <p:cNvPr id="7" name="Footer Placeholder 1"/>
          <p:cNvSpPr txBox="1">
            <a:spLocks/>
          </p:cNvSpPr>
          <p:nvPr/>
        </p:nvSpPr>
        <p:spPr bwMode="auto">
          <a:xfrm>
            <a:off x="457200" y="6556248"/>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200" b="1"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3" name="Content Placeholder 2"/>
          <p:cNvSpPr>
            <a:spLocks noGrp="1"/>
          </p:cNvSpPr>
          <p:nvPr>
            <p:ph idx="1"/>
          </p:nvPr>
        </p:nvSpPr>
        <p:spPr>
          <a:xfrm>
            <a:off x="457200" y="1188720"/>
            <a:ext cx="8686800" cy="3620786"/>
          </a:xfrm>
        </p:spPr>
        <p:txBody>
          <a:bodyPr/>
          <a:lstStyle/>
          <a:p>
            <a:pPr>
              <a:spcBef>
                <a:spcPts val="600"/>
              </a:spcBef>
              <a:spcAft>
                <a:spcPts val="600"/>
              </a:spcAft>
              <a:defRPr/>
            </a:pPr>
            <a:r>
              <a:rPr lang="en-US" sz="2000" b="1" dirty="0" smtClean="0"/>
              <a:t>Name </a:t>
            </a:r>
            <a:r>
              <a:rPr lang="en-US" sz="2000" dirty="0" smtClean="0"/>
              <a:t>- </a:t>
            </a:r>
            <a:r>
              <a:rPr lang="en-US" sz="1800" dirty="0" smtClean="0"/>
              <a:t>The user ID of the GSA contact creating the record</a:t>
            </a:r>
          </a:p>
          <a:p>
            <a:pPr>
              <a:spcBef>
                <a:spcPts val="600"/>
              </a:spcBef>
              <a:spcAft>
                <a:spcPts val="600"/>
              </a:spcAft>
              <a:defRPr/>
            </a:pPr>
            <a:r>
              <a:rPr lang="en-US" sz="2000" b="1" dirty="0" smtClean="0"/>
              <a:t>Title </a:t>
            </a:r>
            <a:r>
              <a:rPr lang="en-US" sz="2000" dirty="0"/>
              <a:t>-</a:t>
            </a:r>
            <a:r>
              <a:rPr lang="en-US" sz="2000" dirty="0" smtClean="0"/>
              <a:t> </a:t>
            </a:r>
            <a:r>
              <a:rPr lang="en-US" sz="1800" dirty="0" smtClean="0"/>
              <a:t>The job title of the GSA contact</a:t>
            </a:r>
          </a:p>
          <a:p>
            <a:pPr>
              <a:spcBef>
                <a:spcPts val="600"/>
              </a:spcBef>
              <a:spcAft>
                <a:spcPts val="600"/>
              </a:spcAft>
              <a:defRPr/>
            </a:pPr>
            <a:r>
              <a:rPr lang="en-US" sz="2000" b="1" dirty="0" smtClean="0"/>
              <a:t>Phone Number </a:t>
            </a:r>
            <a:r>
              <a:rPr lang="en-US" sz="2000" dirty="0" smtClean="0"/>
              <a:t>- </a:t>
            </a:r>
            <a:r>
              <a:rPr lang="en-US" sz="1800" dirty="0"/>
              <a:t>The </a:t>
            </a:r>
            <a:r>
              <a:rPr lang="en-US" sz="1800" dirty="0" smtClean="0"/>
              <a:t>phone number </a:t>
            </a:r>
            <a:r>
              <a:rPr lang="en-US" sz="1800" dirty="0"/>
              <a:t>of the </a:t>
            </a:r>
            <a:r>
              <a:rPr lang="en-US" sz="1800" dirty="0" smtClean="0"/>
              <a:t>GSA contact</a:t>
            </a:r>
          </a:p>
          <a:p>
            <a:pPr>
              <a:spcBef>
                <a:spcPts val="600"/>
              </a:spcBef>
              <a:spcAft>
                <a:spcPts val="600"/>
              </a:spcAft>
              <a:defRPr/>
            </a:pPr>
            <a:r>
              <a:rPr lang="en-US" sz="2000" b="1" dirty="0" smtClean="0"/>
              <a:t>From Email Address </a:t>
            </a:r>
            <a:r>
              <a:rPr lang="en-US" sz="2000" dirty="0" smtClean="0"/>
              <a:t>- </a:t>
            </a:r>
            <a:r>
              <a:rPr lang="en-US" sz="1800" dirty="0"/>
              <a:t>The </a:t>
            </a:r>
            <a:r>
              <a:rPr lang="en-US" sz="1800" dirty="0" smtClean="0"/>
              <a:t>email address </a:t>
            </a:r>
            <a:r>
              <a:rPr lang="en-US" sz="1800" dirty="0"/>
              <a:t>of </a:t>
            </a:r>
            <a:r>
              <a:rPr lang="en-US" sz="1800" dirty="0" smtClean="0"/>
              <a:t>the GSA contact</a:t>
            </a:r>
            <a:endParaRPr lang="en-US" sz="2400" dirty="0" smtClean="0"/>
          </a:p>
        </p:txBody>
      </p:sp>
      <p:pic>
        <p:nvPicPr>
          <p:cNvPr id="409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06218" y="3538848"/>
            <a:ext cx="4167963" cy="1901770"/>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748893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7844589" y="5883442"/>
            <a:ext cx="1155032" cy="974558"/>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endParaRPr>
          </a:p>
        </p:txBody>
      </p:sp>
      <p:sp>
        <p:nvSpPr>
          <p:cNvPr id="3" name="Footer Placeholder 2"/>
          <p:cNvSpPr>
            <a:spLocks noGrp="1"/>
          </p:cNvSpPr>
          <p:nvPr>
            <p:ph type="ftr" sz="quarter" idx="10"/>
          </p:nvPr>
        </p:nvSpPr>
        <p:spPr>
          <a:noFill/>
        </p:spPr>
        <p:txBody>
          <a:bodyPr/>
          <a:lstStyle/>
          <a:p>
            <a:pPr>
              <a:defRPr/>
            </a:pPr>
            <a:r>
              <a:rPr lang="en-US" dirty="0" smtClean="0">
                <a:solidFill>
                  <a:srgbClr val="FFFFFF"/>
                </a:solidFill>
              </a:rPr>
              <a:t>CGI Federal Proprietary and Confidential</a:t>
            </a:r>
            <a:endParaRPr lang="en-US" dirty="0">
              <a:solidFill>
                <a:srgbClr val="FFFFFF"/>
              </a:solidFill>
            </a:endParaRPr>
          </a:p>
        </p:txBody>
      </p:sp>
      <p:sp>
        <p:nvSpPr>
          <p:cNvPr id="2" name="Title 1"/>
          <p:cNvSpPr>
            <a:spLocks noGrp="1"/>
          </p:cNvSpPr>
          <p:nvPr>
            <p:ph type="title"/>
          </p:nvPr>
        </p:nvSpPr>
        <p:spPr>
          <a:xfrm>
            <a:off x="426897" y="350838"/>
            <a:ext cx="8688387" cy="563562"/>
          </a:xfrm>
        </p:spPr>
        <p:txBody>
          <a:bodyPr/>
          <a:lstStyle/>
          <a:p>
            <a:r>
              <a:rPr lang="en-US" dirty="0"/>
              <a:t>Document </a:t>
            </a:r>
            <a:r>
              <a:rPr lang="en-US" dirty="0" smtClean="0"/>
              <a:t>Correspondence – Agency Contact Section</a:t>
            </a:r>
            <a:endParaRPr lang="en-US" dirty="0"/>
          </a:p>
        </p:txBody>
      </p:sp>
      <p:sp>
        <p:nvSpPr>
          <p:cNvPr id="10" name="TextBox 9"/>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solidFill>
                  <a:srgbClr val="000000"/>
                </a:solidFill>
              </a:rPr>
              <a:pPr algn="ctr"/>
              <a:t>102</a:t>
            </a:fld>
            <a:endParaRPr lang="en-US" sz="1000" dirty="0">
              <a:solidFill>
                <a:srgbClr val="000000"/>
              </a:solidFill>
            </a:endParaRPr>
          </a:p>
        </p:txBody>
      </p:sp>
      <p:sp>
        <p:nvSpPr>
          <p:cNvPr id="7" name="Footer Placeholder 1"/>
          <p:cNvSpPr txBox="1">
            <a:spLocks/>
          </p:cNvSpPr>
          <p:nvPr/>
        </p:nvSpPr>
        <p:spPr bwMode="auto">
          <a:xfrm>
            <a:off x="457200" y="6556248"/>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200" b="1"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3" name="Content Placeholder 2"/>
          <p:cNvSpPr>
            <a:spLocks noGrp="1"/>
          </p:cNvSpPr>
          <p:nvPr>
            <p:ph idx="1"/>
          </p:nvPr>
        </p:nvSpPr>
        <p:spPr>
          <a:xfrm>
            <a:off x="457200" y="1050697"/>
            <a:ext cx="8686800" cy="3797347"/>
          </a:xfrm>
        </p:spPr>
        <p:txBody>
          <a:bodyPr/>
          <a:lstStyle/>
          <a:p>
            <a:pPr>
              <a:spcBef>
                <a:spcPts val="0"/>
              </a:spcBef>
              <a:spcAft>
                <a:spcPts val="0"/>
              </a:spcAft>
              <a:defRPr/>
            </a:pPr>
            <a:r>
              <a:rPr lang="en-US" sz="1800" b="1" dirty="0" smtClean="0"/>
              <a:t>Communication Source </a:t>
            </a:r>
            <a:r>
              <a:rPr lang="en-US" sz="2000" dirty="0"/>
              <a:t>-</a:t>
            </a:r>
            <a:r>
              <a:rPr lang="en-US" sz="2000" dirty="0" smtClean="0"/>
              <a:t> </a:t>
            </a:r>
            <a:r>
              <a:rPr lang="en-US" sz="1600" dirty="0" smtClean="0"/>
              <a:t>A drop down box containing communication medium options (External System, Fax, Mail/Email, Phone or VCSS)</a:t>
            </a:r>
            <a:endParaRPr lang="en-US" sz="2000" dirty="0" smtClean="0"/>
          </a:p>
          <a:p>
            <a:pPr>
              <a:spcBef>
                <a:spcPts val="0"/>
              </a:spcBef>
              <a:spcAft>
                <a:spcPts val="0"/>
              </a:spcAft>
              <a:defRPr/>
            </a:pPr>
            <a:r>
              <a:rPr lang="en-US" sz="1800" b="1" dirty="0" smtClean="0">
                <a:latin typeface="Arial" pitchFamily="34" charset="0"/>
                <a:cs typeface="Arial" pitchFamily="34" charset="0"/>
              </a:rPr>
              <a:t>Public Publishing </a:t>
            </a:r>
            <a:r>
              <a:rPr lang="en-US" sz="2000" dirty="0" smtClean="0"/>
              <a:t>- </a:t>
            </a:r>
            <a:r>
              <a:rPr lang="en-US" sz="1600" dirty="0" smtClean="0"/>
              <a:t>Setting the flag to true specifies the correspondence record to be emailed/transmitted to VCSS for external customer to view</a:t>
            </a:r>
            <a:endParaRPr lang="en-US" sz="2000" dirty="0" smtClean="0"/>
          </a:p>
          <a:p>
            <a:pPr>
              <a:spcBef>
                <a:spcPts val="0"/>
              </a:spcBef>
              <a:spcAft>
                <a:spcPts val="0"/>
              </a:spcAft>
              <a:defRPr/>
            </a:pPr>
            <a:r>
              <a:rPr lang="en-US" sz="1800" b="1" dirty="0" smtClean="0">
                <a:latin typeface="Arial" pitchFamily="34" charset="0"/>
                <a:cs typeface="Arial" pitchFamily="34" charset="0"/>
              </a:rPr>
              <a:t>Type of Correspondence </a:t>
            </a:r>
            <a:r>
              <a:rPr lang="en-US" sz="1800" dirty="0" smtClean="0">
                <a:latin typeface="Arial" pitchFamily="34" charset="0"/>
                <a:cs typeface="Arial" pitchFamily="34" charset="0"/>
              </a:rPr>
              <a:t>- </a:t>
            </a:r>
            <a:r>
              <a:rPr lang="en-US" sz="1600" dirty="0" smtClean="0">
                <a:latin typeface="Arial" pitchFamily="34" charset="0"/>
                <a:cs typeface="Arial" pitchFamily="34" charset="0"/>
              </a:rPr>
              <a:t>A drop down box containing correspondence types (Resolution, Communication, Question, Chargeback, Chargeback - Resolution, Dispute or Other)</a:t>
            </a:r>
          </a:p>
          <a:p>
            <a:pPr>
              <a:spcBef>
                <a:spcPts val="0"/>
              </a:spcBef>
              <a:spcAft>
                <a:spcPts val="0"/>
              </a:spcAft>
              <a:defRPr/>
            </a:pPr>
            <a:r>
              <a:rPr lang="en-US" sz="1800" b="1" dirty="0" smtClean="0">
                <a:latin typeface="Arial" pitchFamily="34" charset="0"/>
                <a:cs typeface="Arial" pitchFamily="34" charset="0"/>
              </a:rPr>
              <a:t>Subject </a:t>
            </a:r>
            <a:r>
              <a:rPr lang="en-US" sz="1600" b="1" dirty="0" smtClean="0">
                <a:latin typeface="Arial" pitchFamily="34" charset="0"/>
                <a:cs typeface="Arial" pitchFamily="34" charset="0"/>
              </a:rPr>
              <a:t>- </a:t>
            </a:r>
            <a:r>
              <a:rPr lang="en-US" sz="1600" dirty="0" smtClean="0">
                <a:latin typeface="Arial" pitchFamily="34" charset="0"/>
                <a:cs typeface="Arial" pitchFamily="34" charset="0"/>
              </a:rPr>
              <a:t>The subject of the message/memo/correspondence</a:t>
            </a:r>
          </a:p>
          <a:p>
            <a:pPr>
              <a:spcBef>
                <a:spcPts val="0"/>
              </a:spcBef>
              <a:spcAft>
                <a:spcPts val="0"/>
              </a:spcAft>
              <a:defRPr/>
            </a:pPr>
            <a:r>
              <a:rPr lang="en-US" sz="1800" b="1" dirty="0" smtClean="0">
                <a:latin typeface="Arial" pitchFamily="34" charset="0"/>
                <a:cs typeface="Arial" pitchFamily="34" charset="0"/>
              </a:rPr>
              <a:t>Vendor/Address Code </a:t>
            </a:r>
            <a:r>
              <a:rPr lang="en-US" sz="1800" dirty="0" smtClean="0">
                <a:latin typeface="Arial" pitchFamily="34" charset="0"/>
                <a:cs typeface="Arial" pitchFamily="34" charset="0"/>
              </a:rPr>
              <a:t>-</a:t>
            </a:r>
            <a:r>
              <a:rPr lang="en-US" sz="1800" b="1" dirty="0" smtClean="0">
                <a:latin typeface="Arial" pitchFamily="34" charset="0"/>
                <a:cs typeface="Arial" pitchFamily="34" charset="0"/>
              </a:rPr>
              <a:t> </a:t>
            </a:r>
            <a:r>
              <a:rPr lang="en-US" sz="1600" dirty="0" smtClean="0">
                <a:latin typeface="Arial" pitchFamily="34" charset="0"/>
                <a:cs typeface="Arial" pitchFamily="34" charset="0"/>
              </a:rPr>
              <a:t>The vendor code or vendor’s address code</a:t>
            </a:r>
          </a:p>
          <a:p>
            <a:pPr>
              <a:spcBef>
                <a:spcPts val="0"/>
              </a:spcBef>
              <a:spcAft>
                <a:spcPts val="0"/>
              </a:spcAft>
              <a:defRPr/>
            </a:pPr>
            <a:r>
              <a:rPr lang="en-US" sz="1800" b="1" dirty="0" smtClean="0">
                <a:latin typeface="Arial" pitchFamily="34" charset="0"/>
                <a:cs typeface="Arial" pitchFamily="34" charset="0"/>
              </a:rPr>
              <a:t>Correspondence </a:t>
            </a:r>
            <a:r>
              <a:rPr lang="en-US" sz="1800" dirty="0">
                <a:latin typeface="Arial" pitchFamily="34" charset="0"/>
                <a:cs typeface="Arial" pitchFamily="34" charset="0"/>
              </a:rPr>
              <a:t>-</a:t>
            </a:r>
            <a:r>
              <a:rPr lang="en-US" sz="1800" dirty="0" smtClean="0">
                <a:latin typeface="Arial" pitchFamily="34" charset="0"/>
                <a:cs typeface="Arial" pitchFamily="34" charset="0"/>
              </a:rPr>
              <a:t> </a:t>
            </a:r>
            <a:r>
              <a:rPr lang="en-US" sz="1600" dirty="0" smtClean="0">
                <a:latin typeface="Arial" pitchFamily="34" charset="0"/>
                <a:cs typeface="Arial" pitchFamily="34" charset="0"/>
              </a:rPr>
              <a:t>The message/memo/correspondence</a:t>
            </a:r>
          </a:p>
          <a:p>
            <a:pPr marL="0" indent="0">
              <a:spcBef>
                <a:spcPts val="0"/>
              </a:spcBef>
              <a:spcAft>
                <a:spcPts val="0"/>
              </a:spcAft>
              <a:buNone/>
              <a:defRPr/>
            </a:pPr>
            <a:endParaRPr lang="en-US" sz="1600" dirty="0" smtClean="0">
              <a:latin typeface="Arial" pitchFamily="34" charset="0"/>
              <a:cs typeface="Arial" pitchFamily="34" charset="0"/>
            </a:endParaRPr>
          </a:p>
          <a:p>
            <a:pPr marL="9525" indent="0" algn="ctr">
              <a:spcBef>
                <a:spcPts val="0"/>
              </a:spcBef>
              <a:spcAft>
                <a:spcPts val="0"/>
              </a:spcAft>
              <a:buNone/>
            </a:pPr>
            <a:r>
              <a:rPr lang="en-US" sz="1400" dirty="0"/>
              <a:t>Note</a:t>
            </a:r>
            <a:r>
              <a:rPr lang="en-US" sz="1400" i="1" dirty="0"/>
              <a:t>: </a:t>
            </a:r>
            <a:r>
              <a:rPr lang="en-US" sz="1400" dirty="0" smtClean="0"/>
              <a:t>Upon selecting </a:t>
            </a:r>
            <a:r>
              <a:rPr lang="en-US" sz="1400" b="1" dirty="0" smtClean="0"/>
              <a:t>Save</a:t>
            </a:r>
            <a:r>
              <a:rPr lang="en-US" sz="1400" dirty="0" smtClean="0"/>
              <a:t>, the following Correspondence fields are </a:t>
            </a:r>
            <a:r>
              <a:rPr lang="en-US" sz="1400" u="sng" dirty="0" smtClean="0"/>
              <a:t>auto-populated</a:t>
            </a:r>
            <a:r>
              <a:rPr lang="en-US" sz="1400" dirty="0" smtClean="0"/>
              <a:t>: Vendor Email Address, Record Number,  Statement Number, Creator, Created Date, Last Modified By and Last Modified Date</a:t>
            </a:r>
            <a:endParaRPr lang="en-US" sz="1800" b="1" dirty="0" smtClean="0">
              <a:latin typeface="Arial" pitchFamily="34" charset="0"/>
              <a:cs typeface="Arial" pitchFamily="34" charset="0"/>
            </a:endParaRPr>
          </a:p>
        </p:txBody>
      </p:sp>
      <p:pic>
        <p:nvPicPr>
          <p:cNvPr id="4198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3187" y="4548249"/>
            <a:ext cx="8575809" cy="2309753"/>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258975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Title 1"/>
          <p:cNvSpPr>
            <a:spLocks noGrp="1"/>
          </p:cNvSpPr>
          <p:nvPr>
            <p:ph type="title"/>
          </p:nvPr>
        </p:nvSpPr>
        <p:spPr>
          <a:xfrm>
            <a:off x="457200" y="329184"/>
            <a:ext cx="7381875" cy="563562"/>
          </a:xfrm>
        </p:spPr>
        <p:txBody>
          <a:bodyPr/>
          <a:lstStyle/>
          <a:p>
            <a:r>
              <a:rPr lang="en-US" dirty="0" smtClean="0"/>
              <a:t>Document Correspondence </a:t>
            </a:r>
          </a:p>
        </p:txBody>
      </p:sp>
      <p:sp>
        <p:nvSpPr>
          <p:cNvPr id="246789" name="Rectangle 7"/>
          <p:cNvSpPr>
            <a:spLocks noChangeArrowheads="1"/>
          </p:cNvSpPr>
          <p:nvPr/>
        </p:nvSpPr>
        <p:spPr bwMode="auto">
          <a:xfrm>
            <a:off x="0" y="0"/>
            <a:ext cx="9144000" cy="0"/>
          </a:xfrm>
          <a:prstGeom prst="rect">
            <a:avLst/>
          </a:prstGeom>
          <a:noFill/>
          <a:ln w="9525" algn="ctr">
            <a:noFill/>
            <a:miter lim="800000"/>
            <a:headEnd/>
            <a:tailEnd/>
          </a:ln>
        </p:spPr>
        <p:txBody>
          <a:bodyPr wrap="none" anchor="ctr">
            <a:spAutoFit/>
          </a:bodyPr>
          <a:lstStyle/>
          <a:p>
            <a:endParaRPr lang="en-US" dirty="0">
              <a:solidFill>
                <a:srgbClr val="000000"/>
              </a:solidFill>
            </a:endParaRPr>
          </a:p>
        </p:txBody>
      </p:sp>
      <p:sp>
        <p:nvSpPr>
          <p:cNvPr id="246790" name="Rectangle 9"/>
          <p:cNvSpPr>
            <a:spLocks noChangeArrowheads="1"/>
          </p:cNvSpPr>
          <p:nvPr/>
        </p:nvSpPr>
        <p:spPr bwMode="auto">
          <a:xfrm>
            <a:off x="0" y="0"/>
            <a:ext cx="9144000" cy="0"/>
          </a:xfrm>
          <a:prstGeom prst="rect">
            <a:avLst/>
          </a:prstGeom>
          <a:noFill/>
          <a:ln w="9525" algn="ctr">
            <a:noFill/>
            <a:miter lim="800000"/>
            <a:headEnd/>
            <a:tailEnd/>
          </a:ln>
        </p:spPr>
        <p:txBody>
          <a:bodyPr wrap="none" anchor="ctr">
            <a:spAutoFit/>
          </a:bodyPr>
          <a:lstStyle/>
          <a:p>
            <a:endParaRPr lang="en-US" dirty="0">
              <a:solidFill>
                <a:srgbClr val="000000"/>
              </a:solidFill>
            </a:endParaRPr>
          </a:p>
        </p:txBody>
      </p:sp>
      <p:sp>
        <p:nvSpPr>
          <p:cNvPr id="246791" name="Rectangle 4"/>
          <p:cNvSpPr>
            <a:spLocks noChangeArrowheads="1"/>
          </p:cNvSpPr>
          <p:nvPr/>
        </p:nvSpPr>
        <p:spPr bwMode="auto">
          <a:xfrm>
            <a:off x="0" y="0"/>
            <a:ext cx="9144000" cy="0"/>
          </a:xfrm>
          <a:prstGeom prst="rect">
            <a:avLst/>
          </a:prstGeom>
          <a:noFill/>
          <a:ln w="9525" algn="ctr">
            <a:noFill/>
            <a:miter lim="800000"/>
            <a:headEnd/>
            <a:tailEnd/>
          </a:ln>
        </p:spPr>
        <p:txBody>
          <a:bodyPr wrap="none" anchor="ctr">
            <a:spAutoFit/>
          </a:bodyPr>
          <a:lstStyle/>
          <a:p>
            <a:endParaRPr lang="en-US" dirty="0">
              <a:solidFill>
                <a:srgbClr val="000000"/>
              </a:solidFill>
            </a:endParaRPr>
          </a:p>
        </p:txBody>
      </p:sp>
      <p:pic>
        <p:nvPicPr>
          <p:cNvPr id="246792" name="Picture 9"/>
          <p:cNvPicPr>
            <a:picLocks noChangeAspect="1" noChangeArrowheads="1"/>
          </p:cNvPicPr>
          <p:nvPr/>
        </p:nvPicPr>
        <p:blipFill>
          <a:blip r:embed="rId3" cstate="print"/>
          <a:srcRect/>
          <a:stretch>
            <a:fillRect/>
          </a:stretch>
        </p:blipFill>
        <p:spPr bwMode="auto">
          <a:xfrm>
            <a:off x="471660" y="1282700"/>
            <a:ext cx="8519939" cy="5461000"/>
          </a:xfrm>
          <a:prstGeom prst="rect">
            <a:avLst/>
          </a:prstGeom>
          <a:noFill/>
          <a:ln w="22225">
            <a:solidFill>
              <a:schemeClr val="tx1"/>
            </a:solidFill>
            <a:miter lim="800000"/>
            <a:headEnd/>
            <a:tailEnd/>
          </a:ln>
        </p:spPr>
      </p:pic>
      <p:sp>
        <p:nvSpPr>
          <p:cNvPr id="14" name="TextBox 13"/>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103</a:t>
            </a:fld>
            <a:endParaRPr lang="en-US" sz="1000" dirty="0"/>
          </a:p>
        </p:txBody>
      </p:sp>
      <p:sp>
        <p:nvSpPr>
          <p:cNvPr id="13" name="Rectangle 12"/>
          <p:cNvSpPr/>
          <p:nvPr/>
        </p:nvSpPr>
        <p:spPr bwMode="auto">
          <a:xfrm>
            <a:off x="952125" y="1285900"/>
            <a:ext cx="342899" cy="171005"/>
          </a:xfrm>
          <a:prstGeom prst="rect">
            <a:avLst/>
          </a:prstGeom>
          <a:noFill/>
          <a:ln w="222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5" name="Rectangle 14"/>
          <p:cNvSpPr/>
          <p:nvPr/>
        </p:nvSpPr>
        <p:spPr bwMode="auto">
          <a:xfrm>
            <a:off x="2032224" y="1282700"/>
            <a:ext cx="425226" cy="173736"/>
          </a:xfrm>
          <a:prstGeom prst="rect">
            <a:avLst/>
          </a:prstGeom>
          <a:noFill/>
          <a:ln w="222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80714813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7889358" y="6028660"/>
            <a:ext cx="1169582" cy="829340"/>
          </a:xfrm>
          <a:prstGeom prst="rect">
            <a:avLst/>
          </a:prstGeom>
          <a:solidFill>
            <a:schemeClr val="bg1"/>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Document Correspondence</a:t>
            </a:r>
            <a:endParaRPr lang="en-US" dirty="0"/>
          </a:p>
        </p:txBody>
      </p:sp>
      <p:sp>
        <p:nvSpPr>
          <p:cNvPr id="5" name="Slide Number Placeholder 4"/>
          <p:cNvSpPr>
            <a:spLocks noGrp="1"/>
          </p:cNvSpPr>
          <p:nvPr>
            <p:ph type="sldNum" sz="quarter" idx="11"/>
          </p:nvPr>
        </p:nvSpPr>
        <p:spPr>
          <a:xfrm>
            <a:off x="-112295" y="6245225"/>
            <a:ext cx="467895" cy="476250"/>
          </a:xfrm>
        </p:spPr>
        <p:txBody>
          <a:bodyPr anchor="t"/>
          <a:lstStyle/>
          <a:p>
            <a:pPr algn="r">
              <a:defRPr/>
            </a:pPr>
            <a:fld id="{215F2CEC-58A8-492B-AD0D-C2BF1A7F0D89}" type="slidenum">
              <a:rPr lang="en-US" sz="1000" smtClean="0"/>
              <a:pPr algn="r">
                <a:defRPr/>
              </a:pPr>
              <a:t>104</a:t>
            </a:fld>
            <a:endParaRPr lang="en-US" sz="1000" dirty="0"/>
          </a:p>
        </p:txBody>
      </p:sp>
      <p:graphicFrame>
        <p:nvGraphicFramePr>
          <p:cNvPr id="8" name="Table 7"/>
          <p:cNvGraphicFramePr>
            <a:graphicFrameLocks noGrp="1"/>
          </p:cNvGraphicFramePr>
          <p:nvPr>
            <p:extLst>
              <p:ext uri="{D42A27DB-BD31-4B8C-83A1-F6EECF244321}">
                <p14:modId xmlns:p14="http://schemas.microsoft.com/office/powerpoint/2010/main" val="1191782951"/>
              </p:ext>
            </p:extLst>
          </p:nvPr>
        </p:nvGraphicFramePr>
        <p:xfrm>
          <a:off x="413871" y="1134139"/>
          <a:ext cx="8623803" cy="5674242"/>
        </p:xfrm>
        <a:graphic>
          <a:graphicData uri="http://schemas.openxmlformats.org/drawingml/2006/table">
            <a:tbl>
              <a:tblPr firstRow="1" bandRow="1">
                <a:tableStyleId>{21E4AEA4-8DFA-4A89-87EB-49C32662AFE0}</a:tableStyleId>
              </a:tblPr>
              <a:tblGrid>
                <a:gridCol w="1840230"/>
                <a:gridCol w="6783573"/>
              </a:tblGrid>
              <a:tr h="293125">
                <a:tc>
                  <a:txBody>
                    <a:bodyPr/>
                    <a:lstStyle/>
                    <a:p>
                      <a:r>
                        <a:rPr lang="en-US" sz="1400" dirty="0" smtClean="0"/>
                        <a:t>Field Name</a:t>
                      </a:r>
                      <a:endParaRPr lang="en-US" sz="1400" dirty="0"/>
                    </a:p>
                  </a:txBody>
                  <a:tcPr/>
                </a:tc>
                <a:tc>
                  <a:txBody>
                    <a:bodyPr/>
                    <a:lstStyle/>
                    <a:p>
                      <a:r>
                        <a:rPr lang="en-US" sz="1400" dirty="0" smtClean="0"/>
                        <a:t>Description</a:t>
                      </a:r>
                      <a:endParaRPr lang="en-US" sz="1400" dirty="0"/>
                    </a:p>
                  </a:txBody>
                  <a:tcPr/>
                </a:tc>
              </a:tr>
              <a:tr h="0">
                <a:tc gridSpan="2">
                  <a:txBody>
                    <a:bodyPr/>
                    <a:lstStyle/>
                    <a:p>
                      <a:r>
                        <a:rPr lang="en-US" sz="1200" b="1" dirty="0" smtClean="0"/>
                        <a:t>Contact Person Section</a:t>
                      </a:r>
                      <a:endParaRPr lang="en-US" sz="1200" b="1" dirty="0"/>
                    </a:p>
                  </a:txBody>
                  <a:tcPr>
                    <a:solidFill>
                      <a:schemeClr val="accent2">
                        <a:lumMod val="40000"/>
                        <a:lumOff val="60000"/>
                      </a:schemeClr>
                    </a:solidFill>
                  </a:tcPr>
                </a:tc>
                <a:tc hMerge="1">
                  <a:txBody>
                    <a:bodyPr/>
                    <a:lstStyle/>
                    <a:p>
                      <a:endParaRPr lang="en-US"/>
                    </a:p>
                  </a:txBody>
                  <a:tcPr/>
                </a:tc>
              </a:tr>
              <a:tr h="0">
                <a:tc>
                  <a:txBody>
                    <a:bodyPr/>
                    <a:lstStyle/>
                    <a:p>
                      <a:r>
                        <a:rPr lang="en-US" sz="1200" b="1" dirty="0" smtClean="0"/>
                        <a:t>First/Last Name</a:t>
                      </a:r>
                      <a:endParaRPr lang="en-US" sz="1200" b="1" dirty="0"/>
                    </a:p>
                  </a:txBody>
                  <a:tcPr/>
                </a:tc>
                <a:tc>
                  <a:txBody>
                    <a:bodyPr/>
                    <a:lstStyle/>
                    <a:p>
                      <a:r>
                        <a:rPr lang="en-US" sz="1200" dirty="0" smtClean="0"/>
                        <a:t>The first/last name of the customer/debtor</a:t>
                      </a:r>
                      <a:endParaRPr lang="en-US" sz="1200" dirty="0"/>
                    </a:p>
                  </a:txBody>
                  <a:tcPr/>
                </a:tc>
              </a:tr>
              <a:tr h="0">
                <a:tc>
                  <a:txBody>
                    <a:bodyPr/>
                    <a:lstStyle/>
                    <a:p>
                      <a:r>
                        <a:rPr lang="en-US" sz="1200" b="1" dirty="0" smtClean="0"/>
                        <a:t>Title</a:t>
                      </a:r>
                      <a:endParaRPr lang="en-US" sz="1200" b="1" dirty="0"/>
                    </a:p>
                  </a:txBody>
                  <a:tcPr/>
                </a:tc>
                <a:tc>
                  <a:txBody>
                    <a:bodyPr/>
                    <a:lstStyle/>
                    <a:p>
                      <a:r>
                        <a:rPr lang="en-US" sz="1200" dirty="0" smtClean="0"/>
                        <a:t>The job title of the customer/debtor</a:t>
                      </a:r>
                      <a:endParaRPr lang="en-US" sz="1200" dirty="0"/>
                    </a:p>
                  </a:txBody>
                  <a:tcPr/>
                </a:tc>
              </a:tr>
              <a:tr h="0">
                <a:tc>
                  <a:txBody>
                    <a:bodyPr/>
                    <a:lstStyle/>
                    <a:p>
                      <a:r>
                        <a:rPr lang="en-US" sz="1200" b="1" dirty="0" smtClean="0"/>
                        <a:t>Phone Number</a:t>
                      </a:r>
                      <a:endParaRPr lang="en-US" sz="1200" b="1" dirty="0"/>
                    </a:p>
                  </a:txBody>
                  <a:tcPr/>
                </a:tc>
                <a:tc>
                  <a:txBody>
                    <a:bodyPr/>
                    <a:lstStyle/>
                    <a:p>
                      <a:r>
                        <a:rPr lang="en-US" sz="1200" dirty="0" smtClean="0"/>
                        <a:t>The phone number of the customer/debtor</a:t>
                      </a:r>
                      <a:endParaRPr lang="en-US" sz="1200" dirty="0"/>
                    </a:p>
                  </a:txBody>
                  <a:tcPr/>
                </a:tc>
              </a:tr>
              <a:tr h="462162">
                <a:tc>
                  <a:txBody>
                    <a:bodyPr/>
                    <a:lstStyle/>
                    <a:p>
                      <a:r>
                        <a:rPr lang="en-US" sz="1200" b="1" dirty="0" smtClean="0"/>
                        <a:t>To Email Address(es)</a:t>
                      </a:r>
                      <a:endParaRPr lang="en-US" sz="1200" b="1" dirty="0"/>
                    </a:p>
                  </a:txBody>
                  <a:tcPr/>
                </a:tc>
                <a:tc>
                  <a:txBody>
                    <a:bodyPr/>
                    <a:lstStyle/>
                    <a:p>
                      <a:r>
                        <a:rPr lang="en-US" sz="1200" dirty="0" smtClean="0"/>
                        <a:t>The email address(es) of the customer/debtor</a:t>
                      </a:r>
                      <a:r>
                        <a:rPr lang="en-US" sz="1200" baseline="0" dirty="0" smtClean="0"/>
                        <a:t> and to which the correspondence should be emailed (if the Pegasys user utilizes the correspondence email capability).</a:t>
                      </a:r>
                      <a:endParaRPr lang="en-US" sz="1200" dirty="0"/>
                    </a:p>
                  </a:txBody>
                  <a:tcPr/>
                </a:tc>
              </a:tr>
              <a:tr h="0">
                <a:tc gridSpan="2">
                  <a:txBody>
                    <a:bodyPr/>
                    <a:lstStyle/>
                    <a:p>
                      <a:r>
                        <a:rPr lang="en-US" sz="1200" b="1" dirty="0" smtClean="0"/>
                        <a:t>Agency Contact Section</a:t>
                      </a:r>
                      <a:endParaRPr lang="en-US" sz="1200" b="1" dirty="0"/>
                    </a:p>
                  </a:txBody>
                  <a:tcPr>
                    <a:solidFill>
                      <a:schemeClr val="accent2">
                        <a:lumMod val="40000"/>
                        <a:lumOff val="60000"/>
                      </a:schemeClr>
                    </a:solidFill>
                  </a:tcPr>
                </a:tc>
                <a:tc hMerge="1">
                  <a:txBody>
                    <a:bodyPr/>
                    <a:lstStyle/>
                    <a:p>
                      <a:endParaRPr lang="en-US"/>
                    </a:p>
                  </a:txBody>
                  <a:tcPr/>
                </a:tc>
              </a:tr>
              <a:tr h="0">
                <a:tc>
                  <a:txBody>
                    <a:bodyPr/>
                    <a:lstStyle/>
                    <a:p>
                      <a:r>
                        <a:rPr lang="en-US" sz="1200" b="1" dirty="0" smtClean="0"/>
                        <a:t>Name</a:t>
                      </a:r>
                      <a:endParaRPr lang="en-US" sz="1200" b="1" dirty="0"/>
                    </a:p>
                  </a:txBody>
                  <a:tcPr/>
                </a:tc>
                <a:tc>
                  <a:txBody>
                    <a:bodyPr/>
                    <a:lstStyle/>
                    <a:p>
                      <a:r>
                        <a:rPr lang="en-US" sz="1200" dirty="0" smtClean="0"/>
                        <a:t>The user ID of the GSA contact creating the record.</a:t>
                      </a:r>
                      <a:endParaRPr lang="en-US" sz="1200" dirty="0"/>
                    </a:p>
                  </a:txBody>
                  <a:tcPr/>
                </a:tc>
              </a:tr>
              <a:tr h="0">
                <a:tc>
                  <a:txBody>
                    <a:bodyPr/>
                    <a:lstStyle/>
                    <a:p>
                      <a:r>
                        <a:rPr lang="en-US" sz="1200" b="1" dirty="0" smtClean="0"/>
                        <a:t>Title</a:t>
                      </a:r>
                      <a:endParaRPr lang="en-US" sz="1200" b="1" dirty="0"/>
                    </a:p>
                  </a:txBody>
                  <a:tcPr/>
                </a:tc>
                <a:tc>
                  <a:txBody>
                    <a:bodyPr/>
                    <a:lstStyle/>
                    <a:p>
                      <a:r>
                        <a:rPr lang="en-US" sz="1200" dirty="0" smtClean="0"/>
                        <a:t>The job title of the GSA contact.</a:t>
                      </a:r>
                      <a:endParaRPr lang="en-US" sz="1200" dirty="0"/>
                    </a:p>
                  </a:txBody>
                  <a:tcPr/>
                </a:tc>
              </a:tr>
              <a:tr h="0">
                <a:tc>
                  <a:txBody>
                    <a:bodyPr/>
                    <a:lstStyle/>
                    <a:p>
                      <a:r>
                        <a:rPr lang="en-US" sz="1200" b="1" dirty="0" smtClean="0"/>
                        <a:t>Phone Number</a:t>
                      </a:r>
                      <a:endParaRPr lang="en-US" sz="1200" b="1" dirty="0"/>
                    </a:p>
                  </a:txBody>
                  <a:tcPr/>
                </a:tc>
                <a:tc>
                  <a:txBody>
                    <a:bodyPr/>
                    <a:lstStyle/>
                    <a:p>
                      <a:r>
                        <a:rPr lang="en-US" sz="1200" dirty="0" smtClean="0"/>
                        <a:t>The phone number of the GSA contact.</a:t>
                      </a:r>
                      <a:endParaRPr lang="en-US" sz="1200" dirty="0"/>
                    </a:p>
                  </a:txBody>
                  <a:tcPr/>
                </a:tc>
              </a:tr>
              <a:tr h="0">
                <a:tc>
                  <a:txBody>
                    <a:bodyPr/>
                    <a:lstStyle/>
                    <a:p>
                      <a:r>
                        <a:rPr lang="en-US" sz="1200" b="1" dirty="0" smtClean="0"/>
                        <a:t>From Email Address</a:t>
                      </a:r>
                      <a:endParaRPr lang="en-US" sz="1200" b="1" dirty="0"/>
                    </a:p>
                  </a:txBody>
                  <a:tcPr/>
                </a:tc>
                <a:tc>
                  <a:txBody>
                    <a:bodyPr/>
                    <a:lstStyle/>
                    <a:p>
                      <a:r>
                        <a:rPr lang="en-US" sz="1200" dirty="0" smtClean="0"/>
                        <a:t>The email address of the GSA contact.</a:t>
                      </a:r>
                      <a:endParaRPr lang="en-US" sz="1200" dirty="0"/>
                    </a:p>
                  </a:txBody>
                  <a:tcPr/>
                </a:tc>
              </a:tr>
              <a:tr h="0">
                <a:tc gridSpan="2">
                  <a:txBody>
                    <a:bodyPr/>
                    <a:lstStyle/>
                    <a:p>
                      <a:r>
                        <a:rPr lang="en-US" sz="1200" b="1" dirty="0" smtClean="0"/>
                        <a:t>Correspondence Section</a:t>
                      </a:r>
                      <a:endParaRPr lang="en-US" sz="1200" b="1" dirty="0"/>
                    </a:p>
                  </a:txBody>
                  <a:tcPr>
                    <a:solidFill>
                      <a:schemeClr val="accent2">
                        <a:lumMod val="40000"/>
                        <a:lumOff val="60000"/>
                      </a:schemeClr>
                    </a:solidFill>
                  </a:tcPr>
                </a:tc>
                <a:tc hMerge="1">
                  <a:txBody>
                    <a:bodyPr/>
                    <a:lstStyle/>
                    <a:p>
                      <a:endParaRPr lang="en-US"/>
                    </a:p>
                  </a:txBody>
                  <a:tcPr/>
                </a:tc>
              </a:tr>
              <a:tr h="0">
                <a:tc>
                  <a:txBody>
                    <a:bodyPr/>
                    <a:lstStyle/>
                    <a:p>
                      <a:r>
                        <a:rPr lang="en-US" sz="1200" b="1" dirty="0" smtClean="0"/>
                        <a:t>Communication</a:t>
                      </a:r>
                      <a:r>
                        <a:rPr lang="en-US" sz="1200" b="1" baseline="0" dirty="0" smtClean="0"/>
                        <a:t> Source</a:t>
                      </a:r>
                      <a:endParaRPr lang="en-US" sz="1200" b="1" dirty="0"/>
                    </a:p>
                  </a:txBody>
                  <a:tcPr/>
                </a:tc>
                <a:tc>
                  <a:txBody>
                    <a:bodyPr/>
                    <a:lstStyle/>
                    <a:p>
                      <a:r>
                        <a:rPr lang="en-US" sz="1200" dirty="0" smtClean="0"/>
                        <a:t>A dropdown box containing communication mediums. Options include: External System, FAX,</a:t>
                      </a:r>
                      <a:r>
                        <a:rPr lang="en-US" sz="1200" baseline="0" dirty="0" smtClean="0"/>
                        <a:t> Mail or Email, Phone, VCSS</a:t>
                      </a:r>
                      <a:endParaRPr lang="en-US" sz="1200" dirty="0"/>
                    </a:p>
                  </a:txBody>
                  <a:tcPr/>
                </a:tc>
              </a:tr>
              <a:tr h="0">
                <a:tc>
                  <a:txBody>
                    <a:bodyPr/>
                    <a:lstStyle/>
                    <a:p>
                      <a:r>
                        <a:rPr lang="en-US" sz="1200" b="1" dirty="0" smtClean="0"/>
                        <a:t>Type of Correspondence</a:t>
                      </a:r>
                      <a:endParaRPr lang="en-US" sz="1200" b="1" dirty="0"/>
                    </a:p>
                  </a:txBody>
                  <a:tcPr/>
                </a:tc>
                <a:tc>
                  <a:txBody>
                    <a:bodyPr/>
                    <a:lstStyle/>
                    <a:p>
                      <a:r>
                        <a:rPr lang="en-US" sz="1200" dirty="0" smtClean="0"/>
                        <a:t>A dropdown box containing correspondence types.</a:t>
                      </a:r>
                      <a:r>
                        <a:rPr lang="en-US" sz="1200" baseline="0" dirty="0" smtClean="0"/>
                        <a:t> </a:t>
                      </a:r>
                      <a:r>
                        <a:rPr lang="en-US" sz="1200" dirty="0" smtClean="0"/>
                        <a:t>Options include: Resolution, Communication, Question,</a:t>
                      </a:r>
                      <a:r>
                        <a:rPr lang="en-US" sz="1200" baseline="0" dirty="0" smtClean="0"/>
                        <a:t> Chargeback, Chargeback Resolution, Dispute, and Other.</a:t>
                      </a:r>
                      <a:endParaRPr lang="en-US" sz="1200" dirty="0"/>
                    </a:p>
                  </a:txBody>
                  <a:tcPr/>
                </a:tc>
              </a:tr>
              <a:tr h="0">
                <a:tc>
                  <a:txBody>
                    <a:bodyPr/>
                    <a:lstStyle/>
                    <a:p>
                      <a:r>
                        <a:rPr lang="en-US" sz="1200" b="1" dirty="0" smtClean="0"/>
                        <a:t>Subject</a:t>
                      </a:r>
                      <a:endParaRPr lang="en-US" sz="1200" b="1" dirty="0"/>
                    </a:p>
                  </a:txBody>
                  <a:tcPr/>
                </a:tc>
                <a:tc>
                  <a:txBody>
                    <a:bodyPr/>
                    <a:lstStyle/>
                    <a:p>
                      <a:r>
                        <a:rPr lang="en-US" sz="1200" dirty="0" smtClean="0"/>
                        <a:t>The subject header used</a:t>
                      </a:r>
                      <a:r>
                        <a:rPr lang="en-US" sz="1200" baseline="0" dirty="0" smtClean="0"/>
                        <a:t> to describe the correspondence.</a:t>
                      </a:r>
                      <a:endParaRPr lang="en-US" sz="1200" dirty="0"/>
                    </a:p>
                  </a:txBody>
                  <a:tcPr/>
                </a:tc>
              </a:tr>
              <a:tr h="0">
                <a:tc>
                  <a:txBody>
                    <a:bodyPr/>
                    <a:lstStyle/>
                    <a:p>
                      <a:r>
                        <a:rPr lang="en-US" sz="1200" b="1" dirty="0" smtClean="0"/>
                        <a:t>Correspondence</a:t>
                      </a:r>
                      <a:endParaRPr lang="en-US" sz="1200" b="1" dirty="0"/>
                    </a:p>
                  </a:txBody>
                  <a:tcPr/>
                </a:tc>
                <a:tc>
                  <a:txBody>
                    <a:bodyPr/>
                    <a:lstStyle/>
                    <a:p>
                      <a:r>
                        <a:rPr lang="en-US" sz="1200" dirty="0" smtClean="0"/>
                        <a:t>Text field used to enter any text/information relating</a:t>
                      </a:r>
                      <a:r>
                        <a:rPr lang="en-US" sz="1200" baseline="0" dirty="0" smtClean="0"/>
                        <a:t> to the correspondence record.</a:t>
                      </a:r>
                      <a:endParaRPr lang="en-US" sz="1200" dirty="0"/>
                    </a:p>
                  </a:txBody>
                  <a:tcPr/>
                </a:tc>
              </a:tr>
              <a:tr h="0">
                <a:tc>
                  <a:txBody>
                    <a:bodyPr/>
                    <a:lstStyle/>
                    <a:p>
                      <a:r>
                        <a:rPr lang="en-US" sz="1200" b="1" dirty="0" smtClean="0"/>
                        <a:t>Public Publishing Flag</a:t>
                      </a:r>
                      <a:endParaRPr lang="en-US" sz="12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Setting the flag to true specifies the correspondence record to be emailed/transmitted to VCSS for external customer to view.</a:t>
                      </a:r>
                      <a:r>
                        <a:rPr lang="en-US" sz="1600" baseline="0" dirty="0" smtClean="0"/>
                        <a:t> </a:t>
                      </a:r>
                      <a:r>
                        <a:rPr lang="en-US" sz="1200" dirty="0" smtClean="0"/>
                        <a:t>This flag is set to false for Debt Account correspondence</a:t>
                      </a:r>
                      <a:r>
                        <a:rPr lang="en-US" sz="1200" baseline="0" dirty="0" smtClean="0"/>
                        <a:t> because </a:t>
                      </a:r>
                      <a:r>
                        <a:rPr lang="en-US" sz="1200" dirty="0" smtClean="0"/>
                        <a:t>DA correspondence is not transmitted to VCSS.</a:t>
                      </a:r>
                      <a:endParaRPr lang="en-US" sz="1200" dirty="0"/>
                    </a:p>
                  </a:txBody>
                  <a:tcPr/>
                </a:tc>
              </a:tr>
            </a:tbl>
          </a:graphicData>
        </a:graphic>
      </p:graphicFrame>
    </p:spTree>
    <p:extLst>
      <p:ext uri="{BB962C8B-B14F-4D97-AF65-F5344CB8AC3E}">
        <p14:creationId xmlns:p14="http://schemas.microsoft.com/office/powerpoint/2010/main" val="227005187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Statement </a:t>
            </a:r>
            <a:r>
              <a:rPr lang="en-US" dirty="0" smtClean="0"/>
              <a:t>Correspondence</a:t>
            </a:r>
            <a:endParaRPr lang="en-US" dirty="0"/>
          </a:p>
        </p:txBody>
      </p:sp>
      <p:sp>
        <p:nvSpPr>
          <p:cNvPr id="3" name="Content Placeholder 2"/>
          <p:cNvSpPr>
            <a:spLocks noGrp="1"/>
          </p:cNvSpPr>
          <p:nvPr>
            <p:ph idx="1"/>
          </p:nvPr>
        </p:nvSpPr>
        <p:spPr>
          <a:xfrm>
            <a:off x="457200" y="1104405"/>
            <a:ext cx="8686800" cy="4952011"/>
          </a:xfrm>
        </p:spPr>
        <p:txBody>
          <a:bodyPr anchor="ctr"/>
          <a:lstStyle/>
          <a:p>
            <a:pPr>
              <a:spcBef>
                <a:spcPts val="600"/>
              </a:spcBef>
              <a:spcAft>
                <a:spcPts val="600"/>
              </a:spcAft>
            </a:pPr>
            <a:r>
              <a:rPr lang="en-US" sz="1800" dirty="0"/>
              <a:t>Statement Correspondence allows </a:t>
            </a:r>
            <a:r>
              <a:rPr lang="en-US" sz="1800" dirty="0" smtClean="0"/>
              <a:t>Pegasys </a:t>
            </a:r>
            <a:r>
              <a:rPr lang="en-US" sz="1800" dirty="0"/>
              <a:t>user and GSA VCSS customer to </a:t>
            </a:r>
            <a:r>
              <a:rPr lang="en-US" sz="1800" u="sng" dirty="0"/>
              <a:t>correspond about a specific Billing Statement in Pegasys</a:t>
            </a:r>
            <a:endParaRPr lang="en-US" sz="1800" u="sng" dirty="0" smtClean="0"/>
          </a:p>
          <a:p>
            <a:pPr marL="228600" lvl="1" indent="-228600">
              <a:spcBef>
                <a:spcPts val="600"/>
              </a:spcBef>
              <a:spcAft>
                <a:spcPts val="600"/>
              </a:spcAft>
            </a:pPr>
            <a:r>
              <a:rPr lang="en-US" sz="1800" u="sng" dirty="0" smtClean="0"/>
              <a:t>Billing Statement query</a:t>
            </a:r>
            <a:r>
              <a:rPr lang="en-US" sz="1800" dirty="0" smtClean="0"/>
              <a:t> allows Pegasys user to search and open a statement to create or view correspondence messages</a:t>
            </a:r>
          </a:p>
          <a:p>
            <a:pPr lvl="2">
              <a:spcBef>
                <a:spcPts val="600"/>
              </a:spcBef>
              <a:spcAft>
                <a:spcPts val="600"/>
              </a:spcAft>
            </a:pPr>
            <a:r>
              <a:rPr lang="en-US" sz="1600" dirty="0"/>
              <a:t>C</a:t>
            </a:r>
            <a:r>
              <a:rPr lang="en-US" sz="1600" dirty="0" smtClean="0"/>
              <a:t>orrespondence </a:t>
            </a:r>
            <a:r>
              <a:rPr lang="en-US" sz="1600" dirty="0"/>
              <a:t>can </a:t>
            </a:r>
            <a:r>
              <a:rPr lang="en-US" sz="1600" dirty="0" smtClean="0"/>
              <a:t>be </a:t>
            </a:r>
            <a:r>
              <a:rPr lang="en-US" sz="1600" u="sng" dirty="0" smtClean="0"/>
              <a:t>shared with Pegasys users or emailed/transmitted </a:t>
            </a:r>
            <a:r>
              <a:rPr lang="en-US" sz="1600" u="sng" dirty="0"/>
              <a:t>to VCSS</a:t>
            </a:r>
            <a:r>
              <a:rPr lang="en-US" sz="1600" dirty="0"/>
              <a:t> </a:t>
            </a:r>
            <a:r>
              <a:rPr lang="en-US" sz="1600" dirty="0" smtClean="0"/>
              <a:t>for external customer </a:t>
            </a:r>
            <a:r>
              <a:rPr lang="en-US" sz="1600" dirty="0"/>
              <a:t>to </a:t>
            </a:r>
            <a:r>
              <a:rPr lang="en-US" sz="1600" dirty="0" smtClean="0"/>
              <a:t>view</a:t>
            </a:r>
            <a:endParaRPr lang="en-US" sz="1600" dirty="0"/>
          </a:p>
          <a:p>
            <a:pPr marL="342900" lvl="1" indent="-342900">
              <a:spcBef>
                <a:spcPts val="600"/>
              </a:spcBef>
              <a:spcAft>
                <a:spcPts val="600"/>
              </a:spcAft>
            </a:pPr>
            <a:r>
              <a:rPr lang="en-US" sz="1800" dirty="0" smtClean="0"/>
              <a:t>Statement Level Correspondence can also be </a:t>
            </a:r>
            <a:r>
              <a:rPr lang="en-US" sz="1800" b="1" i="1" dirty="0" smtClean="0"/>
              <a:t>received from external customers via VCSS</a:t>
            </a:r>
          </a:p>
          <a:p>
            <a:pPr marL="342900" lvl="1" indent="-342900">
              <a:spcBef>
                <a:spcPts val="600"/>
              </a:spcBef>
              <a:spcAft>
                <a:spcPts val="600"/>
              </a:spcAft>
            </a:pPr>
            <a:r>
              <a:rPr lang="en-US" sz="1800" dirty="0"/>
              <a:t>Submission </a:t>
            </a:r>
            <a:r>
              <a:rPr lang="en-US" sz="1800" dirty="0" smtClean="0"/>
              <a:t>of </a:t>
            </a:r>
            <a:r>
              <a:rPr lang="en-US" sz="1800" dirty="0"/>
              <a:t>billing dispute request </a:t>
            </a:r>
            <a:r>
              <a:rPr lang="en-US" sz="1800" u="sng" dirty="0"/>
              <a:t>automatically generates </a:t>
            </a:r>
            <a:r>
              <a:rPr lang="en-US" sz="1800" u="sng" dirty="0" smtClean="0"/>
              <a:t>Statement </a:t>
            </a:r>
            <a:r>
              <a:rPr lang="en-US" sz="1800" u="sng" dirty="0"/>
              <a:t>Correspondence</a:t>
            </a:r>
            <a:r>
              <a:rPr lang="en-US" sz="1800" dirty="0"/>
              <a:t> for the Billing Statement associated with the </a:t>
            </a:r>
            <a:r>
              <a:rPr lang="en-US" sz="1800" dirty="0" smtClean="0"/>
              <a:t>request</a:t>
            </a:r>
          </a:p>
          <a:p>
            <a:pPr marL="688975" lvl="2" indent="-342900">
              <a:spcBef>
                <a:spcPts val="600"/>
              </a:spcBef>
              <a:spcAft>
                <a:spcPts val="600"/>
              </a:spcAft>
            </a:pPr>
            <a:r>
              <a:rPr lang="en-US" sz="1600" dirty="0"/>
              <a:t>Automatic generation of Dispute Correspondence does not trigger an email to the </a:t>
            </a:r>
            <a:r>
              <a:rPr lang="en-US" sz="1600" dirty="0" smtClean="0"/>
              <a:t>customer</a:t>
            </a:r>
          </a:p>
          <a:p>
            <a:pPr marL="688975" lvl="2" indent="-342900">
              <a:spcBef>
                <a:spcPts val="600"/>
              </a:spcBef>
              <a:spcAft>
                <a:spcPts val="600"/>
              </a:spcAft>
            </a:pPr>
            <a:r>
              <a:rPr lang="en-US" sz="1600" dirty="0"/>
              <a:t>N</a:t>
            </a:r>
            <a:r>
              <a:rPr lang="en-US" sz="1600" dirty="0" smtClean="0"/>
              <a:t>ew </a:t>
            </a:r>
            <a:r>
              <a:rPr lang="en-US" sz="1600" dirty="0"/>
              <a:t>dispute request can be viewed by the customer in VCSS via the VCSS View Dispute Requests Query</a:t>
            </a:r>
            <a:endParaRPr lang="en-US" sz="1600" b="1" i="1" dirty="0"/>
          </a:p>
        </p:txBody>
      </p:sp>
      <p:sp>
        <p:nvSpPr>
          <p:cNvPr id="6" name="Footer Placeholder 5"/>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0" name="TextBox 9"/>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105</a:t>
            </a:fld>
            <a:endParaRPr lang="en-US" sz="1000" dirty="0"/>
          </a:p>
        </p:txBody>
      </p:sp>
    </p:spTree>
    <p:extLst>
      <p:ext uri="{BB962C8B-B14F-4D97-AF65-F5344CB8AC3E}">
        <p14:creationId xmlns:p14="http://schemas.microsoft.com/office/powerpoint/2010/main" val="187842859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Title 1"/>
          <p:cNvSpPr>
            <a:spLocks noGrp="1"/>
          </p:cNvSpPr>
          <p:nvPr>
            <p:ph type="title"/>
          </p:nvPr>
        </p:nvSpPr>
        <p:spPr>
          <a:xfrm>
            <a:off x="457200" y="329184"/>
            <a:ext cx="7381875" cy="563562"/>
          </a:xfrm>
        </p:spPr>
        <p:txBody>
          <a:bodyPr/>
          <a:lstStyle/>
          <a:p>
            <a:r>
              <a:rPr lang="en-US" dirty="0"/>
              <a:t>Statement </a:t>
            </a:r>
            <a:r>
              <a:rPr lang="en-US" dirty="0" smtClean="0"/>
              <a:t>Correspondence Process</a:t>
            </a:r>
          </a:p>
        </p:txBody>
      </p:sp>
      <p:sp>
        <p:nvSpPr>
          <p:cNvPr id="332803" name="Content Placeholder 2"/>
          <p:cNvSpPr>
            <a:spLocks noGrp="1"/>
          </p:cNvSpPr>
          <p:nvPr>
            <p:ph idx="1"/>
          </p:nvPr>
        </p:nvSpPr>
        <p:spPr>
          <a:xfrm>
            <a:off x="412750" y="1127760"/>
            <a:ext cx="8686800" cy="3620786"/>
          </a:xfrm>
        </p:spPr>
        <p:txBody>
          <a:bodyPr/>
          <a:lstStyle/>
          <a:p>
            <a:pPr>
              <a:spcBef>
                <a:spcPts val="600"/>
              </a:spcBef>
              <a:spcAft>
                <a:spcPts val="600"/>
              </a:spcAft>
              <a:defRPr/>
            </a:pPr>
            <a:r>
              <a:rPr lang="en-US" sz="2000" dirty="0" smtClean="0"/>
              <a:t>To create Statement Level Correspondence:</a:t>
            </a:r>
            <a:endParaRPr lang="en-US" sz="2400" dirty="0" smtClean="0"/>
          </a:p>
          <a:p>
            <a:pPr marL="573088">
              <a:spcBef>
                <a:spcPts val="600"/>
              </a:spcBef>
              <a:spcAft>
                <a:spcPts val="600"/>
              </a:spcAft>
              <a:buFont typeface="+mj-lt"/>
              <a:buAutoNum type="arabicPeriod"/>
              <a:defRPr/>
            </a:pPr>
            <a:r>
              <a:rPr lang="en-US" sz="1800" dirty="0" smtClean="0"/>
              <a:t>Pegasys &gt; Queries &gt; Accounts Receivable &gt; Billing Statement Query</a:t>
            </a:r>
          </a:p>
          <a:p>
            <a:pPr marL="573088">
              <a:spcBef>
                <a:spcPts val="600"/>
              </a:spcBef>
              <a:spcAft>
                <a:spcPts val="600"/>
              </a:spcAft>
              <a:buFont typeface="+mj-lt"/>
              <a:buAutoNum type="arabicPeriod"/>
              <a:defRPr/>
            </a:pPr>
            <a:r>
              <a:rPr lang="en-US" sz="1800" dirty="0" smtClean="0"/>
              <a:t>Enter query criteria in the Search Criteria section (be as detailed as possible in order to maintain system integrity) and click “Search”</a:t>
            </a:r>
          </a:p>
          <a:p>
            <a:pPr marL="573088">
              <a:spcBef>
                <a:spcPts val="600"/>
              </a:spcBef>
              <a:spcAft>
                <a:spcPts val="600"/>
              </a:spcAft>
              <a:buFont typeface="+mj-lt"/>
              <a:buAutoNum type="arabicPeriod"/>
              <a:defRPr/>
            </a:pPr>
            <a:r>
              <a:rPr lang="en-US" sz="1800" dirty="0" smtClean="0"/>
              <a:t>Select item and select “Details” </a:t>
            </a:r>
          </a:p>
          <a:p>
            <a:pPr marL="573088">
              <a:spcBef>
                <a:spcPts val="600"/>
              </a:spcBef>
              <a:spcAft>
                <a:spcPts val="600"/>
              </a:spcAft>
              <a:buFont typeface="+mj-lt"/>
              <a:buAutoNum type="arabicPeriod"/>
              <a:defRPr/>
            </a:pPr>
            <a:r>
              <a:rPr lang="en-US" sz="1800" dirty="0" smtClean="0"/>
              <a:t>Select “Correspondence” tab and Select “Add”</a:t>
            </a:r>
          </a:p>
          <a:p>
            <a:pPr marL="573088">
              <a:spcBef>
                <a:spcPts val="600"/>
              </a:spcBef>
              <a:spcAft>
                <a:spcPts val="600"/>
              </a:spcAft>
              <a:buFont typeface="+mj-lt"/>
              <a:buAutoNum type="arabicPeriod"/>
              <a:defRPr/>
            </a:pPr>
            <a:r>
              <a:rPr lang="en-US" sz="1800" dirty="0" smtClean="0"/>
              <a:t>Select the new record and populate with pertinent correspondence information</a:t>
            </a:r>
            <a:endParaRPr lang="en-US" sz="1800" dirty="0"/>
          </a:p>
          <a:p>
            <a:pPr marL="573088">
              <a:spcBef>
                <a:spcPts val="600"/>
              </a:spcBef>
              <a:spcAft>
                <a:spcPts val="600"/>
              </a:spcAft>
              <a:buFont typeface="+mj-lt"/>
              <a:buAutoNum type="arabicPeriod"/>
              <a:defRPr/>
            </a:pPr>
            <a:r>
              <a:rPr lang="en-US" sz="1800" dirty="0" smtClean="0"/>
              <a:t>Select “Save”</a:t>
            </a:r>
          </a:p>
        </p:txBody>
      </p:sp>
      <p:sp>
        <p:nvSpPr>
          <p:cNvPr id="2" name="Footer Placeholder 1"/>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0" name="TextBox 9"/>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106</a:t>
            </a:fld>
            <a:endParaRPr lang="en-US" sz="1000" dirty="0"/>
          </a:p>
        </p:txBody>
      </p:sp>
    </p:spTree>
    <p:extLst>
      <p:ext uri="{BB962C8B-B14F-4D97-AF65-F5344CB8AC3E}">
        <p14:creationId xmlns:p14="http://schemas.microsoft.com/office/powerpoint/2010/main" val="75128941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itle 1"/>
          <p:cNvSpPr>
            <a:spLocks noGrp="1"/>
          </p:cNvSpPr>
          <p:nvPr>
            <p:ph type="title"/>
          </p:nvPr>
        </p:nvSpPr>
        <p:spPr>
          <a:xfrm>
            <a:off x="457200" y="329184"/>
            <a:ext cx="7381875" cy="563562"/>
          </a:xfrm>
        </p:spPr>
        <p:txBody>
          <a:bodyPr/>
          <a:lstStyle/>
          <a:p>
            <a:r>
              <a:rPr lang="en-US" dirty="0" smtClean="0"/>
              <a:t>Statement Correspondence</a:t>
            </a:r>
          </a:p>
        </p:txBody>
      </p:sp>
      <p:sp>
        <p:nvSpPr>
          <p:cNvPr id="8198" name="Rectangle 7"/>
          <p:cNvSpPr>
            <a:spLocks noChangeArrowheads="1"/>
          </p:cNvSpPr>
          <p:nvPr/>
        </p:nvSpPr>
        <p:spPr bwMode="auto">
          <a:xfrm>
            <a:off x="0" y="0"/>
            <a:ext cx="9144000" cy="0"/>
          </a:xfrm>
          <a:prstGeom prst="rect">
            <a:avLst/>
          </a:prstGeom>
          <a:noFill/>
          <a:ln w="9525" algn="ctr">
            <a:noFill/>
            <a:miter lim="800000"/>
            <a:headEnd/>
            <a:tailEnd/>
          </a:ln>
        </p:spPr>
        <p:txBody>
          <a:bodyPr wrap="none" anchor="ctr">
            <a:spAutoFit/>
          </a:bodyPr>
          <a:lstStyle/>
          <a:p>
            <a:endParaRPr lang="en-US" dirty="0">
              <a:solidFill>
                <a:srgbClr val="000000"/>
              </a:solidFill>
            </a:endParaRPr>
          </a:p>
        </p:txBody>
      </p:sp>
      <p:pic>
        <p:nvPicPr>
          <p:cNvPr id="21524" name="Picture 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71897" y="1294041"/>
            <a:ext cx="6932428" cy="4612944"/>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1" name="TextBox 10"/>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107</a:t>
            </a:fld>
            <a:endParaRPr lang="en-US" sz="1000" dirty="0"/>
          </a:p>
        </p:txBody>
      </p:sp>
      <p:sp>
        <p:nvSpPr>
          <p:cNvPr id="9" name="Rectangle 8"/>
          <p:cNvSpPr/>
          <p:nvPr/>
        </p:nvSpPr>
        <p:spPr bwMode="auto">
          <a:xfrm>
            <a:off x="4464304" y="1291374"/>
            <a:ext cx="936372" cy="213576"/>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321038469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itle 1"/>
          <p:cNvSpPr>
            <a:spLocks noGrp="1"/>
          </p:cNvSpPr>
          <p:nvPr>
            <p:ph type="title"/>
          </p:nvPr>
        </p:nvSpPr>
        <p:spPr>
          <a:xfrm>
            <a:off x="457200" y="329184"/>
            <a:ext cx="7381875" cy="563562"/>
          </a:xfrm>
        </p:spPr>
        <p:txBody>
          <a:bodyPr/>
          <a:lstStyle/>
          <a:p>
            <a:r>
              <a:rPr lang="en-US" dirty="0" smtClean="0"/>
              <a:t>Statement Correspondence</a:t>
            </a:r>
          </a:p>
        </p:txBody>
      </p:sp>
      <p:sp>
        <p:nvSpPr>
          <p:cNvPr id="10246" name="Rectangle 7"/>
          <p:cNvSpPr>
            <a:spLocks noChangeArrowheads="1"/>
          </p:cNvSpPr>
          <p:nvPr/>
        </p:nvSpPr>
        <p:spPr bwMode="auto">
          <a:xfrm>
            <a:off x="0" y="0"/>
            <a:ext cx="9144000" cy="0"/>
          </a:xfrm>
          <a:prstGeom prst="rect">
            <a:avLst/>
          </a:prstGeom>
          <a:noFill/>
          <a:ln w="9525" algn="ctr">
            <a:noFill/>
            <a:miter lim="800000"/>
            <a:headEnd/>
            <a:tailEnd/>
          </a:ln>
        </p:spPr>
        <p:txBody>
          <a:bodyPr wrap="none" anchor="ctr">
            <a:spAutoFit/>
          </a:bodyPr>
          <a:lstStyle/>
          <a:p>
            <a:endParaRPr lang="en-US" dirty="0">
              <a:solidFill>
                <a:srgbClr val="000000"/>
              </a:solidFill>
            </a:endParaRPr>
          </a:p>
        </p:txBody>
      </p:sp>
      <p:sp>
        <p:nvSpPr>
          <p:cNvPr id="10247" name="Rectangle 4"/>
          <p:cNvSpPr>
            <a:spLocks noChangeArrowheads="1"/>
          </p:cNvSpPr>
          <p:nvPr/>
        </p:nvSpPr>
        <p:spPr bwMode="auto">
          <a:xfrm>
            <a:off x="0" y="0"/>
            <a:ext cx="9144000" cy="0"/>
          </a:xfrm>
          <a:prstGeom prst="rect">
            <a:avLst/>
          </a:prstGeom>
          <a:noFill/>
          <a:ln w="9525" algn="ctr">
            <a:noFill/>
            <a:miter lim="800000"/>
            <a:headEnd/>
            <a:tailEnd/>
          </a:ln>
        </p:spPr>
        <p:txBody>
          <a:bodyPr wrap="none" anchor="ctr">
            <a:spAutoFit/>
          </a:bodyPr>
          <a:lstStyle/>
          <a:p>
            <a:endParaRPr lang="en-US" dirty="0">
              <a:solidFill>
                <a:srgbClr val="000000"/>
              </a:solidFill>
            </a:endParaRPr>
          </a:p>
        </p:txBody>
      </p:sp>
      <p:pic>
        <p:nvPicPr>
          <p:cNvPr id="4301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6833" y="1265273"/>
            <a:ext cx="7754569" cy="4667693"/>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bwMode="auto">
          <a:xfrm>
            <a:off x="1223925" y="1255749"/>
            <a:ext cx="457200" cy="180755"/>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9" name="Rectangle 8"/>
          <p:cNvSpPr/>
          <p:nvPr/>
        </p:nvSpPr>
        <p:spPr bwMode="auto">
          <a:xfrm>
            <a:off x="2158746" y="1255749"/>
            <a:ext cx="457200" cy="180755"/>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 name="Footer Placeholder 1"/>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4" name="TextBox 13"/>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108</a:t>
            </a:fld>
            <a:endParaRPr lang="en-US" sz="1000" dirty="0"/>
          </a:p>
        </p:txBody>
      </p:sp>
    </p:spTree>
    <p:extLst>
      <p:ext uri="{BB962C8B-B14F-4D97-AF65-F5344CB8AC3E}">
        <p14:creationId xmlns:p14="http://schemas.microsoft.com/office/powerpoint/2010/main" val="320420777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Title 1"/>
          <p:cNvSpPr>
            <a:spLocks noGrp="1"/>
          </p:cNvSpPr>
          <p:nvPr>
            <p:ph type="title"/>
          </p:nvPr>
        </p:nvSpPr>
        <p:spPr>
          <a:xfrm>
            <a:off x="457200" y="329184"/>
            <a:ext cx="7381875" cy="563562"/>
          </a:xfrm>
        </p:spPr>
        <p:txBody>
          <a:bodyPr/>
          <a:lstStyle/>
          <a:p>
            <a:r>
              <a:rPr lang="en-US" dirty="0"/>
              <a:t>Account </a:t>
            </a:r>
            <a:r>
              <a:rPr lang="en-US" dirty="0" smtClean="0"/>
              <a:t>Correspondence </a:t>
            </a:r>
          </a:p>
        </p:txBody>
      </p:sp>
      <p:sp>
        <p:nvSpPr>
          <p:cNvPr id="251907" name="Content Placeholder 2"/>
          <p:cNvSpPr>
            <a:spLocks noGrp="1"/>
          </p:cNvSpPr>
          <p:nvPr>
            <p:ph idx="1"/>
          </p:nvPr>
        </p:nvSpPr>
        <p:spPr>
          <a:xfrm>
            <a:off x="457200" y="1104405"/>
            <a:ext cx="8686800" cy="4367481"/>
          </a:xfrm>
        </p:spPr>
        <p:txBody>
          <a:bodyPr anchor="ctr"/>
          <a:lstStyle/>
          <a:p>
            <a:pPr marL="233363" lvl="1" indent="-233363">
              <a:spcBef>
                <a:spcPts val="600"/>
              </a:spcBef>
              <a:spcAft>
                <a:spcPts val="600"/>
              </a:spcAft>
            </a:pPr>
            <a:r>
              <a:rPr lang="en-US" sz="2000" dirty="0"/>
              <a:t>Account </a:t>
            </a:r>
            <a:r>
              <a:rPr lang="en-US" sz="2000" dirty="0" smtClean="0"/>
              <a:t>Correspondence </a:t>
            </a:r>
            <a:r>
              <a:rPr lang="en-US" sz="2000" dirty="0"/>
              <a:t>documents </a:t>
            </a:r>
            <a:r>
              <a:rPr lang="en-US" sz="2000" u="sng" dirty="0"/>
              <a:t>communication related to the overall customer account (i.e. vendor code) in Pegasys</a:t>
            </a:r>
          </a:p>
          <a:p>
            <a:pPr marL="579438" lvl="2" indent="-233363">
              <a:spcBef>
                <a:spcPts val="600"/>
              </a:spcBef>
              <a:spcAft>
                <a:spcPts val="600"/>
              </a:spcAft>
            </a:pPr>
            <a:r>
              <a:rPr lang="en-US" sz="2000" dirty="0" smtClean="0"/>
              <a:t>Information documented is </a:t>
            </a:r>
            <a:r>
              <a:rPr lang="en-US" sz="2000" b="1" i="1" dirty="0" smtClean="0"/>
              <a:t>not directly related to a document or statement</a:t>
            </a:r>
            <a:endParaRPr lang="en-US" sz="1000" b="1" i="1" dirty="0" smtClean="0"/>
          </a:p>
          <a:p>
            <a:pPr marL="233363" lvl="1" indent="-233363">
              <a:spcBef>
                <a:spcPts val="600"/>
              </a:spcBef>
              <a:spcAft>
                <a:spcPts val="600"/>
              </a:spcAft>
            </a:pPr>
            <a:r>
              <a:rPr lang="en-US" sz="2000" u="sng" dirty="0" smtClean="0"/>
              <a:t>Vendor Activity query</a:t>
            </a:r>
            <a:r>
              <a:rPr lang="en-US" sz="2000" dirty="0" smtClean="0"/>
              <a:t> allows Pegasys user to search and open a vendor record to create or view correspondence message</a:t>
            </a:r>
            <a:endParaRPr lang="en-US" sz="1000" dirty="0" smtClean="0"/>
          </a:p>
          <a:p>
            <a:pPr marL="631825" lvl="3" indent="-285750">
              <a:spcBef>
                <a:spcPts val="600"/>
              </a:spcBef>
              <a:spcAft>
                <a:spcPts val="600"/>
              </a:spcAft>
            </a:pPr>
            <a:r>
              <a:rPr lang="en-US" sz="1800" dirty="0"/>
              <a:t>C</a:t>
            </a:r>
            <a:r>
              <a:rPr lang="en-US" sz="1800" dirty="0" smtClean="0"/>
              <a:t>orrespondence </a:t>
            </a:r>
            <a:r>
              <a:rPr lang="en-US" sz="1800" dirty="0"/>
              <a:t>can be </a:t>
            </a:r>
            <a:r>
              <a:rPr lang="en-US" sz="1800" u="sng" dirty="0"/>
              <a:t>shared </a:t>
            </a:r>
            <a:r>
              <a:rPr lang="en-US" sz="1800" u="sng" dirty="0" smtClean="0"/>
              <a:t>with Pegasys users </a:t>
            </a:r>
            <a:r>
              <a:rPr lang="en-US" sz="1800" u="sng" dirty="0"/>
              <a:t>or emailed/transmitted to VCSS for external customer to </a:t>
            </a:r>
            <a:r>
              <a:rPr lang="en-US" sz="1800" u="sng" dirty="0" smtClean="0"/>
              <a:t>view</a:t>
            </a:r>
            <a:endParaRPr lang="en-US" sz="1000" u="sng" dirty="0" smtClean="0"/>
          </a:p>
          <a:p>
            <a:pPr>
              <a:spcBef>
                <a:spcPts val="600"/>
              </a:spcBef>
              <a:spcAft>
                <a:spcPts val="600"/>
              </a:spcAft>
            </a:pPr>
            <a:r>
              <a:rPr lang="en-US" sz="2000" dirty="0" smtClean="0"/>
              <a:t>Account Level Correspondence can also be </a:t>
            </a:r>
            <a:r>
              <a:rPr lang="en-US" sz="2000" b="1" i="1" dirty="0" smtClean="0"/>
              <a:t>received from external customers via VCSS</a:t>
            </a:r>
          </a:p>
        </p:txBody>
      </p:sp>
      <p:sp>
        <p:nvSpPr>
          <p:cNvPr id="2" name="Footer Placeholder 1"/>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0" name="TextBox 9"/>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109</a:t>
            </a:fld>
            <a:endParaRPr lang="en-US" sz="1000" dirty="0"/>
          </a:p>
        </p:txBody>
      </p:sp>
    </p:spTree>
    <p:extLst>
      <p:ext uri="{BB962C8B-B14F-4D97-AF65-F5344CB8AC3E}">
        <p14:creationId xmlns:p14="http://schemas.microsoft.com/office/powerpoint/2010/main" val="2261695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6"/>
          <p:cNvSpPr>
            <a:spLocks noGrp="1" noChangeArrowheads="1"/>
          </p:cNvSpPr>
          <p:nvPr>
            <p:ph type="title"/>
          </p:nvPr>
        </p:nvSpPr>
        <p:spPr>
          <a:xfrm>
            <a:off x="455613" y="329184"/>
            <a:ext cx="8565557" cy="563562"/>
          </a:xfrm>
        </p:spPr>
        <p:txBody>
          <a:bodyPr anchor="b" anchorCtr="0"/>
          <a:lstStyle/>
          <a:p>
            <a:pPr eaLnBrk="1" hangingPunct="1"/>
            <a:r>
              <a:rPr lang="en-US" dirty="0" smtClean="0">
                <a:solidFill>
                  <a:srgbClr val="FFFFFF"/>
                </a:solidFill>
              </a:rPr>
              <a:t>Receivables Management </a:t>
            </a:r>
            <a:r>
              <a:rPr lang="en-US" dirty="0" smtClean="0"/>
              <a:t>– Key Concepts</a:t>
            </a:r>
          </a:p>
        </p:txBody>
      </p:sp>
      <p:sp>
        <p:nvSpPr>
          <p:cNvPr id="8195" name="Rectangle 7"/>
          <p:cNvSpPr>
            <a:spLocks noGrp="1" noChangeArrowheads="1"/>
          </p:cNvSpPr>
          <p:nvPr>
            <p:ph idx="1"/>
          </p:nvPr>
        </p:nvSpPr>
        <p:spPr>
          <a:xfrm>
            <a:off x="457200" y="1188720"/>
            <a:ext cx="8686800" cy="4801909"/>
          </a:xfrm>
        </p:spPr>
        <p:txBody>
          <a:bodyPr>
            <a:noAutofit/>
          </a:bodyPr>
          <a:lstStyle/>
          <a:p>
            <a:pPr marR="0" lvl="0">
              <a:spcBef>
                <a:spcPts val="400"/>
              </a:spcBef>
              <a:spcAft>
                <a:spcPts val="400"/>
              </a:spcAft>
              <a:buFont typeface="Wingdings"/>
              <a:buChar char=""/>
            </a:pPr>
            <a:r>
              <a:rPr lang="en-US" sz="2000" b="1" dirty="0">
                <a:solidFill>
                  <a:srgbClr val="000000"/>
                </a:solidFill>
                <a:ea typeface="Times New Roman"/>
                <a:cs typeface="Times New Roman"/>
              </a:rPr>
              <a:t>Non-IPAC Disputes </a:t>
            </a:r>
          </a:p>
          <a:p>
            <a:pPr marL="573088" lvl="1" indent="-236538">
              <a:spcBef>
                <a:spcPts val="400"/>
              </a:spcBef>
              <a:spcAft>
                <a:spcPts val="400"/>
              </a:spcAft>
              <a:buFont typeface="Wingdings"/>
              <a:buChar char=""/>
              <a:tabLst>
                <a:tab pos="228600" algn="l"/>
                <a:tab pos="457200" algn="l"/>
              </a:tabLst>
            </a:pPr>
            <a:r>
              <a:rPr lang="en-US" sz="1600" dirty="0">
                <a:solidFill>
                  <a:srgbClr val="000000"/>
                </a:solidFill>
                <a:ea typeface="Times New Roman"/>
                <a:cs typeface="Times New Roman"/>
              </a:rPr>
              <a:t>Usually </a:t>
            </a:r>
            <a:r>
              <a:rPr lang="en-US" sz="1600" u="sng" dirty="0" smtClean="0">
                <a:solidFill>
                  <a:srgbClr val="000000"/>
                </a:solidFill>
                <a:ea typeface="Times New Roman"/>
                <a:cs typeface="Times New Roman"/>
              </a:rPr>
              <a:t>originates </a:t>
            </a:r>
            <a:r>
              <a:rPr lang="en-US" sz="1600" u="sng" dirty="0">
                <a:solidFill>
                  <a:srgbClr val="000000"/>
                </a:solidFill>
                <a:ea typeface="Times New Roman"/>
                <a:cs typeface="Times New Roman"/>
              </a:rPr>
              <a:t>from customer in </a:t>
            </a:r>
            <a:r>
              <a:rPr lang="en-US" sz="1600" u="sng" dirty="0"/>
              <a:t>Vendor Customer Self-Service</a:t>
            </a:r>
            <a:r>
              <a:rPr lang="en-US" sz="1600" dirty="0"/>
              <a:t> </a:t>
            </a:r>
            <a:r>
              <a:rPr lang="en-US" sz="1600" dirty="0" smtClean="0"/>
              <a:t>(</a:t>
            </a:r>
            <a:r>
              <a:rPr lang="en-US" sz="1600" dirty="0" smtClean="0">
                <a:solidFill>
                  <a:srgbClr val="000000"/>
                </a:solidFill>
                <a:ea typeface="Times New Roman"/>
                <a:cs typeface="Times New Roman"/>
              </a:rPr>
              <a:t>VCSS) and is </a:t>
            </a:r>
            <a:r>
              <a:rPr lang="en-US" sz="1600" u="sng" dirty="0" smtClean="0">
                <a:solidFill>
                  <a:srgbClr val="000000"/>
                </a:solidFill>
                <a:ea typeface="Times New Roman"/>
                <a:cs typeface="Times New Roman"/>
              </a:rPr>
              <a:t>transmitted </a:t>
            </a:r>
            <a:r>
              <a:rPr lang="en-US" sz="1600" u="sng" dirty="0">
                <a:solidFill>
                  <a:srgbClr val="000000"/>
                </a:solidFill>
                <a:ea typeface="Times New Roman"/>
                <a:cs typeface="Times New Roman"/>
              </a:rPr>
              <a:t>to </a:t>
            </a:r>
            <a:r>
              <a:rPr lang="en-US" sz="1600" u="sng" dirty="0" smtClean="0">
                <a:solidFill>
                  <a:srgbClr val="000000"/>
                </a:solidFill>
                <a:ea typeface="Times New Roman"/>
                <a:cs typeface="Times New Roman"/>
              </a:rPr>
              <a:t>Pegasys</a:t>
            </a:r>
            <a:endParaRPr lang="en-US" sz="1600" u="sng" dirty="0">
              <a:solidFill>
                <a:srgbClr val="000000"/>
              </a:solidFill>
              <a:ea typeface="Times New Roman"/>
            </a:endParaRPr>
          </a:p>
          <a:p>
            <a:pPr marL="573088" lvl="1" indent="-236538">
              <a:spcBef>
                <a:spcPts val="400"/>
              </a:spcBef>
              <a:spcAft>
                <a:spcPts val="400"/>
              </a:spcAft>
              <a:buFont typeface="Wingdings"/>
              <a:buChar char=""/>
              <a:tabLst>
                <a:tab pos="228600" algn="l"/>
                <a:tab pos="457200" algn="l"/>
              </a:tabLst>
            </a:pPr>
            <a:r>
              <a:rPr lang="en-US" sz="1600" dirty="0">
                <a:solidFill>
                  <a:srgbClr val="000000"/>
                </a:solidFill>
                <a:ea typeface="Times New Roman"/>
                <a:cs typeface="Times New Roman"/>
              </a:rPr>
              <a:t>Pegasys Disputed Billings </a:t>
            </a:r>
            <a:r>
              <a:rPr lang="en-US" sz="1600" dirty="0" smtClean="0">
                <a:solidFill>
                  <a:srgbClr val="000000"/>
                </a:solidFill>
                <a:ea typeface="Times New Roman"/>
                <a:cs typeface="Times New Roman"/>
              </a:rPr>
              <a:t>Query</a:t>
            </a:r>
            <a:endParaRPr lang="en-US" sz="1600" dirty="0">
              <a:solidFill>
                <a:srgbClr val="000000"/>
              </a:solidFill>
              <a:ea typeface="Times New Roman"/>
            </a:endParaRPr>
          </a:p>
          <a:p>
            <a:pPr marL="914400" lvl="3" indent="-228600">
              <a:spcBef>
                <a:spcPts val="400"/>
              </a:spcBef>
              <a:spcAft>
                <a:spcPts val="400"/>
              </a:spcAft>
              <a:buFont typeface="Wingdings"/>
              <a:buChar char=""/>
              <a:tabLst>
                <a:tab pos="228600" algn="l"/>
                <a:tab pos="715645" algn="l"/>
              </a:tabLst>
            </a:pPr>
            <a:r>
              <a:rPr lang="en-US" sz="1600" b="1" i="1" dirty="0">
                <a:solidFill>
                  <a:srgbClr val="000000"/>
                </a:solidFill>
                <a:ea typeface="Times New Roman"/>
                <a:cs typeface="Times New Roman"/>
              </a:rPr>
              <a:t>Manages</a:t>
            </a:r>
            <a:r>
              <a:rPr lang="en-US" sz="1600" dirty="0">
                <a:solidFill>
                  <a:srgbClr val="000000"/>
                </a:solidFill>
                <a:ea typeface="Times New Roman"/>
                <a:cs typeface="Times New Roman"/>
              </a:rPr>
              <a:t> dispute requests </a:t>
            </a:r>
            <a:r>
              <a:rPr lang="en-US" sz="1600" dirty="0" smtClean="0">
                <a:solidFill>
                  <a:srgbClr val="000000"/>
                </a:solidFill>
                <a:ea typeface="Times New Roman"/>
                <a:cs typeface="Times New Roman"/>
              </a:rPr>
              <a:t>received from </a:t>
            </a:r>
            <a:r>
              <a:rPr lang="en-US" sz="1600" dirty="0">
                <a:solidFill>
                  <a:srgbClr val="000000"/>
                </a:solidFill>
                <a:ea typeface="Times New Roman"/>
                <a:cs typeface="Times New Roman"/>
              </a:rPr>
              <a:t>VCSS by customer</a:t>
            </a:r>
            <a:endParaRPr lang="en-US" sz="1600" dirty="0">
              <a:solidFill>
                <a:srgbClr val="000000"/>
              </a:solidFill>
              <a:ea typeface="Times New Roman"/>
            </a:endParaRPr>
          </a:p>
          <a:p>
            <a:pPr marL="914400" lvl="3" indent="-228600">
              <a:spcBef>
                <a:spcPts val="400"/>
              </a:spcBef>
              <a:spcAft>
                <a:spcPts val="400"/>
              </a:spcAft>
              <a:buFont typeface="Wingdings"/>
              <a:buChar char=""/>
              <a:tabLst>
                <a:tab pos="228600" algn="l"/>
                <a:tab pos="715645" algn="l"/>
              </a:tabLst>
            </a:pPr>
            <a:r>
              <a:rPr lang="en-US" sz="1600" dirty="0">
                <a:solidFill>
                  <a:srgbClr val="000000"/>
                </a:solidFill>
                <a:ea typeface="Times New Roman"/>
                <a:cs typeface="Times New Roman"/>
              </a:rPr>
              <a:t>Provides GSA with ability to </a:t>
            </a:r>
            <a:r>
              <a:rPr lang="en-US" sz="1600" b="1" i="1" dirty="0">
                <a:solidFill>
                  <a:srgbClr val="000000"/>
                </a:solidFill>
                <a:ea typeface="Times New Roman"/>
                <a:cs typeface="Times New Roman"/>
              </a:rPr>
              <a:t>create new disputes </a:t>
            </a:r>
            <a:r>
              <a:rPr lang="en-US" sz="1600" dirty="0">
                <a:solidFill>
                  <a:srgbClr val="000000"/>
                </a:solidFill>
                <a:ea typeface="Times New Roman"/>
                <a:cs typeface="Times New Roman"/>
              </a:rPr>
              <a:t>in Pegasys on customer’s behalf</a:t>
            </a:r>
            <a:endParaRPr lang="en-US" sz="1600" dirty="0">
              <a:solidFill>
                <a:srgbClr val="000000"/>
              </a:solidFill>
              <a:ea typeface="Times New Roman"/>
            </a:endParaRPr>
          </a:p>
          <a:p>
            <a:pPr>
              <a:spcBef>
                <a:spcPts val="600"/>
              </a:spcBef>
              <a:spcAft>
                <a:spcPts val="600"/>
              </a:spcAft>
            </a:pPr>
            <a:r>
              <a:rPr lang="en-US" sz="2000" b="1" dirty="0" smtClean="0"/>
              <a:t>Correspondence</a:t>
            </a:r>
            <a:endParaRPr lang="en-US" sz="2000" dirty="0"/>
          </a:p>
          <a:p>
            <a:pPr lvl="1">
              <a:spcBef>
                <a:spcPts val="600"/>
              </a:spcBef>
              <a:spcAft>
                <a:spcPts val="600"/>
              </a:spcAft>
            </a:pPr>
            <a:r>
              <a:rPr lang="en-US" sz="1600" dirty="0" smtClean="0"/>
              <a:t>Records </a:t>
            </a:r>
            <a:r>
              <a:rPr lang="en-US" sz="1600" dirty="0"/>
              <a:t>and tracks </a:t>
            </a:r>
            <a:r>
              <a:rPr lang="en-US" sz="1600" u="sng" dirty="0"/>
              <a:t>communication between GSA and the customer</a:t>
            </a:r>
            <a:r>
              <a:rPr lang="en-US" sz="1600" dirty="0"/>
              <a:t> via transmission from/to Pegasys and </a:t>
            </a:r>
            <a:r>
              <a:rPr lang="en-US" sz="1600" dirty="0" smtClean="0"/>
              <a:t>VCSS</a:t>
            </a:r>
            <a:endParaRPr lang="en-US" sz="1600" dirty="0"/>
          </a:p>
          <a:p>
            <a:pPr lvl="1">
              <a:spcBef>
                <a:spcPts val="600"/>
              </a:spcBef>
              <a:spcAft>
                <a:spcPts val="600"/>
              </a:spcAft>
            </a:pPr>
            <a:r>
              <a:rPr lang="en-US" sz="1600" dirty="0" smtClean="0"/>
              <a:t>Supports </a:t>
            </a:r>
            <a:r>
              <a:rPr lang="en-US" sz="1600" u="sng" dirty="0"/>
              <a:t>internal communication</a:t>
            </a:r>
            <a:r>
              <a:rPr lang="en-US" sz="1600" dirty="0"/>
              <a:t> within </a:t>
            </a:r>
            <a:r>
              <a:rPr lang="en-US" sz="1600" dirty="0" smtClean="0"/>
              <a:t>GSA </a:t>
            </a:r>
            <a:endParaRPr lang="en-US" sz="1600" dirty="0"/>
          </a:p>
          <a:p>
            <a:pPr lvl="1">
              <a:spcBef>
                <a:spcPts val="600"/>
              </a:spcBef>
              <a:spcAft>
                <a:spcPts val="600"/>
              </a:spcAft>
            </a:pPr>
            <a:r>
              <a:rPr lang="en-US" sz="1600" u="sng" dirty="0" smtClean="0"/>
              <a:t>Three </a:t>
            </a:r>
            <a:r>
              <a:rPr lang="en-US" sz="1600" u="sng" dirty="0"/>
              <a:t>types</a:t>
            </a:r>
            <a:r>
              <a:rPr lang="en-US" sz="1600" dirty="0"/>
              <a:t> </a:t>
            </a:r>
            <a:r>
              <a:rPr lang="en-US" sz="1600" dirty="0" smtClean="0"/>
              <a:t>of Correspondence: Statement Correspondence</a:t>
            </a:r>
            <a:r>
              <a:rPr lang="en-US" sz="1600" dirty="0"/>
              <a:t>, </a:t>
            </a:r>
            <a:r>
              <a:rPr lang="en-US" sz="1600" dirty="0" smtClean="0"/>
              <a:t>Account Correspondence, and Document Correspondence</a:t>
            </a:r>
          </a:p>
          <a:p>
            <a:pPr lvl="1">
              <a:spcBef>
                <a:spcPts val="600"/>
              </a:spcBef>
              <a:spcAft>
                <a:spcPts val="600"/>
              </a:spcAft>
            </a:pPr>
            <a:r>
              <a:rPr lang="en-US" sz="1600" dirty="0" smtClean="0"/>
              <a:t>Supports </a:t>
            </a:r>
            <a:r>
              <a:rPr lang="en-US" sz="1600" dirty="0"/>
              <a:t>attachment and email </a:t>
            </a:r>
            <a:r>
              <a:rPr lang="en-US" sz="1600" dirty="0" smtClean="0"/>
              <a:t>capabilities</a:t>
            </a:r>
          </a:p>
          <a:p>
            <a:pPr lvl="1">
              <a:spcBef>
                <a:spcPts val="600"/>
              </a:spcBef>
              <a:spcAft>
                <a:spcPts val="600"/>
              </a:spcAft>
            </a:pPr>
            <a:r>
              <a:rPr lang="en-US" sz="1600" dirty="0">
                <a:solidFill>
                  <a:srgbClr val="000000"/>
                </a:solidFill>
                <a:ea typeface="Times New Roman"/>
                <a:cs typeface="Times New Roman"/>
              </a:rPr>
              <a:t>Customer Correspondence entry automatically generates upon submission of customer dispute request received from VCSS</a:t>
            </a:r>
            <a:endParaRPr lang="en-US" sz="1600" dirty="0"/>
          </a:p>
          <a:p>
            <a:pPr lvl="1">
              <a:spcBef>
                <a:spcPts val="600"/>
              </a:spcBef>
              <a:spcAft>
                <a:spcPts val="600"/>
              </a:spcAft>
            </a:pPr>
            <a:endParaRPr lang="en-US" sz="1600" dirty="0"/>
          </a:p>
        </p:txBody>
      </p:sp>
      <p:sp>
        <p:nvSpPr>
          <p:cNvPr id="2" name="Footer Placeholder 1"/>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10" name="TextBox 9"/>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11</a:t>
            </a:fld>
            <a:endParaRPr lang="en-US" sz="1000" dirty="0"/>
          </a:p>
        </p:txBody>
      </p:sp>
    </p:spTree>
    <p:extLst>
      <p:ext uri="{BB962C8B-B14F-4D97-AF65-F5344CB8AC3E}">
        <p14:creationId xmlns:p14="http://schemas.microsoft.com/office/powerpoint/2010/main" val="426435903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Title 1"/>
          <p:cNvSpPr>
            <a:spLocks noGrp="1"/>
          </p:cNvSpPr>
          <p:nvPr>
            <p:ph type="title"/>
          </p:nvPr>
        </p:nvSpPr>
        <p:spPr>
          <a:xfrm>
            <a:off x="457200" y="329184"/>
            <a:ext cx="7381875" cy="563562"/>
          </a:xfrm>
        </p:spPr>
        <p:txBody>
          <a:bodyPr/>
          <a:lstStyle/>
          <a:p>
            <a:r>
              <a:rPr lang="en-US" dirty="0"/>
              <a:t>Account </a:t>
            </a:r>
            <a:r>
              <a:rPr lang="en-US" dirty="0" smtClean="0"/>
              <a:t>Correspondence Process</a:t>
            </a:r>
          </a:p>
        </p:txBody>
      </p:sp>
      <p:sp>
        <p:nvSpPr>
          <p:cNvPr id="334851" name="Content Placeholder 2"/>
          <p:cNvSpPr>
            <a:spLocks noGrp="1"/>
          </p:cNvSpPr>
          <p:nvPr>
            <p:ph idx="1"/>
          </p:nvPr>
        </p:nvSpPr>
        <p:spPr>
          <a:xfrm>
            <a:off x="457200" y="1188720"/>
            <a:ext cx="8686800" cy="4153301"/>
          </a:xfrm>
        </p:spPr>
        <p:txBody>
          <a:bodyPr/>
          <a:lstStyle/>
          <a:p>
            <a:pPr>
              <a:spcBef>
                <a:spcPts val="600"/>
              </a:spcBef>
              <a:spcAft>
                <a:spcPts val="600"/>
              </a:spcAft>
              <a:defRPr/>
            </a:pPr>
            <a:r>
              <a:rPr lang="en-US" sz="2000" dirty="0" smtClean="0"/>
              <a:t>To create Account </a:t>
            </a:r>
            <a:r>
              <a:rPr lang="en-US" sz="2000" dirty="0"/>
              <a:t>L</a:t>
            </a:r>
            <a:r>
              <a:rPr lang="en-US" sz="2000" dirty="0" smtClean="0"/>
              <a:t>evel </a:t>
            </a:r>
            <a:r>
              <a:rPr lang="en-US" sz="2000" dirty="0"/>
              <a:t>C</a:t>
            </a:r>
            <a:r>
              <a:rPr lang="en-US" sz="2000" dirty="0" smtClean="0"/>
              <a:t>orrespondence: </a:t>
            </a:r>
            <a:endParaRPr lang="en-US" sz="1800" dirty="0" smtClean="0"/>
          </a:p>
          <a:p>
            <a:pPr marL="573088">
              <a:spcBef>
                <a:spcPts val="600"/>
              </a:spcBef>
              <a:spcAft>
                <a:spcPts val="600"/>
              </a:spcAft>
              <a:buFont typeface="+mj-lt"/>
              <a:buAutoNum type="arabicPeriod"/>
              <a:defRPr/>
            </a:pPr>
            <a:r>
              <a:rPr lang="en-US" sz="1800" dirty="0" smtClean="0"/>
              <a:t>Pegasys &gt; Queries &gt; Vendor &gt; Vendor Activity Query</a:t>
            </a:r>
          </a:p>
          <a:p>
            <a:pPr marL="573088">
              <a:spcBef>
                <a:spcPts val="600"/>
              </a:spcBef>
              <a:spcAft>
                <a:spcPts val="600"/>
              </a:spcAft>
              <a:buFont typeface="+mj-lt"/>
              <a:buAutoNum type="arabicPeriod"/>
              <a:defRPr/>
            </a:pPr>
            <a:r>
              <a:rPr lang="en-US" sz="1800" dirty="0" smtClean="0"/>
              <a:t>Enter query criteria in the Search Criteria section (be as detailed as possible in order to maintain system integrity) and click “Search”</a:t>
            </a:r>
          </a:p>
          <a:p>
            <a:pPr marL="573088">
              <a:spcBef>
                <a:spcPts val="600"/>
              </a:spcBef>
              <a:spcAft>
                <a:spcPts val="600"/>
              </a:spcAft>
              <a:buFont typeface="+mj-lt"/>
              <a:buAutoNum type="arabicPeriod"/>
              <a:defRPr/>
            </a:pPr>
            <a:r>
              <a:rPr lang="en-US" sz="1800" dirty="0" smtClean="0"/>
              <a:t>Select item and select “Details” </a:t>
            </a:r>
          </a:p>
          <a:p>
            <a:pPr marL="573088">
              <a:spcBef>
                <a:spcPts val="600"/>
              </a:spcBef>
              <a:spcAft>
                <a:spcPts val="600"/>
              </a:spcAft>
              <a:buFont typeface="+mj-lt"/>
              <a:buAutoNum type="arabicPeriod"/>
              <a:defRPr/>
            </a:pPr>
            <a:r>
              <a:rPr lang="en-US" sz="1800" dirty="0" smtClean="0"/>
              <a:t>Select “Account Summary” tab</a:t>
            </a:r>
          </a:p>
          <a:p>
            <a:pPr marL="573088">
              <a:spcBef>
                <a:spcPts val="600"/>
              </a:spcBef>
              <a:spcAft>
                <a:spcPts val="600"/>
              </a:spcAft>
              <a:buFont typeface="+mj-lt"/>
              <a:buAutoNum type="arabicPeriod"/>
              <a:defRPr/>
            </a:pPr>
            <a:r>
              <a:rPr lang="en-US" sz="1800" dirty="0" smtClean="0"/>
              <a:t>Select “Address Amounts”</a:t>
            </a:r>
          </a:p>
          <a:p>
            <a:pPr marL="573088">
              <a:spcBef>
                <a:spcPts val="600"/>
              </a:spcBef>
              <a:spcAft>
                <a:spcPts val="600"/>
              </a:spcAft>
              <a:buFont typeface="+mj-lt"/>
              <a:buAutoNum type="arabicPeriod"/>
              <a:defRPr/>
            </a:pPr>
            <a:r>
              <a:rPr lang="en-US" sz="1800" dirty="0" smtClean="0"/>
              <a:t>Select item and select “Correspondence” </a:t>
            </a:r>
          </a:p>
          <a:p>
            <a:pPr marL="573088">
              <a:spcBef>
                <a:spcPts val="600"/>
              </a:spcBef>
              <a:spcAft>
                <a:spcPts val="600"/>
              </a:spcAft>
              <a:buFont typeface="+mj-lt"/>
              <a:buAutoNum type="arabicPeriod"/>
              <a:defRPr/>
            </a:pPr>
            <a:r>
              <a:rPr lang="en-US" sz="1800" dirty="0" smtClean="0"/>
              <a:t>Select “Add” </a:t>
            </a:r>
          </a:p>
          <a:p>
            <a:pPr marL="573088">
              <a:spcBef>
                <a:spcPts val="600"/>
              </a:spcBef>
              <a:spcAft>
                <a:spcPts val="600"/>
              </a:spcAft>
              <a:buFont typeface="+mj-lt"/>
              <a:buAutoNum type="arabicPeriod"/>
              <a:defRPr/>
            </a:pPr>
            <a:r>
              <a:rPr lang="en-US" sz="1800" dirty="0" smtClean="0"/>
              <a:t>Select the new record and populate with pertinent correspondence information</a:t>
            </a:r>
          </a:p>
          <a:p>
            <a:pPr marL="573088">
              <a:spcBef>
                <a:spcPts val="600"/>
              </a:spcBef>
              <a:spcAft>
                <a:spcPts val="600"/>
              </a:spcAft>
              <a:buFont typeface="+mj-lt"/>
              <a:buAutoNum type="arabicPeriod"/>
              <a:defRPr/>
            </a:pPr>
            <a:r>
              <a:rPr lang="en-US" sz="1800" dirty="0" smtClean="0"/>
              <a:t>Select “Save”</a:t>
            </a:r>
          </a:p>
        </p:txBody>
      </p:sp>
      <p:sp>
        <p:nvSpPr>
          <p:cNvPr id="2" name="Footer Placeholder 1"/>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0" name="TextBox 9"/>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110</a:t>
            </a:fld>
            <a:endParaRPr lang="en-US" sz="1000" dirty="0"/>
          </a:p>
        </p:txBody>
      </p:sp>
    </p:spTree>
    <p:extLst>
      <p:ext uri="{BB962C8B-B14F-4D97-AF65-F5344CB8AC3E}">
        <p14:creationId xmlns:p14="http://schemas.microsoft.com/office/powerpoint/2010/main" val="162928300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itle 1"/>
          <p:cNvSpPr>
            <a:spLocks noGrp="1"/>
          </p:cNvSpPr>
          <p:nvPr>
            <p:ph type="title"/>
          </p:nvPr>
        </p:nvSpPr>
        <p:spPr>
          <a:xfrm>
            <a:off x="457200" y="329184"/>
            <a:ext cx="7381875" cy="563562"/>
          </a:xfrm>
        </p:spPr>
        <p:txBody>
          <a:bodyPr/>
          <a:lstStyle/>
          <a:p>
            <a:r>
              <a:rPr lang="en-US" dirty="0" smtClean="0"/>
              <a:t>Account Correspondence </a:t>
            </a:r>
          </a:p>
        </p:txBody>
      </p:sp>
      <p:sp>
        <p:nvSpPr>
          <p:cNvPr id="11270" name="Rectangle 2"/>
          <p:cNvSpPr>
            <a:spLocks noChangeArrowheads="1"/>
          </p:cNvSpPr>
          <p:nvPr/>
        </p:nvSpPr>
        <p:spPr bwMode="auto">
          <a:xfrm>
            <a:off x="0" y="0"/>
            <a:ext cx="9144000" cy="0"/>
          </a:xfrm>
          <a:prstGeom prst="rect">
            <a:avLst/>
          </a:prstGeom>
          <a:noFill/>
          <a:ln w="9525" algn="ctr">
            <a:noFill/>
            <a:miter lim="800000"/>
            <a:headEnd/>
            <a:tailEnd/>
          </a:ln>
        </p:spPr>
        <p:txBody>
          <a:bodyPr wrap="none" anchor="ctr">
            <a:spAutoFit/>
          </a:bodyPr>
          <a:lstStyle/>
          <a:p>
            <a:endParaRPr lang="en-US" dirty="0">
              <a:solidFill>
                <a:srgbClr val="000000"/>
              </a:solidFill>
            </a:endParaRPr>
          </a:p>
        </p:txBody>
      </p:sp>
      <p:sp>
        <p:nvSpPr>
          <p:cNvPr id="2" name="Footer Placeholder 1"/>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1" name="TextBox 10"/>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111</a:t>
            </a:fld>
            <a:endParaRPr lang="en-US" sz="1000" dirty="0"/>
          </a:p>
        </p:txBody>
      </p:sp>
      <p:pic>
        <p:nvPicPr>
          <p:cNvPr id="23035" name="Picture 50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55841" y="1213739"/>
            <a:ext cx="6027389" cy="4845685"/>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bwMode="auto">
          <a:xfrm>
            <a:off x="1744725" y="4215765"/>
            <a:ext cx="559563" cy="292608"/>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42034644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itle 1"/>
          <p:cNvSpPr>
            <a:spLocks noGrp="1"/>
          </p:cNvSpPr>
          <p:nvPr>
            <p:ph type="title"/>
          </p:nvPr>
        </p:nvSpPr>
        <p:spPr>
          <a:xfrm>
            <a:off x="457200" y="329184"/>
            <a:ext cx="7381875" cy="563562"/>
          </a:xfrm>
        </p:spPr>
        <p:txBody>
          <a:bodyPr/>
          <a:lstStyle/>
          <a:p>
            <a:r>
              <a:rPr lang="en-US" dirty="0" smtClean="0"/>
              <a:t>Account Correspondence</a:t>
            </a:r>
          </a:p>
        </p:txBody>
      </p:sp>
      <p:sp>
        <p:nvSpPr>
          <p:cNvPr id="12294" name="Rectangle 2"/>
          <p:cNvSpPr>
            <a:spLocks noChangeArrowheads="1"/>
          </p:cNvSpPr>
          <p:nvPr/>
        </p:nvSpPr>
        <p:spPr bwMode="auto">
          <a:xfrm>
            <a:off x="0" y="0"/>
            <a:ext cx="9144000" cy="0"/>
          </a:xfrm>
          <a:prstGeom prst="rect">
            <a:avLst/>
          </a:prstGeom>
          <a:noFill/>
          <a:ln w="9525" algn="ctr">
            <a:noFill/>
            <a:miter lim="800000"/>
            <a:headEnd/>
            <a:tailEnd/>
          </a:ln>
        </p:spPr>
        <p:txBody>
          <a:bodyPr wrap="none" anchor="ctr">
            <a:spAutoFit/>
          </a:bodyPr>
          <a:lstStyle/>
          <a:p>
            <a:endParaRPr lang="en-US" dirty="0">
              <a:solidFill>
                <a:srgbClr val="000000"/>
              </a:solidFill>
            </a:endParaRPr>
          </a:p>
        </p:txBody>
      </p:sp>
      <p:sp>
        <p:nvSpPr>
          <p:cNvPr id="2" name="Footer Placeholder 1"/>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2" name="TextBox 11"/>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112</a:t>
            </a:fld>
            <a:endParaRPr lang="en-US" sz="1000" dirty="0"/>
          </a:p>
        </p:txBody>
      </p:sp>
      <p:sp>
        <p:nvSpPr>
          <p:cNvPr id="8" name="Footer Placeholder 1"/>
          <p:cNvSpPr txBox="1">
            <a:spLocks/>
          </p:cNvSpPr>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200" b="1"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dirty="0" smtClean="0">
                <a:solidFill>
                  <a:srgbClr val="000000"/>
                </a:solidFill>
              </a:rPr>
              <a:t>CGI Federal Proprietary and Confidential</a:t>
            </a:r>
            <a:endParaRPr lang="en-US" dirty="0">
              <a:solidFill>
                <a:srgbClr val="000000"/>
              </a:solidFill>
            </a:endParaRPr>
          </a:p>
        </p:txBody>
      </p:sp>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6344" y="1134401"/>
            <a:ext cx="8446168" cy="1438275"/>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bwMode="auto">
          <a:xfrm>
            <a:off x="466344" y="1192658"/>
            <a:ext cx="305134" cy="271855"/>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pic>
        <p:nvPicPr>
          <p:cNvPr id="13"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2627" y="2785730"/>
            <a:ext cx="8293601" cy="3991272"/>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299935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Title 1"/>
          <p:cNvSpPr>
            <a:spLocks noGrp="1"/>
          </p:cNvSpPr>
          <p:nvPr>
            <p:ph type="title"/>
          </p:nvPr>
        </p:nvSpPr>
        <p:spPr>
          <a:xfrm>
            <a:off x="457200" y="329184"/>
            <a:ext cx="7381875" cy="563562"/>
          </a:xfrm>
        </p:spPr>
        <p:txBody>
          <a:bodyPr/>
          <a:lstStyle/>
          <a:p>
            <a:r>
              <a:rPr lang="en-US" dirty="0" smtClean="0"/>
              <a:t>Account Correspondence</a:t>
            </a:r>
          </a:p>
        </p:txBody>
      </p:sp>
      <p:sp>
        <p:nvSpPr>
          <p:cNvPr id="13318" name="Rectangle 2"/>
          <p:cNvSpPr>
            <a:spLocks noChangeArrowheads="1"/>
          </p:cNvSpPr>
          <p:nvPr/>
        </p:nvSpPr>
        <p:spPr bwMode="auto">
          <a:xfrm>
            <a:off x="0" y="0"/>
            <a:ext cx="9144000" cy="0"/>
          </a:xfrm>
          <a:prstGeom prst="rect">
            <a:avLst/>
          </a:prstGeom>
          <a:noFill/>
          <a:ln w="9525" algn="ctr">
            <a:noFill/>
            <a:miter lim="800000"/>
            <a:headEnd/>
            <a:tailEnd/>
          </a:ln>
        </p:spPr>
        <p:txBody>
          <a:bodyPr wrap="none" anchor="ctr">
            <a:spAutoFit/>
          </a:bodyPr>
          <a:lstStyle/>
          <a:p>
            <a:endParaRPr lang="en-US" dirty="0">
              <a:solidFill>
                <a:srgbClr val="000000"/>
              </a:solidFill>
            </a:endParaRPr>
          </a:p>
        </p:txBody>
      </p:sp>
      <p:sp>
        <p:nvSpPr>
          <p:cNvPr id="13319" name="Rectangle 4"/>
          <p:cNvSpPr>
            <a:spLocks noChangeArrowheads="1"/>
          </p:cNvSpPr>
          <p:nvPr/>
        </p:nvSpPr>
        <p:spPr bwMode="auto">
          <a:xfrm>
            <a:off x="0" y="0"/>
            <a:ext cx="9144000" cy="0"/>
          </a:xfrm>
          <a:prstGeom prst="rect">
            <a:avLst/>
          </a:prstGeom>
          <a:noFill/>
          <a:ln w="9525" algn="ctr">
            <a:noFill/>
            <a:miter lim="800000"/>
            <a:headEnd/>
            <a:tailEnd/>
          </a:ln>
        </p:spPr>
        <p:txBody>
          <a:bodyPr wrap="none" anchor="ctr">
            <a:spAutoFit/>
          </a:bodyPr>
          <a:lstStyle/>
          <a:p>
            <a:endParaRPr lang="en-US" dirty="0">
              <a:solidFill>
                <a:srgbClr val="000000"/>
              </a:solidFill>
            </a:endParaRPr>
          </a:p>
        </p:txBody>
      </p:sp>
      <p:sp>
        <p:nvSpPr>
          <p:cNvPr id="13320" name="Rectangle 6"/>
          <p:cNvSpPr>
            <a:spLocks noChangeArrowheads="1"/>
          </p:cNvSpPr>
          <p:nvPr/>
        </p:nvSpPr>
        <p:spPr bwMode="auto">
          <a:xfrm>
            <a:off x="0" y="0"/>
            <a:ext cx="9144000" cy="0"/>
          </a:xfrm>
          <a:prstGeom prst="rect">
            <a:avLst/>
          </a:prstGeom>
          <a:noFill/>
          <a:ln w="9525" algn="ctr">
            <a:noFill/>
            <a:miter lim="800000"/>
            <a:headEnd/>
            <a:tailEnd/>
          </a:ln>
        </p:spPr>
        <p:txBody>
          <a:bodyPr wrap="none" anchor="ctr">
            <a:spAutoFit/>
          </a:bodyPr>
          <a:lstStyle/>
          <a:p>
            <a:endParaRPr lang="en-US" dirty="0">
              <a:solidFill>
                <a:srgbClr val="000000"/>
              </a:solidFill>
            </a:endParaRPr>
          </a:p>
        </p:txBody>
      </p:sp>
      <p:sp>
        <p:nvSpPr>
          <p:cNvPr id="2" name="Footer Placeholder 1"/>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4" name="TextBox 13"/>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113</a:t>
            </a:fld>
            <a:endParaRPr lang="en-US" sz="1000" dirty="0"/>
          </a:p>
        </p:txBody>
      </p:sp>
      <p:pic>
        <p:nvPicPr>
          <p:cNvPr id="4198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6298" y="1273812"/>
            <a:ext cx="7124131" cy="4743450"/>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bwMode="auto">
          <a:xfrm>
            <a:off x="1183594" y="1542866"/>
            <a:ext cx="768036" cy="337692"/>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44791065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Title 1"/>
          <p:cNvSpPr>
            <a:spLocks noGrp="1"/>
          </p:cNvSpPr>
          <p:nvPr>
            <p:ph type="title"/>
          </p:nvPr>
        </p:nvSpPr>
        <p:spPr>
          <a:xfrm>
            <a:off x="457200" y="329184"/>
            <a:ext cx="7381875" cy="563562"/>
          </a:xfrm>
        </p:spPr>
        <p:txBody>
          <a:bodyPr/>
          <a:lstStyle/>
          <a:p>
            <a:r>
              <a:rPr lang="en-US" dirty="0" smtClean="0"/>
              <a:t>Account Correspondence </a:t>
            </a:r>
          </a:p>
        </p:txBody>
      </p:sp>
      <p:sp>
        <p:nvSpPr>
          <p:cNvPr id="14342" name="Rectangle 2"/>
          <p:cNvSpPr>
            <a:spLocks noChangeArrowheads="1"/>
          </p:cNvSpPr>
          <p:nvPr/>
        </p:nvSpPr>
        <p:spPr bwMode="auto">
          <a:xfrm>
            <a:off x="0" y="0"/>
            <a:ext cx="9144000" cy="0"/>
          </a:xfrm>
          <a:prstGeom prst="rect">
            <a:avLst/>
          </a:prstGeom>
          <a:noFill/>
          <a:ln w="9525" algn="ctr">
            <a:noFill/>
            <a:miter lim="800000"/>
            <a:headEnd/>
            <a:tailEnd/>
          </a:ln>
        </p:spPr>
        <p:txBody>
          <a:bodyPr wrap="none" anchor="ctr">
            <a:spAutoFit/>
          </a:bodyPr>
          <a:lstStyle/>
          <a:p>
            <a:endParaRPr lang="en-US" dirty="0">
              <a:solidFill>
                <a:srgbClr val="000000"/>
              </a:solidFill>
            </a:endParaRPr>
          </a:p>
        </p:txBody>
      </p:sp>
      <p:sp>
        <p:nvSpPr>
          <p:cNvPr id="14343" name="Rectangle 4"/>
          <p:cNvSpPr>
            <a:spLocks noChangeArrowheads="1"/>
          </p:cNvSpPr>
          <p:nvPr/>
        </p:nvSpPr>
        <p:spPr bwMode="auto">
          <a:xfrm>
            <a:off x="0" y="0"/>
            <a:ext cx="9144000" cy="0"/>
          </a:xfrm>
          <a:prstGeom prst="rect">
            <a:avLst/>
          </a:prstGeom>
          <a:noFill/>
          <a:ln w="9525" algn="ctr">
            <a:noFill/>
            <a:miter lim="800000"/>
            <a:headEnd/>
            <a:tailEnd/>
          </a:ln>
        </p:spPr>
        <p:txBody>
          <a:bodyPr wrap="none" anchor="ctr">
            <a:spAutoFit/>
          </a:bodyPr>
          <a:lstStyle/>
          <a:p>
            <a:endParaRPr lang="en-US" dirty="0">
              <a:solidFill>
                <a:srgbClr val="000000"/>
              </a:solidFill>
            </a:endParaRPr>
          </a:p>
        </p:txBody>
      </p:sp>
      <p:sp>
        <p:nvSpPr>
          <p:cNvPr id="14344" name="Rectangle 6"/>
          <p:cNvSpPr>
            <a:spLocks noChangeArrowheads="1"/>
          </p:cNvSpPr>
          <p:nvPr/>
        </p:nvSpPr>
        <p:spPr bwMode="auto">
          <a:xfrm>
            <a:off x="0" y="0"/>
            <a:ext cx="9144000" cy="0"/>
          </a:xfrm>
          <a:prstGeom prst="rect">
            <a:avLst/>
          </a:prstGeom>
          <a:noFill/>
          <a:ln w="9525" algn="ctr">
            <a:noFill/>
            <a:miter lim="800000"/>
            <a:headEnd/>
            <a:tailEnd/>
          </a:ln>
        </p:spPr>
        <p:txBody>
          <a:bodyPr wrap="none" anchor="ctr">
            <a:spAutoFit/>
          </a:bodyPr>
          <a:lstStyle/>
          <a:p>
            <a:endParaRPr lang="en-US" dirty="0">
              <a:solidFill>
                <a:srgbClr val="000000"/>
              </a:solidFill>
            </a:endParaRPr>
          </a:p>
        </p:txBody>
      </p:sp>
      <p:sp>
        <p:nvSpPr>
          <p:cNvPr id="14345" name="Rectangle 4"/>
          <p:cNvSpPr>
            <a:spLocks noChangeArrowheads="1"/>
          </p:cNvSpPr>
          <p:nvPr/>
        </p:nvSpPr>
        <p:spPr bwMode="auto">
          <a:xfrm>
            <a:off x="0" y="0"/>
            <a:ext cx="9144000" cy="0"/>
          </a:xfrm>
          <a:prstGeom prst="rect">
            <a:avLst/>
          </a:prstGeom>
          <a:noFill/>
          <a:ln w="9525" algn="ctr">
            <a:noFill/>
            <a:miter lim="800000"/>
            <a:headEnd/>
            <a:tailEnd/>
          </a:ln>
        </p:spPr>
        <p:txBody>
          <a:bodyPr wrap="none" anchor="ctr">
            <a:spAutoFit/>
          </a:bodyPr>
          <a:lstStyle/>
          <a:p>
            <a:endParaRPr lang="en-US" dirty="0">
              <a:solidFill>
                <a:srgbClr val="000000"/>
              </a:solidFill>
            </a:endParaRPr>
          </a:p>
        </p:txBody>
      </p:sp>
      <p:sp>
        <p:nvSpPr>
          <p:cNvPr id="2" name="Footer Placeholder 1"/>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5" name="TextBox 14"/>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114</a:t>
            </a:fld>
            <a:endParaRPr lang="en-US" sz="1000" dirty="0"/>
          </a:p>
        </p:txBody>
      </p:sp>
      <p:pic>
        <p:nvPicPr>
          <p:cNvPr id="430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7655" y="2832361"/>
            <a:ext cx="8256990" cy="1600200"/>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bwMode="auto">
          <a:xfrm>
            <a:off x="1059448" y="3177338"/>
            <a:ext cx="742058" cy="375691"/>
          </a:xfrm>
          <a:prstGeom prst="rect">
            <a:avLst/>
          </a:prstGeom>
          <a:noFill/>
          <a:ln w="222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109169907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itle 1"/>
          <p:cNvSpPr>
            <a:spLocks noGrp="1"/>
          </p:cNvSpPr>
          <p:nvPr>
            <p:ph type="title"/>
          </p:nvPr>
        </p:nvSpPr>
        <p:spPr>
          <a:xfrm>
            <a:off x="457200" y="329184"/>
            <a:ext cx="7381875" cy="563562"/>
          </a:xfrm>
        </p:spPr>
        <p:txBody>
          <a:bodyPr/>
          <a:lstStyle/>
          <a:p>
            <a:r>
              <a:rPr lang="en-US" dirty="0" smtClean="0"/>
              <a:t>Account Correspondence</a:t>
            </a:r>
          </a:p>
        </p:txBody>
      </p:sp>
      <p:sp>
        <p:nvSpPr>
          <p:cNvPr id="15366" name="Rectangle 2"/>
          <p:cNvSpPr>
            <a:spLocks noChangeArrowheads="1"/>
          </p:cNvSpPr>
          <p:nvPr/>
        </p:nvSpPr>
        <p:spPr bwMode="auto">
          <a:xfrm>
            <a:off x="0" y="0"/>
            <a:ext cx="9144000" cy="0"/>
          </a:xfrm>
          <a:prstGeom prst="rect">
            <a:avLst/>
          </a:prstGeom>
          <a:noFill/>
          <a:ln w="9525" algn="ctr">
            <a:noFill/>
            <a:miter lim="800000"/>
            <a:headEnd/>
            <a:tailEnd/>
          </a:ln>
        </p:spPr>
        <p:txBody>
          <a:bodyPr wrap="none" anchor="ctr">
            <a:spAutoFit/>
          </a:bodyPr>
          <a:lstStyle/>
          <a:p>
            <a:endParaRPr lang="en-US" dirty="0">
              <a:solidFill>
                <a:srgbClr val="000000"/>
              </a:solidFill>
            </a:endParaRPr>
          </a:p>
        </p:txBody>
      </p:sp>
      <p:sp>
        <p:nvSpPr>
          <p:cNvPr id="15367" name="Rectangle 4"/>
          <p:cNvSpPr>
            <a:spLocks noChangeArrowheads="1"/>
          </p:cNvSpPr>
          <p:nvPr/>
        </p:nvSpPr>
        <p:spPr bwMode="auto">
          <a:xfrm>
            <a:off x="0" y="0"/>
            <a:ext cx="9144000" cy="0"/>
          </a:xfrm>
          <a:prstGeom prst="rect">
            <a:avLst/>
          </a:prstGeom>
          <a:noFill/>
          <a:ln w="9525" algn="ctr">
            <a:noFill/>
            <a:miter lim="800000"/>
            <a:headEnd/>
            <a:tailEnd/>
          </a:ln>
        </p:spPr>
        <p:txBody>
          <a:bodyPr wrap="none" anchor="ctr">
            <a:spAutoFit/>
          </a:bodyPr>
          <a:lstStyle/>
          <a:p>
            <a:endParaRPr lang="en-US" dirty="0">
              <a:solidFill>
                <a:srgbClr val="000000"/>
              </a:solidFill>
            </a:endParaRPr>
          </a:p>
        </p:txBody>
      </p:sp>
      <p:sp>
        <p:nvSpPr>
          <p:cNvPr id="15368" name="Rectangle 6"/>
          <p:cNvSpPr>
            <a:spLocks noChangeArrowheads="1"/>
          </p:cNvSpPr>
          <p:nvPr/>
        </p:nvSpPr>
        <p:spPr bwMode="auto">
          <a:xfrm>
            <a:off x="0" y="0"/>
            <a:ext cx="9144000" cy="0"/>
          </a:xfrm>
          <a:prstGeom prst="rect">
            <a:avLst/>
          </a:prstGeom>
          <a:noFill/>
          <a:ln w="9525" algn="ctr">
            <a:noFill/>
            <a:miter lim="800000"/>
            <a:headEnd/>
            <a:tailEnd/>
          </a:ln>
        </p:spPr>
        <p:txBody>
          <a:bodyPr wrap="none" anchor="ctr">
            <a:spAutoFit/>
          </a:bodyPr>
          <a:lstStyle/>
          <a:p>
            <a:endParaRPr lang="en-US" dirty="0">
              <a:solidFill>
                <a:srgbClr val="000000"/>
              </a:solidFill>
            </a:endParaRPr>
          </a:p>
        </p:txBody>
      </p:sp>
      <p:sp>
        <p:nvSpPr>
          <p:cNvPr id="15369" name="Rectangle 4"/>
          <p:cNvSpPr>
            <a:spLocks noChangeArrowheads="1"/>
          </p:cNvSpPr>
          <p:nvPr/>
        </p:nvSpPr>
        <p:spPr bwMode="auto">
          <a:xfrm>
            <a:off x="0" y="0"/>
            <a:ext cx="9144000" cy="0"/>
          </a:xfrm>
          <a:prstGeom prst="rect">
            <a:avLst/>
          </a:prstGeom>
          <a:noFill/>
          <a:ln w="9525" algn="ctr">
            <a:noFill/>
            <a:miter lim="800000"/>
            <a:headEnd/>
            <a:tailEnd/>
          </a:ln>
        </p:spPr>
        <p:txBody>
          <a:bodyPr wrap="none" anchor="ctr">
            <a:spAutoFit/>
          </a:bodyPr>
          <a:lstStyle/>
          <a:p>
            <a:endParaRPr lang="en-US" dirty="0">
              <a:solidFill>
                <a:srgbClr val="000000"/>
              </a:solidFill>
            </a:endParaRPr>
          </a:p>
        </p:txBody>
      </p:sp>
      <p:sp>
        <p:nvSpPr>
          <p:cNvPr id="15370" name="Rectangle 4"/>
          <p:cNvSpPr>
            <a:spLocks noChangeArrowheads="1"/>
          </p:cNvSpPr>
          <p:nvPr/>
        </p:nvSpPr>
        <p:spPr bwMode="auto">
          <a:xfrm>
            <a:off x="0" y="0"/>
            <a:ext cx="9144000" cy="0"/>
          </a:xfrm>
          <a:prstGeom prst="rect">
            <a:avLst/>
          </a:prstGeom>
          <a:noFill/>
          <a:ln w="9525" algn="ctr">
            <a:noFill/>
            <a:miter lim="800000"/>
            <a:headEnd/>
            <a:tailEnd/>
          </a:ln>
        </p:spPr>
        <p:txBody>
          <a:bodyPr wrap="none" anchor="ctr">
            <a:spAutoFit/>
          </a:bodyPr>
          <a:lstStyle/>
          <a:p>
            <a:endParaRPr lang="en-US" dirty="0">
              <a:solidFill>
                <a:srgbClr val="000000"/>
              </a:solidFill>
            </a:endParaRPr>
          </a:p>
        </p:txBody>
      </p:sp>
      <p:sp>
        <p:nvSpPr>
          <p:cNvPr id="2" name="Footer Placeholder 1"/>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5" name="TextBox 14"/>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115</a:t>
            </a:fld>
            <a:endParaRPr lang="en-US" sz="1000" dirty="0"/>
          </a:p>
        </p:txBody>
      </p:sp>
      <p:pic>
        <p:nvPicPr>
          <p:cNvPr id="39943"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4150" y="1214650"/>
            <a:ext cx="7715250" cy="4719212"/>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Rectangle 20"/>
          <p:cNvSpPr/>
          <p:nvPr/>
        </p:nvSpPr>
        <p:spPr bwMode="auto">
          <a:xfrm>
            <a:off x="1922069" y="1205125"/>
            <a:ext cx="342899" cy="201168"/>
          </a:xfrm>
          <a:prstGeom prst="rect">
            <a:avLst/>
          </a:prstGeom>
          <a:noFill/>
          <a:ln w="222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3" name="Rectangle 12"/>
          <p:cNvSpPr/>
          <p:nvPr/>
        </p:nvSpPr>
        <p:spPr bwMode="auto">
          <a:xfrm>
            <a:off x="1214250" y="1205125"/>
            <a:ext cx="342899" cy="201168"/>
          </a:xfrm>
          <a:prstGeom prst="rect">
            <a:avLst/>
          </a:prstGeom>
          <a:noFill/>
          <a:ln w="222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37975435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Title 1"/>
          <p:cNvSpPr>
            <a:spLocks noGrp="1"/>
          </p:cNvSpPr>
          <p:nvPr>
            <p:ph type="title"/>
          </p:nvPr>
        </p:nvSpPr>
        <p:spPr>
          <a:xfrm>
            <a:off x="455613" y="331788"/>
            <a:ext cx="8499475" cy="563562"/>
          </a:xfrm>
        </p:spPr>
        <p:txBody>
          <a:bodyPr/>
          <a:lstStyle/>
          <a:p>
            <a:r>
              <a:rPr lang="en-US" dirty="0"/>
              <a:t>Non-IPAC </a:t>
            </a:r>
            <a:r>
              <a:rPr lang="en-US" dirty="0" smtClean="0"/>
              <a:t>Disputes</a:t>
            </a:r>
          </a:p>
        </p:txBody>
      </p:sp>
      <p:sp>
        <p:nvSpPr>
          <p:cNvPr id="3" name="Content Placeholder 2"/>
          <p:cNvSpPr>
            <a:spLocks noGrp="1"/>
          </p:cNvSpPr>
          <p:nvPr>
            <p:ph idx="1"/>
          </p:nvPr>
        </p:nvSpPr>
        <p:spPr>
          <a:xfrm>
            <a:off x="390525" y="1200151"/>
            <a:ext cx="8753475" cy="5400674"/>
          </a:xfrm>
        </p:spPr>
        <p:txBody>
          <a:bodyPr anchor="ctr"/>
          <a:lstStyle/>
          <a:p>
            <a:pPr>
              <a:spcBef>
                <a:spcPts val="600"/>
              </a:spcBef>
              <a:spcAft>
                <a:spcPts val="600"/>
              </a:spcAft>
            </a:pPr>
            <a:r>
              <a:rPr lang="en-US" sz="1800" dirty="0"/>
              <a:t>Pegasys Dispute functionality provides GSA customers the </a:t>
            </a:r>
            <a:r>
              <a:rPr lang="en-US" sz="1800" b="1" i="1" dirty="0"/>
              <a:t>ability to electronically submit dispute requests</a:t>
            </a:r>
            <a:r>
              <a:rPr lang="en-US" sz="1800" dirty="0"/>
              <a:t> while reviewing billing information in Vendor Customer Self Service (VCSS)</a:t>
            </a:r>
          </a:p>
          <a:p>
            <a:pPr lvl="1">
              <a:spcBef>
                <a:spcPts val="600"/>
              </a:spcBef>
              <a:spcAft>
                <a:spcPts val="600"/>
              </a:spcAft>
            </a:pPr>
            <a:r>
              <a:rPr lang="en-US" sz="1800" dirty="0"/>
              <a:t>VCSS provides a </a:t>
            </a:r>
            <a:r>
              <a:rPr lang="en-US" sz="1800" u="sng" dirty="0"/>
              <a:t>single location for customers and financial analysts to access billing information</a:t>
            </a:r>
          </a:p>
          <a:p>
            <a:pPr lvl="1">
              <a:spcBef>
                <a:spcPts val="600"/>
              </a:spcBef>
              <a:spcAft>
                <a:spcPts val="600"/>
              </a:spcAft>
            </a:pPr>
            <a:r>
              <a:rPr lang="en-US" sz="1800" dirty="0"/>
              <a:t>Most disputes originate from </a:t>
            </a:r>
            <a:r>
              <a:rPr lang="en-US" sz="1800" dirty="0" smtClean="0"/>
              <a:t>VCSS</a:t>
            </a:r>
          </a:p>
          <a:p>
            <a:pPr>
              <a:spcBef>
                <a:spcPts val="600"/>
              </a:spcBef>
              <a:spcAft>
                <a:spcPts val="600"/>
              </a:spcAft>
            </a:pPr>
            <a:r>
              <a:rPr lang="en-US" sz="1800" dirty="0"/>
              <a:t>Disputes can be submitted for the </a:t>
            </a:r>
            <a:r>
              <a:rPr lang="en-US" sz="1800" u="sng" dirty="0"/>
              <a:t>total statement amount or specific Detail Billing Records</a:t>
            </a:r>
          </a:p>
          <a:p>
            <a:pPr lvl="1">
              <a:spcBef>
                <a:spcPts val="600"/>
              </a:spcBef>
              <a:spcAft>
                <a:spcPts val="600"/>
              </a:spcAft>
            </a:pPr>
            <a:r>
              <a:rPr lang="en-US" sz="1800" dirty="0"/>
              <a:t>Because </a:t>
            </a:r>
            <a:r>
              <a:rPr lang="en-US" sz="1800" dirty="0" smtClean="0"/>
              <a:t>Outlease, External Services, </a:t>
            </a:r>
            <a:r>
              <a:rPr lang="en-US" sz="1800" dirty="0"/>
              <a:t>and the Manual Business Lines do not use the detail billing record functionality, these customers can only submit dispute requests via VCSS at the statement level</a:t>
            </a:r>
          </a:p>
          <a:p>
            <a:pPr>
              <a:spcBef>
                <a:spcPts val="600"/>
              </a:spcBef>
              <a:spcAft>
                <a:spcPts val="600"/>
              </a:spcAft>
            </a:pPr>
            <a:r>
              <a:rPr lang="en-US" sz="1800" dirty="0">
                <a:solidFill>
                  <a:srgbClr val="000000"/>
                </a:solidFill>
              </a:rPr>
              <a:t>Dispute requests may be received for bills that have already been partially or fully </a:t>
            </a:r>
            <a:r>
              <a:rPr lang="en-US" sz="1800" dirty="0" smtClean="0">
                <a:solidFill>
                  <a:srgbClr val="000000"/>
                </a:solidFill>
              </a:rPr>
              <a:t>collected</a:t>
            </a:r>
            <a:endParaRPr lang="en-US" sz="1800" dirty="0"/>
          </a:p>
        </p:txBody>
      </p:sp>
      <p:sp>
        <p:nvSpPr>
          <p:cNvPr id="2" name="Footer Placeholder 1"/>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0" name="TextBox 9"/>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solidFill>
                  <a:srgbClr val="000000"/>
                </a:solidFill>
              </a:rPr>
              <a:pPr algn="ctr"/>
              <a:t>116</a:t>
            </a:fld>
            <a:endParaRPr lang="en-US" sz="1000" dirty="0">
              <a:solidFill>
                <a:srgbClr val="000000"/>
              </a:solidFill>
            </a:endParaRPr>
          </a:p>
        </p:txBody>
      </p:sp>
    </p:spTree>
    <p:extLst>
      <p:ext uri="{BB962C8B-B14F-4D97-AF65-F5344CB8AC3E}">
        <p14:creationId xmlns:p14="http://schemas.microsoft.com/office/powerpoint/2010/main" val="153188692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Title 1"/>
          <p:cNvSpPr>
            <a:spLocks noGrp="1"/>
          </p:cNvSpPr>
          <p:nvPr>
            <p:ph type="title"/>
          </p:nvPr>
        </p:nvSpPr>
        <p:spPr/>
        <p:txBody>
          <a:bodyPr/>
          <a:lstStyle/>
          <a:p>
            <a:r>
              <a:rPr lang="en-US" dirty="0" smtClean="0"/>
              <a:t>Non-IPAC Disputes Lifecycle</a:t>
            </a:r>
          </a:p>
        </p:txBody>
      </p:sp>
      <p:sp>
        <p:nvSpPr>
          <p:cNvPr id="2" name="Footer Placeholder 1"/>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2" name="TextBox 11"/>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117</a:t>
            </a:fld>
            <a:endParaRPr lang="en-US" sz="1000" dirty="0"/>
          </a:p>
        </p:txBody>
      </p:sp>
      <p:graphicFrame>
        <p:nvGraphicFramePr>
          <p:cNvPr id="3" name="Diagram 2"/>
          <p:cNvGraphicFramePr/>
          <p:nvPr>
            <p:extLst>
              <p:ext uri="{D42A27DB-BD31-4B8C-83A1-F6EECF244321}">
                <p14:modId xmlns:p14="http://schemas.microsoft.com/office/powerpoint/2010/main" val="2511462447"/>
              </p:ext>
            </p:extLst>
          </p:nvPr>
        </p:nvGraphicFramePr>
        <p:xfrm>
          <a:off x="613611" y="1118937"/>
          <a:ext cx="8410073" cy="4776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94073472"/>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Title 1"/>
          <p:cNvSpPr>
            <a:spLocks noGrp="1"/>
          </p:cNvSpPr>
          <p:nvPr>
            <p:ph type="title"/>
          </p:nvPr>
        </p:nvSpPr>
        <p:spPr>
          <a:xfrm>
            <a:off x="455613" y="331788"/>
            <a:ext cx="8499475" cy="563562"/>
          </a:xfrm>
        </p:spPr>
        <p:txBody>
          <a:bodyPr/>
          <a:lstStyle/>
          <a:p>
            <a:r>
              <a:rPr lang="en-US" dirty="0"/>
              <a:t>Non-IPAC Disputes via VCSS</a:t>
            </a:r>
            <a:endParaRPr lang="en-US" dirty="0" smtClean="0"/>
          </a:p>
        </p:txBody>
      </p:sp>
      <p:sp>
        <p:nvSpPr>
          <p:cNvPr id="3" name="Content Placeholder 2"/>
          <p:cNvSpPr>
            <a:spLocks noGrp="1"/>
          </p:cNvSpPr>
          <p:nvPr>
            <p:ph idx="1"/>
          </p:nvPr>
        </p:nvSpPr>
        <p:spPr>
          <a:xfrm>
            <a:off x="466344" y="1188720"/>
            <a:ext cx="8677656" cy="4503123"/>
          </a:xfrm>
        </p:spPr>
        <p:txBody>
          <a:bodyPr/>
          <a:lstStyle/>
          <a:p>
            <a:pPr>
              <a:spcBef>
                <a:spcPts val="600"/>
              </a:spcBef>
              <a:spcAft>
                <a:spcPts val="600"/>
              </a:spcAft>
            </a:pPr>
            <a:r>
              <a:rPr lang="en-US" sz="2000" dirty="0"/>
              <a:t>Each new dispute request received from VCSS automatically</a:t>
            </a:r>
            <a:r>
              <a:rPr lang="en-US" sz="1800" dirty="0"/>
              <a:t>:</a:t>
            </a:r>
          </a:p>
          <a:p>
            <a:pPr marL="688975" lvl="1" indent="-342900">
              <a:spcBef>
                <a:spcPts val="600"/>
              </a:spcBef>
              <a:spcAft>
                <a:spcPts val="600"/>
              </a:spcAft>
              <a:buFont typeface="+mj-lt"/>
              <a:buAutoNum type="arabicPeriod"/>
            </a:pPr>
            <a:r>
              <a:rPr lang="en-US" sz="1800" dirty="0"/>
              <a:t>Creates a </a:t>
            </a:r>
            <a:r>
              <a:rPr lang="en-US" sz="1800" u="sng" dirty="0"/>
              <a:t>dispute record in Pegasys</a:t>
            </a:r>
            <a:r>
              <a:rPr lang="en-US" sz="1800" dirty="0"/>
              <a:t> viewable on the Disputed Billings Query</a:t>
            </a:r>
          </a:p>
          <a:p>
            <a:pPr marL="688975" lvl="1" indent="-342900">
              <a:spcBef>
                <a:spcPts val="600"/>
              </a:spcBef>
              <a:spcAft>
                <a:spcPts val="600"/>
              </a:spcAft>
              <a:buFont typeface="+mj-lt"/>
              <a:buAutoNum type="arabicPeriod"/>
            </a:pPr>
            <a:r>
              <a:rPr lang="en-US" sz="1800" dirty="0"/>
              <a:t>Generates a </a:t>
            </a:r>
            <a:r>
              <a:rPr lang="en-US" sz="1800" u="sng" dirty="0"/>
              <a:t>Review Billing Dispute Request workflow notification task in Pegasys</a:t>
            </a:r>
          </a:p>
          <a:p>
            <a:pPr lvl="2">
              <a:spcBef>
                <a:spcPts val="600"/>
              </a:spcBef>
              <a:spcAft>
                <a:spcPts val="600"/>
              </a:spcAft>
            </a:pPr>
            <a:r>
              <a:rPr lang="en-US" sz="1800" dirty="0" smtClean="0"/>
              <a:t>Task is </a:t>
            </a:r>
            <a:r>
              <a:rPr lang="en-US" sz="1800" u="sng" dirty="0" smtClean="0"/>
              <a:t>routed to appropriate Pegasys user based on the Assignment Code</a:t>
            </a:r>
            <a:r>
              <a:rPr lang="en-US" sz="1800" dirty="0" smtClean="0"/>
              <a:t> recorded on the BD associated with the dispute request</a:t>
            </a:r>
          </a:p>
          <a:p>
            <a:pPr lvl="2">
              <a:spcBef>
                <a:spcPts val="600"/>
              </a:spcBef>
              <a:spcAft>
                <a:spcPts val="600"/>
              </a:spcAft>
            </a:pPr>
            <a:r>
              <a:rPr lang="en-US" sz="1800" dirty="0" smtClean="0"/>
              <a:t>Once the status of the dispute is updated, the </a:t>
            </a:r>
            <a:r>
              <a:rPr lang="en-US" sz="1800" b="1" i="1" dirty="0" smtClean="0"/>
              <a:t>workflow task is completed and removed from the Inbox</a:t>
            </a:r>
          </a:p>
          <a:p>
            <a:pPr marL="688975" lvl="1" indent="-342900">
              <a:spcBef>
                <a:spcPts val="600"/>
              </a:spcBef>
              <a:spcAft>
                <a:spcPts val="600"/>
              </a:spcAft>
              <a:buFont typeface="+mj-lt"/>
              <a:buAutoNum type="arabicPeriod"/>
            </a:pPr>
            <a:r>
              <a:rPr lang="en-US" sz="1800" dirty="0" smtClean="0"/>
              <a:t>Generates </a:t>
            </a:r>
            <a:r>
              <a:rPr lang="en-US" sz="1800" dirty="0"/>
              <a:t>a </a:t>
            </a:r>
            <a:r>
              <a:rPr lang="en-US" sz="1800" u="sng" dirty="0"/>
              <a:t>Customer Correspondence entry in Pegasys</a:t>
            </a:r>
            <a:r>
              <a:rPr lang="en-US" sz="1800" dirty="0"/>
              <a:t>, associates with corresponding billing statement</a:t>
            </a:r>
          </a:p>
          <a:p>
            <a:pPr>
              <a:spcBef>
                <a:spcPts val="600"/>
              </a:spcBef>
              <a:spcAft>
                <a:spcPts val="600"/>
              </a:spcAft>
            </a:pPr>
            <a:endParaRPr lang="en-US" sz="1400" b="1" dirty="0">
              <a:solidFill>
                <a:srgbClr val="FF00FF"/>
              </a:solidFill>
            </a:endParaRPr>
          </a:p>
        </p:txBody>
      </p:sp>
      <p:sp>
        <p:nvSpPr>
          <p:cNvPr id="2" name="Footer Placeholder 1"/>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0" name="TextBox 9"/>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solidFill>
                  <a:srgbClr val="000000"/>
                </a:solidFill>
              </a:rPr>
              <a:pPr algn="ctr"/>
              <a:t>118</a:t>
            </a:fld>
            <a:endParaRPr lang="en-US" sz="1000" dirty="0">
              <a:solidFill>
                <a:srgbClr val="000000"/>
              </a:solidFill>
            </a:endParaRPr>
          </a:p>
        </p:txBody>
      </p:sp>
    </p:spTree>
    <p:extLst>
      <p:ext uri="{BB962C8B-B14F-4D97-AF65-F5344CB8AC3E}">
        <p14:creationId xmlns:p14="http://schemas.microsoft.com/office/powerpoint/2010/main" val="124758136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Title 1"/>
          <p:cNvSpPr>
            <a:spLocks noGrp="1"/>
          </p:cNvSpPr>
          <p:nvPr>
            <p:ph type="title"/>
          </p:nvPr>
        </p:nvSpPr>
        <p:spPr>
          <a:xfrm>
            <a:off x="455613" y="331788"/>
            <a:ext cx="8499475" cy="563562"/>
          </a:xfrm>
        </p:spPr>
        <p:txBody>
          <a:bodyPr/>
          <a:lstStyle/>
          <a:p>
            <a:r>
              <a:rPr lang="en-US" dirty="0" smtClean="0"/>
              <a:t>Non-IPAC Disputes – </a:t>
            </a:r>
            <a:br>
              <a:rPr lang="en-US" dirty="0" smtClean="0"/>
            </a:br>
            <a:r>
              <a:rPr lang="en-US" dirty="0" smtClean="0"/>
              <a:t>Disputed Billings Workflow Notification Task</a:t>
            </a:r>
          </a:p>
        </p:txBody>
      </p:sp>
      <p:sp>
        <p:nvSpPr>
          <p:cNvPr id="3" name="Content Placeholder 2"/>
          <p:cNvSpPr>
            <a:spLocks noGrp="1"/>
          </p:cNvSpPr>
          <p:nvPr>
            <p:ph idx="1"/>
          </p:nvPr>
        </p:nvSpPr>
        <p:spPr>
          <a:xfrm>
            <a:off x="457200" y="1188720"/>
            <a:ext cx="8686800" cy="4503123"/>
          </a:xfrm>
        </p:spPr>
        <p:txBody>
          <a:bodyPr/>
          <a:lstStyle/>
          <a:p>
            <a:pPr>
              <a:spcBef>
                <a:spcPts val="600"/>
              </a:spcBef>
              <a:spcAft>
                <a:spcPts val="600"/>
              </a:spcAft>
              <a:defRPr/>
            </a:pPr>
            <a:r>
              <a:rPr lang="en-US" sz="2000" dirty="0" smtClean="0"/>
              <a:t>When a dispute request is generated and recorded on the Disputed Billings Query (as a result of submission from VCSS): </a:t>
            </a:r>
            <a:endParaRPr lang="en-US" sz="1000" dirty="0" smtClean="0">
              <a:ea typeface="+mn-ea"/>
              <a:cs typeface="+mn-cs"/>
            </a:endParaRPr>
          </a:p>
          <a:p>
            <a:pPr lvl="1">
              <a:spcBef>
                <a:spcPts val="600"/>
              </a:spcBef>
              <a:spcAft>
                <a:spcPts val="600"/>
              </a:spcAft>
              <a:defRPr/>
            </a:pPr>
            <a:r>
              <a:rPr lang="en-US" sz="1800" dirty="0" smtClean="0">
                <a:ea typeface="+mn-ea"/>
                <a:cs typeface="+mn-cs"/>
              </a:rPr>
              <a:t>A </a:t>
            </a:r>
            <a:r>
              <a:rPr lang="en-US" sz="1800" b="1" i="1" dirty="0" smtClean="0">
                <a:ea typeface="+mn-ea"/>
                <a:cs typeface="+mn-cs"/>
              </a:rPr>
              <a:t>new Review Billing Dispute Request workflow task</a:t>
            </a:r>
            <a:r>
              <a:rPr lang="en-US" sz="1800" dirty="0" smtClean="0">
                <a:ea typeface="+mn-ea"/>
                <a:cs typeface="+mn-cs"/>
              </a:rPr>
              <a:t> is created and routed using Pegasys workflow capabilities</a:t>
            </a:r>
          </a:p>
          <a:p>
            <a:pPr lvl="2">
              <a:spcBef>
                <a:spcPts val="600"/>
              </a:spcBef>
              <a:spcAft>
                <a:spcPts val="600"/>
              </a:spcAft>
              <a:defRPr/>
            </a:pPr>
            <a:r>
              <a:rPr lang="en-US" sz="1800" dirty="0" smtClean="0">
                <a:ea typeface="+mn-ea"/>
                <a:cs typeface="+mn-cs"/>
              </a:rPr>
              <a:t>Based </a:t>
            </a:r>
            <a:r>
              <a:rPr lang="en-US" sz="1800" dirty="0">
                <a:ea typeface="+mn-ea"/>
                <a:cs typeface="+mn-cs"/>
              </a:rPr>
              <a:t>on </a:t>
            </a:r>
            <a:r>
              <a:rPr lang="en-US" sz="1800" dirty="0" smtClean="0">
                <a:ea typeface="+mn-ea"/>
                <a:cs typeface="+mn-cs"/>
              </a:rPr>
              <a:t>Assignment </a:t>
            </a:r>
            <a:r>
              <a:rPr lang="en-US" sz="1800" dirty="0">
                <a:ea typeface="+mn-ea"/>
                <a:cs typeface="+mn-cs"/>
              </a:rPr>
              <a:t>Code recorded </a:t>
            </a:r>
            <a:r>
              <a:rPr lang="en-US" sz="1800" dirty="0" smtClean="0">
                <a:ea typeface="+mn-ea"/>
                <a:cs typeface="+mn-cs"/>
              </a:rPr>
              <a:t>on </a:t>
            </a:r>
            <a:r>
              <a:rPr lang="en-US" sz="1800" dirty="0">
                <a:ea typeface="+mn-ea"/>
                <a:cs typeface="+mn-cs"/>
              </a:rPr>
              <a:t>BD </a:t>
            </a:r>
            <a:r>
              <a:rPr lang="en-US" sz="1800" dirty="0" smtClean="0">
                <a:ea typeface="+mn-ea"/>
                <a:cs typeface="+mn-cs"/>
              </a:rPr>
              <a:t>associated with dispute</a:t>
            </a:r>
            <a:endParaRPr lang="en-US" sz="1000" dirty="0" smtClean="0">
              <a:ea typeface="+mn-ea"/>
              <a:cs typeface="+mn-cs"/>
            </a:endParaRPr>
          </a:p>
          <a:p>
            <a:pPr lvl="2">
              <a:spcBef>
                <a:spcPts val="600"/>
              </a:spcBef>
              <a:spcAft>
                <a:spcPts val="600"/>
              </a:spcAft>
              <a:defRPr/>
            </a:pPr>
            <a:r>
              <a:rPr lang="en-US" sz="1800" u="sng" dirty="0" smtClean="0">
                <a:ea typeface="+mn-ea"/>
                <a:cs typeface="+mn-cs"/>
              </a:rPr>
              <a:t>Includes information specific to the dispute request</a:t>
            </a:r>
            <a:r>
              <a:rPr lang="en-US" sz="1800" i="1" dirty="0" smtClean="0">
                <a:ea typeface="+mn-ea"/>
                <a:cs typeface="+mn-cs"/>
              </a:rPr>
              <a:t>:</a:t>
            </a:r>
            <a:endParaRPr lang="en-US" sz="1800" dirty="0" smtClean="0">
              <a:ea typeface="+mn-ea"/>
              <a:cs typeface="+mn-cs"/>
            </a:endParaRPr>
          </a:p>
          <a:p>
            <a:pPr lvl="3">
              <a:spcBef>
                <a:spcPts val="600"/>
              </a:spcBef>
              <a:spcAft>
                <a:spcPts val="600"/>
              </a:spcAft>
              <a:defRPr/>
            </a:pPr>
            <a:r>
              <a:rPr lang="en-US" sz="1800" dirty="0" smtClean="0"/>
              <a:t>Customer/Vendor Code/Name</a:t>
            </a:r>
          </a:p>
          <a:p>
            <a:pPr lvl="3">
              <a:spcBef>
                <a:spcPts val="600"/>
              </a:spcBef>
              <a:spcAft>
                <a:spcPts val="600"/>
              </a:spcAft>
              <a:defRPr/>
            </a:pPr>
            <a:r>
              <a:rPr lang="en-US" sz="1800" dirty="0" smtClean="0"/>
              <a:t>Disputed Document Number</a:t>
            </a:r>
          </a:p>
          <a:p>
            <a:pPr lvl="3">
              <a:spcBef>
                <a:spcPts val="600"/>
              </a:spcBef>
              <a:spcAft>
                <a:spcPts val="600"/>
              </a:spcAft>
              <a:defRPr/>
            </a:pPr>
            <a:r>
              <a:rPr lang="en-US" sz="1800" dirty="0" smtClean="0"/>
              <a:t>Disputed Statement Number</a:t>
            </a:r>
          </a:p>
          <a:p>
            <a:pPr lvl="2">
              <a:spcBef>
                <a:spcPts val="600"/>
              </a:spcBef>
              <a:spcAft>
                <a:spcPts val="600"/>
              </a:spcAft>
              <a:defRPr/>
            </a:pPr>
            <a:r>
              <a:rPr lang="en-US" sz="1800" dirty="0" smtClean="0"/>
              <a:t>Provides Pegasys user the </a:t>
            </a:r>
            <a:r>
              <a:rPr lang="en-US" sz="1800" dirty="0"/>
              <a:t>ability to </a:t>
            </a:r>
            <a:r>
              <a:rPr lang="en-US" sz="1800" u="sng" dirty="0"/>
              <a:t>view related dispute object from Disputed Billings </a:t>
            </a:r>
            <a:r>
              <a:rPr lang="en-US" sz="1800" u="sng" dirty="0" smtClean="0"/>
              <a:t>Query</a:t>
            </a:r>
            <a:endParaRPr lang="en-US" sz="2000" u="sng" dirty="0" smtClean="0"/>
          </a:p>
        </p:txBody>
      </p:sp>
      <p:sp>
        <p:nvSpPr>
          <p:cNvPr id="2" name="Footer Placeholder 1"/>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0" name="TextBox 9"/>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119</a:t>
            </a:fld>
            <a:endParaRPr lang="en-US" sz="1000" dirty="0"/>
          </a:p>
        </p:txBody>
      </p:sp>
    </p:spTree>
    <p:extLst>
      <p:ext uri="{BB962C8B-B14F-4D97-AF65-F5344CB8AC3E}">
        <p14:creationId xmlns:p14="http://schemas.microsoft.com/office/powerpoint/2010/main" val="36111862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Receivables Management – Key Concepts</a:t>
            </a:r>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Rectangle 7"/>
          <p:cNvSpPr>
            <a:spLocks noGrp="1" noChangeArrowheads="1"/>
          </p:cNvSpPr>
          <p:nvPr>
            <p:ph idx="1"/>
          </p:nvPr>
        </p:nvSpPr>
        <p:spPr>
          <a:xfrm>
            <a:off x="361950" y="1143945"/>
            <a:ext cx="8782050" cy="5017747"/>
          </a:xfrm>
        </p:spPr>
        <p:txBody>
          <a:bodyPr/>
          <a:lstStyle/>
          <a:p>
            <a:pPr>
              <a:spcBef>
                <a:spcPts val="600"/>
              </a:spcBef>
              <a:spcAft>
                <a:spcPts val="600"/>
              </a:spcAft>
            </a:pPr>
            <a:r>
              <a:rPr lang="en-US" sz="2000" b="1" dirty="0" smtClean="0"/>
              <a:t>IPAC Chargebacks and Customer Generated Exceptions</a:t>
            </a:r>
          </a:p>
          <a:p>
            <a:pPr lvl="1">
              <a:spcBef>
                <a:spcPts val="600"/>
              </a:spcBef>
              <a:spcAft>
                <a:spcPts val="600"/>
              </a:spcAft>
              <a:defRPr/>
            </a:pPr>
            <a:r>
              <a:rPr lang="en-US" sz="1600" dirty="0" smtClean="0"/>
              <a:t>When </a:t>
            </a:r>
            <a:r>
              <a:rPr lang="en-US" sz="1600" dirty="0"/>
              <a:t>customer agency disagrees with </a:t>
            </a:r>
            <a:r>
              <a:rPr lang="en-US" sz="1600" dirty="0" smtClean="0"/>
              <a:t>a GSA IPAC </a:t>
            </a:r>
            <a:r>
              <a:rPr lang="en-US" sz="1600" dirty="0"/>
              <a:t>transaction </a:t>
            </a:r>
            <a:r>
              <a:rPr lang="en-US" sz="1600" dirty="0" smtClean="0"/>
              <a:t>and </a:t>
            </a:r>
            <a:r>
              <a:rPr lang="en-US" sz="1600" u="sng" dirty="0" smtClean="0"/>
              <a:t>believes the transaction is erroneous/incorrect</a:t>
            </a:r>
            <a:r>
              <a:rPr lang="en-US" sz="1600" dirty="0" smtClean="0"/>
              <a:t>, </a:t>
            </a:r>
            <a:r>
              <a:rPr lang="en-US" sz="1600" dirty="0"/>
              <a:t>they “charge </a:t>
            </a:r>
            <a:r>
              <a:rPr lang="en-US" sz="1600" dirty="0" smtClean="0"/>
              <a:t>back</a:t>
            </a:r>
            <a:r>
              <a:rPr lang="en-US" sz="1600" dirty="0"/>
              <a:t>” the </a:t>
            </a:r>
            <a:r>
              <a:rPr lang="en-US" sz="1600" dirty="0" smtClean="0"/>
              <a:t>transaction to GSA via IPAC</a:t>
            </a:r>
          </a:p>
          <a:p>
            <a:pPr lvl="2">
              <a:spcBef>
                <a:spcPts val="600"/>
              </a:spcBef>
              <a:spcAft>
                <a:spcPts val="600"/>
              </a:spcAft>
              <a:defRPr/>
            </a:pPr>
            <a:r>
              <a:rPr lang="en-US" sz="1600" dirty="0" smtClean="0"/>
              <a:t>Treasury refers to Chargebacks as “Adjustments”</a:t>
            </a:r>
          </a:p>
          <a:p>
            <a:pPr lvl="2">
              <a:spcBef>
                <a:spcPts val="600"/>
              </a:spcBef>
              <a:spcAft>
                <a:spcPts val="600"/>
              </a:spcAft>
              <a:defRPr/>
            </a:pPr>
            <a:r>
              <a:rPr lang="en-US" sz="1600" u="sng" dirty="0" smtClean="0"/>
              <a:t>Two Types</a:t>
            </a:r>
            <a:r>
              <a:rPr lang="en-US" sz="1600" dirty="0" smtClean="0"/>
              <a:t> of Chargebacks: (1) Collection Adjustments &amp; (2) Payment Adjustments</a:t>
            </a:r>
            <a:endParaRPr lang="en-US" sz="1600" u="sng" dirty="0"/>
          </a:p>
          <a:p>
            <a:pPr lvl="1">
              <a:spcBef>
                <a:spcPts val="600"/>
              </a:spcBef>
              <a:spcAft>
                <a:spcPts val="600"/>
              </a:spcAft>
            </a:pPr>
            <a:r>
              <a:rPr lang="en-US" sz="1600" dirty="0" smtClean="0"/>
              <a:t>Treasury does not recognize </a:t>
            </a:r>
            <a:r>
              <a:rPr lang="en-US" sz="1600" b="1" i="1" dirty="0" smtClean="0"/>
              <a:t>Customer </a:t>
            </a:r>
            <a:r>
              <a:rPr lang="en-US" sz="1600" b="1" i="1" dirty="0"/>
              <a:t>Generated Exceptions</a:t>
            </a:r>
            <a:r>
              <a:rPr lang="en-US" sz="1600" dirty="0"/>
              <a:t> </a:t>
            </a:r>
            <a:r>
              <a:rPr lang="en-US" sz="1600" dirty="0" smtClean="0"/>
              <a:t>as adjustments but rather as new transactions </a:t>
            </a:r>
          </a:p>
          <a:p>
            <a:pPr lvl="2">
              <a:spcBef>
                <a:spcPts val="600"/>
              </a:spcBef>
              <a:spcAft>
                <a:spcPts val="600"/>
              </a:spcAft>
            </a:pPr>
            <a:r>
              <a:rPr lang="en-US" sz="1600" u="sng" dirty="0" smtClean="0"/>
              <a:t>Two </a:t>
            </a:r>
            <a:r>
              <a:rPr lang="en-US" sz="1600" u="sng" dirty="0"/>
              <a:t>types </a:t>
            </a:r>
            <a:r>
              <a:rPr lang="en-US" sz="1600" dirty="0"/>
              <a:t>of Customer Generated </a:t>
            </a:r>
            <a:r>
              <a:rPr lang="en-US" sz="1600" dirty="0" smtClean="0"/>
              <a:t>Exceptions: (1) Pull Payment &amp; (2) Push Payment</a:t>
            </a:r>
            <a:endParaRPr lang="en-US" sz="1800" b="1" dirty="0" smtClean="0"/>
          </a:p>
          <a:p>
            <a:pPr>
              <a:spcBef>
                <a:spcPts val="600"/>
              </a:spcBef>
              <a:spcAft>
                <a:spcPts val="600"/>
              </a:spcAft>
            </a:pPr>
            <a:r>
              <a:rPr lang="en-US" sz="2000" b="1" dirty="0" smtClean="0"/>
              <a:t>PCAS </a:t>
            </a:r>
            <a:r>
              <a:rPr lang="en-US" sz="2000" b="1" dirty="0"/>
              <a:t>Customer Novation </a:t>
            </a:r>
          </a:p>
          <a:p>
            <a:pPr lvl="1">
              <a:spcBef>
                <a:spcPts val="600"/>
              </a:spcBef>
              <a:spcAft>
                <a:spcPts val="600"/>
              </a:spcAft>
            </a:pPr>
            <a:r>
              <a:rPr lang="en-US" sz="1600" dirty="0"/>
              <a:t>Provides </a:t>
            </a:r>
            <a:r>
              <a:rPr lang="en-US" sz="1600" dirty="0" smtClean="0"/>
              <a:t>ability </a:t>
            </a:r>
            <a:r>
              <a:rPr lang="en-US" sz="1600" dirty="0"/>
              <a:t>to </a:t>
            </a:r>
            <a:r>
              <a:rPr lang="en-US" sz="1600" u="sng" dirty="0" smtClean="0"/>
              <a:t>update </a:t>
            </a:r>
            <a:r>
              <a:rPr lang="en-US" sz="1600" u="sng" dirty="0"/>
              <a:t>(novate) the customer/vendor code</a:t>
            </a:r>
            <a:r>
              <a:rPr lang="en-US" sz="1600" dirty="0"/>
              <a:t> on the agreement</a:t>
            </a:r>
          </a:p>
          <a:p>
            <a:pPr lvl="1">
              <a:spcBef>
                <a:spcPts val="600"/>
              </a:spcBef>
              <a:spcAft>
                <a:spcPts val="600"/>
              </a:spcAft>
            </a:pPr>
            <a:r>
              <a:rPr lang="en-US" sz="1600" u="sng" dirty="0"/>
              <a:t>Tracks history</a:t>
            </a:r>
            <a:r>
              <a:rPr lang="en-US" sz="1600" dirty="0"/>
              <a:t> of all novations on an agreement </a:t>
            </a:r>
          </a:p>
          <a:p>
            <a:pPr lvl="1">
              <a:spcBef>
                <a:spcPts val="600"/>
              </a:spcBef>
              <a:spcAft>
                <a:spcPts val="600"/>
              </a:spcAft>
            </a:pPr>
            <a:r>
              <a:rPr lang="en-US" sz="1600" dirty="0"/>
              <a:t>PCAS Agreement Customer Novation Batch Process </a:t>
            </a:r>
            <a:r>
              <a:rPr lang="en-US" sz="1600" u="sng" dirty="0"/>
              <a:t>automatically </a:t>
            </a:r>
            <a:r>
              <a:rPr lang="en-US" sz="1600" u="sng" dirty="0" smtClean="0"/>
              <a:t>updates outstanding BDs </a:t>
            </a:r>
            <a:r>
              <a:rPr lang="en-US" sz="1600" u="sng" dirty="0"/>
              <a:t>referencing novated </a:t>
            </a:r>
            <a:r>
              <a:rPr lang="en-US" sz="1600" u="sng" dirty="0" smtClean="0"/>
              <a:t>agreement</a:t>
            </a:r>
            <a:endParaRPr lang="en-US" sz="1600" u="sng" dirty="0"/>
          </a:p>
        </p:txBody>
      </p:sp>
      <p:sp>
        <p:nvSpPr>
          <p:cNvPr id="6" name="Slide Number Placeholder 5"/>
          <p:cNvSpPr>
            <a:spLocks noGrp="1"/>
          </p:cNvSpPr>
          <p:nvPr>
            <p:ph type="sldNum" sz="quarter" idx="11"/>
          </p:nvPr>
        </p:nvSpPr>
        <p:spPr>
          <a:xfrm>
            <a:off x="0" y="6012998"/>
            <a:ext cx="381000" cy="476250"/>
          </a:xfrm>
        </p:spPr>
        <p:txBody>
          <a:bodyPr/>
          <a:lstStyle/>
          <a:p>
            <a:pPr>
              <a:defRPr/>
            </a:pPr>
            <a:fld id="{5842F1FC-5FDD-41D6-BAD6-160FC7BE3BC4}" type="slidenum">
              <a:rPr lang="en-US" sz="1000" smtClean="0"/>
              <a:pPr>
                <a:defRPr/>
              </a:pPr>
              <a:t>12</a:t>
            </a:fld>
            <a:endParaRPr lang="en-US" sz="1000" dirty="0"/>
          </a:p>
        </p:txBody>
      </p:sp>
    </p:spTree>
    <p:extLst>
      <p:ext uri="{BB962C8B-B14F-4D97-AF65-F5344CB8AC3E}">
        <p14:creationId xmlns:p14="http://schemas.microsoft.com/office/powerpoint/2010/main" val="128703384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8051470" y="5916367"/>
            <a:ext cx="961901" cy="852568"/>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8435" name="Title 1"/>
          <p:cNvSpPr>
            <a:spLocks noGrp="1"/>
          </p:cNvSpPr>
          <p:nvPr>
            <p:ph type="title"/>
          </p:nvPr>
        </p:nvSpPr>
        <p:spPr/>
        <p:txBody>
          <a:bodyPr/>
          <a:lstStyle/>
          <a:p>
            <a:r>
              <a:rPr lang="en-US" dirty="0"/>
              <a:t>Non-IPAC Disputes – </a:t>
            </a:r>
            <a:br>
              <a:rPr lang="en-US" dirty="0"/>
            </a:br>
            <a:r>
              <a:rPr lang="en-US" dirty="0"/>
              <a:t>Disputed </a:t>
            </a:r>
            <a:r>
              <a:rPr lang="en-US" dirty="0" smtClean="0"/>
              <a:t>Billings Workflow Notification Task</a:t>
            </a:r>
          </a:p>
        </p:txBody>
      </p:sp>
      <p:sp>
        <p:nvSpPr>
          <p:cNvPr id="2" name="Footer Placeholder 1"/>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8438" name="Rectangle 2"/>
          <p:cNvSpPr>
            <a:spLocks noChangeArrowheads="1"/>
          </p:cNvSpPr>
          <p:nvPr/>
        </p:nvSpPr>
        <p:spPr bwMode="auto">
          <a:xfrm>
            <a:off x="0" y="0"/>
            <a:ext cx="9144000" cy="0"/>
          </a:xfrm>
          <a:prstGeom prst="rect">
            <a:avLst/>
          </a:prstGeom>
          <a:noFill/>
          <a:ln w="9525" algn="ctr">
            <a:noFill/>
            <a:miter lim="800000"/>
            <a:headEnd/>
            <a:tailEnd/>
          </a:ln>
        </p:spPr>
        <p:txBody>
          <a:bodyPr wrap="none" anchor="ctr">
            <a:spAutoFit/>
          </a:bodyPr>
          <a:lstStyle/>
          <a:p>
            <a:endParaRPr lang="en-US" dirty="0">
              <a:solidFill>
                <a:srgbClr val="000000"/>
              </a:solidFill>
            </a:endParaRPr>
          </a:p>
        </p:txBody>
      </p:sp>
      <p:sp>
        <p:nvSpPr>
          <p:cNvPr id="11" name="TextBox 10"/>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120</a:t>
            </a:fld>
            <a:endParaRPr lang="en-US" sz="1000" dirty="0"/>
          </a:p>
        </p:txBody>
      </p:sp>
      <p:sp>
        <p:nvSpPr>
          <p:cNvPr id="4" name="Content Placeholder 3"/>
          <p:cNvSpPr>
            <a:spLocks noGrp="1"/>
          </p:cNvSpPr>
          <p:nvPr>
            <p:ph idx="1"/>
          </p:nvPr>
        </p:nvSpPr>
        <p:spPr>
          <a:xfrm>
            <a:off x="457200" y="1188719"/>
            <a:ext cx="8686800" cy="5302854"/>
          </a:xfrm>
        </p:spPr>
        <p:txBody>
          <a:bodyPr wrap="square"/>
          <a:lstStyle/>
          <a:p>
            <a:pPr>
              <a:spcBef>
                <a:spcPts val="600"/>
              </a:spcBef>
              <a:spcAft>
                <a:spcPts val="600"/>
              </a:spcAft>
              <a:defRPr/>
            </a:pPr>
            <a:r>
              <a:rPr lang="en-US" sz="2000" dirty="0"/>
              <a:t>To address disputes in workflow:</a:t>
            </a:r>
          </a:p>
          <a:p>
            <a:pPr marL="569913" lvl="1" indent="-233363">
              <a:spcBef>
                <a:spcPts val="600"/>
              </a:spcBef>
              <a:spcAft>
                <a:spcPts val="600"/>
              </a:spcAft>
              <a:buFont typeface="+mj-lt"/>
              <a:buAutoNum type="arabicPeriod"/>
            </a:pPr>
            <a:r>
              <a:rPr lang="en-US" sz="1800" dirty="0"/>
              <a:t>Navigate to Inbox</a:t>
            </a:r>
          </a:p>
          <a:p>
            <a:pPr marL="569913" lvl="1" indent="-233363">
              <a:spcBef>
                <a:spcPts val="600"/>
              </a:spcBef>
              <a:spcAft>
                <a:spcPts val="600"/>
              </a:spcAft>
              <a:buFont typeface="+mj-lt"/>
              <a:buAutoNum type="arabicPeriod"/>
            </a:pPr>
            <a:r>
              <a:rPr lang="en-US" sz="1800" dirty="0"/>
              <a:t>From the Task dropdown, select </a:t>
            </a:r>
            <a:r>
              <a:rPr lang="en-US" sz="1800" dirty="0" smtClean="0"/>
              <a:t>“Review Billing Dispute Request”</a:t>
            </a:r>
            <a:endParaRPr lang="en-US" sz="1800" dirty="0"/>
          </a:p>
          <a:p>
            <a:pPr marL="569913" lvl="1" indent="-233363">
              <a:spcBef>
                <a:spcPts val="600"/>
              </a:spcBef>
              <a:spcAft>
                <a:spcPts val="600"/>
              </a:spcAft>
              <a:buFont typeface="+mj-lt"/>
              <a:buAutoNum type="arabicPeriod"/>
            </a:pPr>
            <a:endParaRPr lang="en-US" sz="1800" dirty="0" smtClean="0"/>
          </a:p>
          <a:p>
            <a:pPr marL="569913" lvl="1" indent="-233363">
              <a:spcBef>
                <a:spcPts val="600"/>
              </a:spcBef>
              <a:spcAft>
                <a:spcPts val="600"/>
              </a:spcAft>
              <a:buFont typeface="+mj-lt"/>
              <a:buAutoNum type="arabicPeriod"/>
            </a:pPr>
            <a:endParaRPr lang="en-US" sz="1800" dirty="0"/>
          </a:p>
          <a:p>
            <a:pPr marL="569913" lvl="1" indent="-233363">
              <a:spcBef>
                <a:spcPts val="600"/>
              </a:spcBef>
              <a:spcAft>
                <a:spcPts val="600"/>
              </a:spcAft>
              <a:buFont typeface="+mj-lt"/>
              <a:buAutoNum type="arabicPeriod"/>
            </a:pPr>
            <a:r>
              <a:rPr lang="en-US" sz="1800" dirty="0" smtClean="0"/>
              <a:t>Select “Search”</a:t>
            </a:r>
          </a:p>
          <a:p>
            <a:pPr marL="569913" lvl="1" indent="-233363">
              <a:spcBef>
                <a:spcPts val="600"/>
              </a:spcBef>
              <a:spcAft>
                <a:spcPts val="600"/>
              </a:spcAft>
              <a:buFont typeface="+mj-lt"/>
              <a:buAutoNum type="arabicPeriod"/>
            </a:pPr>
            <a:endParaRPr lang="en-US" sz="1800" dirty="0"/>
          </a:p>
          <a:p>
            <a:pPr marL="569913" lvl="1" indent="-233363">
              <a:spcBef>
                <a:spcPts val="600"/>
              </a:spcBef>
              <a:spcAft>
                <a:spcPts val="600"/>
              </a:spcAft>
              <a:buFont typeface="+mj-lt"/>
              <a:buAutoNum type="arabicPeriod"/>
            </a:pPr>
            <a:endParaRPr lang="en-US" sz="1800" dirty="0"/>
          </a:p>
          <a:p>
            <a:pPr marL="569913" lvl="1" indent="-233363">
              <a:spcBef>
                <a:spcPts val="600"/>
              </a:spcBef>
              <a:spcAft>
                <a:spcPts val="600"/>
              </a:spcAft>
              <a:buFont typeface="+mj-lt"/>
              <a:buAutoNum type="arabicPeriod"/>
            </a:pPr>
            <a:endParaRPr lang="en-US" sz="1800" dirty="0" smtClean="0"/>
          </a:p>
          <a:p>
            <a:pPr marL="569913" lvl="1" indent="-233363">
              <a:spcBef>
                <a:spcPts val="600"/>
              </a:spcBef>
              <a:spcAft>
                <a:spcPts val="600"/>
              </a:spcAft>
              <a:buFont typeface="+mj-lt"/>
              <a:buAutoNum type="arabicPeriod"/>
            </a:pPr>
            <a:r>
              <a:rPr lang="en-US" sz="1800" dirty="0" smtClean="0"/>
              <a:t>Select item</a:t>
            </a:r>
          </a:p>
          <a:p>
            <a:pPr marL="569913" lvl="1" indent="-233363">
              <a:spcBef>
                <a:spcPts val="600"/>
              </a:spcBef>
              <a:spcAft>
                <a:spcPts val="600"/>
              </a:spcAft>
              <a:buFont typeface="+mj-lt"/>
              <a:buAutoNum type="arabicPeriod"/>
            </a:pPr>
            <a:r>
              <a:rPr lang="en-US" sz="1800" dirty="0" smtClean="0"/>
              <a:t>Select “Acquire”</a:t>
            </a:r>
            <a:endParaRPr lang="en-US" sz="1800" dirty="0"/>
          </a:p>
        </p:txBody>
      </p:sp>
      <p:grpSp>
        <p:nvGrpSpPr>
          <p:cNvPr id="24" name="Group 23"/>
          <p:cNvGrpSpPr/>
          <p:nvPr/>
        </p:nvGrpSpPr>
        <p:grpSpPr>
          <a:xfrm>
            <a:off x="2794148" y="4656835"/>
            <a:ext cx="5720460" cy="1870363"/>
            <a:chOff x="520936" y="2017666"/>
            <a:chExt cx="8529851" cy="3095625"/>
          </a:xfrm>
        </p:grpSpPr>
        <p:pic>
          <p:nvPicPr>
            <p:cNvPr id="2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936" y="2017666"/>
              <a:ext cx="8529851" cy="3095625"/>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Rectangle 25"/>
            <p:cNvSpPr/>
            <p:nvPr/>
          </p:nvSpPr>
          <p:spPr bwMode="auto">
            <a:xfrm>
              <a:off x="1328929" y="4102308"/>
              <a:ext cx="499872" cy="295656"/>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sp>
        <p:nvSpPr>
          <p:cNvPr id="14" name="Rectangle 13"/>
          <p:cNvSpPr/>
          <p:nvPr/>
        </p:nvSpPr>
        <p:spPr bwMode="auto">
          <a:xfrm>
            <a:off x="2794148" y="6382939"/>
            <a:ext cx="5720459" cy="137587"/>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8925" y="2628900"/>
            <a:ext cx="5685682" cy="1849301"/>
          </a:xfrm>
          <a:prstGeom prst="rect">
            <a:avLst/>
          </a:prstGeom>
          <a:noFill/>
          <a:ln w="22225">
            <a:solidFill>
              <a:schemeClr val="tx1"/>
            </a:solidFill>
            <a:miter lim="800000"/>
            <a:headEnd/>
            <a:tailEnd/>
          </a:ln>
        </p:spPr>
      </p:pic>
      <p:sp>
        <p:nvSpPr>
          <p:cNvPr id="15" name="Rectangle 14"/>
          <p:cNvSpPr/>
          <p:nvPr/>
        </p:nvSpPr>
        <p:spPr bwMode="auto">
          <a:xfrm>
            <a:off x="2936117" y="4272443"/>
            <a:ext cx="369715" cy="178634"/>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6" name="Rectangle 15"/>
          <p:cNvSpPr/>
          <p:nvPr/>
        </p:nvSpPr>
        <p:spPr bwMode="auto">
          <a:xfrm>
            <a:off x="2936117" y="3182692"/>
            <a:ext cx="2735649" cy="178634"/>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98924796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a:spLocks noGrp="1"/>
          </p:cNvSpPr>
          <p:nvPr>
            <p:ph idx="1"/>
          </p:nvPr>
        </p:nvSpPr>
        <p:spPr>
          <a:xfrm>
            <a:off x="627727" y="1486971"/>
            <a:ext cx="8516273" cy="4525962"/>
          </a:xfrm>
        </p:spPr>
        <p:txBody>
          <a:bodyPr/>
          <a:lstStyle/>
          <a:p>
            <a:pPr marL="514350" indent="-514350">
              <a:buFont typeface="+mj-lt"/>
              <a:buAutoNum type="arabicPeriod" startAt="6"/>
            </a:pPr>
            <a:r>
              <a:rPr lang="en-US" sz="1800" dirty="0" smtClean="0"/>
              <a:t>Select </a:t>
            </a:r>
            <a:r>
              <a:rPr lang="en-US" sz="1800" b="1" dirty="0" smtClean="0"/>
              <a:t>View billing Dispute Request</a:t>
            </a:r>
            <a:r>
              <a:rPr lang="en-US" sz="1800" dirty="0" smtClean="0"/>
              <a:t> from the acquired notification task:</a:t>
            </a:r>
            <a:endParaRPr lang="en-US" dirty="0"/>
          </a:p>
          <a:p>
            <a:pPr marL="0" indent="0">
              <a:buNone/>
            </a:pPr>
            <a:endParaRPr lang="en-US" dirty="0" smtClean="0"/>
          </a:p>
          <a:p>
            <a:pPr marL="514350" indent="-514350">
              <a:buFont typeface="+mj-lt"/>
              <a:buAutoNum type="arabicPeriod" startAt="6"/>
            </a:pPr>
            <a:endParaRPr lang="en-US" dirty="0"/>
          </a:p>
        </p:txBody>
      </p:sp>
      <p:pic>
        <p:nvPicPr>
          <p:cNvPr id="4915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7300" y="2177571"/>
            <a:ext cx="7124699" cy="2852737"/>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9314" name="Title 1"/>
          <p:cNvSpPr>
            <a:spLocks noGrp="1"/>
          </p:cNvSpPr>
          <p:nvPr>
            <p:ph type="title"/>
          </p:nvPr>
        </p:nvSpPr>
        <p:spPr>
          <a:xfrm>
            <a:off x="455613" y="331788"/>
            <a:ext cx="8499475" cy="563562"/>
          </a:xfrm>
        </p:spPr>
        <p:txBody>
          <a:bodyPr/>
          <a:lstStyle/>
          <a:p>
            <a:r>
              <a:rPr lang="en-US" dirty="0"/>
              <a:t>Non-IPAC Disputes – </a:t>
            </a:r>
            <a:br>
              <a:rPr lang="en-US" dirty="0"/>
            </a:br>
            <a:r>
              <a:rPr lang="en-US" dirty="0"/>
              <a:t>Disputed </a:t>
            </a:r>
            <a:r>
              <a:rPr lang="en-US" dirty="0" smtClean="0"/>
              <a:t>Billings Workflow Notification Task </a:t>
            </a:r>
          </a:p>
        </p:txBody>
      </p:sp>
      <p:sp>
        <p:nvSpPr>
          <p:cNvPr id="269317" name="Rectangle 2"/>
          <p:cNvSpPr>
            <a:spLocks noChangeArrowheads="1"/>
          </p:cNvSpPr>
          <p:nvPr/>
        </p:nvSpPr>
        <p:spPr bwMode="auto">
          <a:xfrm>
            <a:off x="0" y="0"/>
            <a:ext cx="9144000" cy="0"/>
          </a:xfrm>
          <a:prstGeom prst="rect">
            <a:avLst/>
          </a:prstGeom>
          <a:noFill/>
          <a:ln w="9525" algn="ctr">
            <a:noFill/>
            <a:miter lim="800000"/>
            <a:headEnd/>
            <a:tailEnd/>
          </a:ln>
        </p:spPr>
        <p:txBody>
          <a:bodyPr wrap="none" anchor="ctr">
            <a:spAutoFit/>
          </a:bodyPr>
          <a:lstStyle/>
          <a:p>
            <a:endParaRPr lang="en-US" dirty="0">
              <a:solidFill>
                <a:srgbClr val="000000"/>
              </a:solidFill>
            </a:endParaRPr>
          </a:p>
        </p:txBody>
      </p:sp>
      <p:sp>
        <p:nvSpPr>
          <p:cNvPr id="269318" name="Rectangle 4"/>
          <p:cNvSpPr>
            <a:spLocks noChangeArrowheads="1"/>
          </p:cNvSpPr>
          <p:nvPr/>
        </p:nvSpPr>
        <p:spPr bwMode="auto">
          <a:xfrm>
            <a:off x="0" y="0"/>
            <a:ext cx="9144000" cy="0"/>
          </a:xfrm>
          <a:prstGeom prst="rect">
            <a:avLst/>
          </a:prstGeom>
          <a:noFill/>
          <a:ln w="9525" algn="ctr">
            <a:noFill/>
            <a:miter lim="800000"/>
            <a:headEnd/>
            <a:tailEnd/>
          </a:ln>
        </p:spPr>
        <p:txBody>
          <a:bodyPr wrap="none" anchor="ctr">
            <a:spAutoFit/>
          </a:bodyPr>
          <a:lstStyle/>
          <a:p>
            <a:endParaRPr lang="en-US" dirty="0">
              <a:solidFill>
                <a:srgbClr val="000000"/>
              </a:solidFill>
            </a:endParaRPr>
          </a:p>
        </p:txBody>
      </p:sp>
      <p:sp>
        <p:nvSpPr>
          <p:cNvPr id="2" name="Footer Placeholder 1"/>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2" name="TextBox 11"/>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121</a:t>
            </a:fld>
            <a:endParaRPr lang="en-US" sz="1000" dirty="0"/>
          </a:p>
        </p:txBody>
      </p:sp>
      <p:sp>
        <p:nvSpPr>
          <p:cNvPr id="10" name="Rectangle 9"/>
          <p:cNvSpPr/>
          <p:nvPr/>
        </p:nvSpPr>
        <p:spPr bwMode="auto">
          <a:xfrm>
            <a:off x="3207130" y="2209470"/>
            <a:ext cx="2729739" cy="236020"/>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9" name="Rectangle 8"/>
          <p:cNvSpPr/>
          <p:nvPr/>
        </p:nvSpPr>
        <p:spPr bwMode="auto">
          <a:xfrm>
            <a:off x="1304265" y="2976563"/>
            <a:ext cx="2119419" cy="404812"/>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177691758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Title 1"/>
          <p:cNvSpPr>
            <a:spLocks noGrp="1"/>
          </p:cNvSpPr>
          <p:nvPr>
            <p:ph type="title"/>
          </p:nvPr>
        </p:nvSpPr>
        <p:spPr>
          <a:xfrm>
            <a:off x="455613" y="331788"/>
            <a:ext cx="8499475" cy="563562"/>
          </a:xfrm>
        </p:spPr>
        <p:txBody>
          <a:bodyPr/>
          <a:lstStyle/>
          <a:p>
            <a:r>
              <a:rPr lang="en-US" dirty="0"/>
              <a:t>Non-IPAC Disputes – </a:t>
            </a:r>
            <a:br>
              <a:rPr lang="en-US" dirty="0"/>
            </a:br>
            <a:r>
              <a:rPr lang="en-US" dirty="0"/>
              <a:t>Disputed </a:t>
            </a:r>
            <a:r>
              <a:rPr lang="en-US" dirty="0" smtClean="0"/>
              <a:t>Billings Workflow Notification Task </a:t>
            </a:r>
          </a:p>
        </p:txBody>
      </p:sp>
      <p:sp>
        <p:nvSpPr>
          <p:cNvPr id="20486" name="Rectangle 2"/>
          <p:cNvSpPr>
            <a:spLocks noChangeArrowheads="1"/>
          </p:cNvSpPr>
          <p:nvPr/>
        </p:nvSpPr>
        <p:spPr bwMode="auto">
          <a:xfrm>
            <a:off x="0" y="0"/>
            <a:ext cx="9144000" cy="0"/>
          </a:xfrm>
          <a:prstGeom prst="rect">
            <a:avLst/>
          </a:prstGeom>
          <a:noFill/>
          <a:ln w="9525" algn="ctr">
            <a:noFill/>
            <a:miter lim="800000"/>
            <a:headEnd/>
            <a:tailEnd/>
          </a:ln>
        </p:spPr>
        <p:txBody>
          <a:bodyPr wrap="none" anchor="ctr">
            <a:spAutoFit/>
          </a:bodyPr>
          <a:lstStyle/>
          <a:p>
            <a:endParaRPr lang="en-US" dirty="0">
              <a:solidFill>
                <a:srgbClr val="000000"/>
              </a:solidFill>
            </a:endParaRPr>
          </a:p>
        </p:txBody>
      </p:sp>
      <p:sp>
        <p:nvSpPr>
          <p:cNvPr id="20487" name="Rectangle 4"/>
          <p:cNvSpPr>
            <a:spLocks noChangeArrowheads="1"/>
          </p:cNvSpPr>
          <p:nvPr/>
        </p:nvSpPr>
        <p:spPr bwMode="auto">
          <a:xfrm>
            <a:off x="0" y="0"/>
            <a:ext cx="9144000" cy="0"/>
          </a:xfrm>
          <a:prstGeom prst="rect">
            <a:avLst/>
          </a:prstGeom>
          <a:noFill/>
          <a:ln w="9525" algn="ctr">
            <a:noFill/>
            <a:miter lim="800000"/>
            <a:headEnd/>
            <a:tailEnd/>
          </a:ln>
        </p:spPr>
        <p:txBody>
          <a:bodyPr wrap="none" anchor="ctr">
            <a:spAutoFit/>
          </a:bodyPr>
          <a:lstStyle/>
          <a:p>
            <a:endParaRPr lang="en-US" dirty="0">
              <a:solidFill>
                <a:srgbClr val="000000"/>
              </a:solidFill>
            </a:endParaRPr>
          </a:p>
        </p:txBody>
      </p:sp>
      <p:sp>
        <p:nvSpPr>
          <p:cNvPr id="20488" name="Rectangle 2"/>
          <p:cNvSpPr>
            <a:spLocks noChangeArrowheads="1"/>
          </p:cNvSpPr>
          <p:nvPr/>
        </p:nvSpPr>
        <p:spPr bwMode="auto">
          <a:xfrm>
            <a:off x="0" y="0"/>
            <a:ext cx="9144000" cy="0"/>
          </a:xfrm>
          <a:prstGeom prst="rect">
            <a:avLst/>
          </a:prstGeom>
          <a:noFill/>
          <a:ln w="9525" algn="ctr">
            <a:noFill/>
            <a:miter lim="800000"/>
            <a:headEnd/>
            <a:tailEnd/>
          </a:ln>
        </p:spPr>
        <p:txBody>
          <a:bodyPr wrap="none" anchor="ctr">
            <a:spAutoFit/>
          </a:bodyPr>
          <a:lstStyle/>
          <a:p>
            <a:endParaRPr lang="en-US" dirty="0">
              <a:solidFill>
                <a:srgbClr val="000000"/>
              </a:solidFill>
            </a:endParaRPr>
          </a:p>
        </p:txBody>
      </p:sp>
      <p:sp>
        <p:nvSpPr>
          <p:cNvPr id="13" name="TextBox 12"/>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122</a:t>
            </a:fld>
            <a:endParaRPr lang="en-US" sz="1000" dirty="0"/>
          </a:p>
        </p:txBody>
      </p:sp>
      <p:pic>
        <p:nvPicPr>
          <p:cNvPr id="5017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9650" y="2390776"/>
            <a:ext cx="6831717" cy="4100798"/>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bwMode="auto">
          <a:xfrm>
            <a:off x="1009650" y="6153845"/>
            <a:ext cx="6831718" cy="337728"/>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0" name="Content Placeholder 2"/>
          <p:cNvSpPr>
            <a:spLocks noGrp="1"/>
          </p:cNvSpPr>
          <p:nvPr>
            <p:ph idx="1"/>
          </p:nvPr>
        </p:nvSpPr>
        <p:spPr>
          <a:xfrm>
            <a:off x="627728" y="1077396"/>
            <a:ext cx="8516272" cy="1437204"/>
          </a:xfrm>
        </p:spPr>
        <p:txBody>
          <a:bodyPr/>
          <a:lstStyle/>
          <a:p>
            <a:pPr marL="514350" indent="-514350">
              <a:spcBef>
                <a:spcPts val="300"/>
              </a:spcBef>
              <a:spcAft>
                <a:spcPts val="300"/>
              </a:spcAft>
              <a:buFont typeface="+mj-lt"/>
              <a:buAutoNum type="arabicPeriod" startAt="7"/>
            </a:pPr>
            <a:r>
              <a:rPr lang="en-US" sz="1800" dirty="0" smtClean="0"/>
              <a:t>Review </a:t>
            </a:r>
            <a:r>
              <a:rPr lang="en-US" sz="1800" dirty="0"/>
              <a:t>dispute via the Disputed Billings </a:t>
            </a:r>
            <a:r>
              <a:rPr lang="en-US" sz="1800" dirty="0" smtClean="0"/>
              <a:t>Query</a:t>
            </a:r>
          </a:p>
          <a:p>
            <a:pPr lvl="2">
              <a:spcBef>
                <a:spcPts val="300"/>
              </a:spcBef>
              <a:spcAft>
                <a:spcPts val="300"/>
              </a:spcAft>
            </a:pPr>
            <a:r>
              <a:rPr lang="en-US" sz="1600" dirty="0" smtClean="0"/>
              <a:t>View </a:t>
            </a:r>
            <a:r>
              <a:rPr lang="en-US" sz="1600" dirty="0"/>
              <a:t>related billing dispute information</a:t>
            </a:r>
          </a:p>
          <a:p>
            <a:pPr lvl="2">
              <a:spcBef>
                <a:spcPts val="300"/>
              </a:spcBef>
              <a:spcAft>
                <a:spcPts val="300"/>
              </a:spcAft>
            </a:pPr>
            <a:r>
              <a:rPr lang="en-US" sz="1600" dirty="0"/>
              <a:t>Update the dispute status</a:t>
            </a:r>
          </a:p>
          <a:p>
            <a:pPr lvl="2">
              <a:spcBef>
                <a:spcPts val="300"/>
              </a:spcBef>
              <a:spcAft>
                <a:spcPts val="300"/>
              </a:spcAft>
            </a:pPr>
            <a:r>
              <a:rPr lang="en-US" sz="1600" dirty="0"/>
              <a:t>View/correct/amend the associated BD/Internal </a:t>
            </a:r>
            <a:r>
              <a:rPr lang="en-US" sz="1600" dirty="0" smtClean="0"/>
              <a:t>Voucher</a:t>
            </a:r>
          </a:p>
        </p:txBody>
      </p:sp>
      <p:sp>
        <p:nvSpPr>
          <p:cNvPr id="12" name="Footer Placeholder 1"/>
          <p:cNvSpPr>
            <a:spLocks noGrp="1"/>
          </p:cNvSpPr>
          <p:nvPr>
            <p:ph type="ftr" sz="quarter" idx="10"/>
          </p:nvPr>
        </p:nvSpPr>
        <p:spPr>
          <a:xfrm>
            <a:off x="4572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339909048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7826928" y="5788404"/>
            <a:ext cx="1216404" cy="1006679"/>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a:t>Non-IPAC Disputes – </a:t>
            </a:r>
            <a:br>
              <a:rPr lang="en-US" dirty="0"/>
            </a:br>
            <a:r>
              <a:rPr lang="en-US" dirty="0"/>
              <a:t>Dispute </a:t>
            </a:r>
            <a:r>
              <a:rPr lang="en-US" dirty="0" smtClean="0"/>
              <a:t>Statuses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774387193"/>
              </p:ext>
            </p:extLst>
          </p:nvPr>
        </p:nvGraphicFramePr>
        <p:xfrm>
          <a:off x="541418" y="2041108"/>
          <a:ext cx="8430126" cy="4109626"/>
        </p:xfrm>
        <a:graphic>
          <a:graphicData uri="http://schemas.openxmlformats.org/drawingml/2006/table">
            <a:tbl>
              <a:tblPr/>
              <a:tblGrid>
                <a:gridCol w="2521382"/>
                <a:gridCol w="5908744"/>
              </a:tblGrid>
              <a:tr h="822262">
                <a:tc>
                  <a:txBody>
                    <a:bodyPr/>
                    <a:lstStyle/>
                    <a:p>
                      <a:pPr marL="0" marR="0" algn="ctr">
                        <a:spcBef>
                          <a:spcPts val="400"/>
                        </a:spcBef>
                        <a:spcAft>
                          <a:spcPts val="400"/>
                        </a:spcAft>
                      </a:pPr>
                      <a:r>
                        <a:rPr lang="en-US" sz="2000" b="1" i="0" dirty="0" smtClean="0">
                          <a:solidFill>
                            <a:srgbClr val="000000"/>
                          </a:solidFill>
                          <a:latin typeface="Arial"/>
                          <a:ea typeface="Times New Roman"/>
                          <a:cs typeface="Times New Roman"/>
                        </a:rPr>
                        <a:t>Dispute</a:t>
                      </a:r>
                      <a:r>
                        <a:rPr lang="en-US" sz="2000" b="1" i="0" baseline="0" dirty="0" smtClean="0">
                          <a:solidFill>
                            <a:srgbClr val="000000"/>
                          </a:solidFill>
                          <a:latin typeface="Arial"/>
                          <a:ea typeface="Times New Roman"/>
                          <a:cs typeface="Times New Roman"/>
                        </a:rPr>
                        <a:t> Status</a:t>
                      </a:r>
                      <a:endParaRPr lang="en-US" sz="2000" i="0" dirty="0">
                        <a:latin typeface="Times New Roman"/>
                        <a:ea typeface="Times New Roman"/>
                        <a:cs typeface="Times New Roman"/>
                      </a:endParaRPr>
                    </a:p>
                  </a:txBody>
                  <a:tcPr marL="11533" marR="11533" marT="0" marB="0" anchor="ctr">
                    <a:lnL w="19050" cap="flat" cmpd="sng" algn="ctr">
                      <a:solidFill>
                        <a:srgbClr val="5F5F5F"/>
                      </a:solidFill>
                      <a:prstDash val="solid"/>
                      <a:round/>
                      <a:headEnd type="none" w="med" len="med"/>
                      <a:tailEnd type="none" w="med" len="med"/>
                    </a:lnL>
                    <a:lnR w="12700" cap="flat" cmpd="sng" algn="ctr">
                      <a:solidFill>
                        <a:srgbClr val="969696"/>
                      </a:solidFill>
                      <a:prstDash val="solid"/>
                      <a:round/>
                      <a:headEnd type="none" w="med" len="med"/>
                      <a:tailEnd type="none" w="med" len="med"/>
                    </a:lnR>
                    <a:lnT w="19050" cap="flat" cmpd="sng" algn="ctr">
                      <a:solidFill>
                        <a:srgbClr val="5F5F5F"/>
                      </a:solidFill>
                      <a:prstDash val="solid"/>
                      <a:round/>
                      <a:headEnd type="none" w="med" len="med"/>
                      <a:tailEnd type="none" w="med" len="med"/>
                    </a:lnT>
                    <a:lnB w="19050" cap="flat" cmpd="sng" algn="ctr">
                      <a:solidFill>
                        <a:srgbClr val="5F5F5F"/>
                      </a:solidFill>
                      <a:prstDash val="solid"/>
                      <a:round/>
                      <a:headEnd type="none" w="med" len="med"/>
                      <a:tailEnd type="none" w="med" len="med"/>
                    </a:lnB>
                    <a:solidFill>
                      <a:srgbClr val="DDDDDD"/>
                    </a:solidFill>
                  </a:tcPr>
                </a:tc>
                <a:tc>
                  <a:txBody>
                    <a:bodyPr/>
                    <a:lstStyle/>
                    <a:p>
                      <a:pPr marL="0" marR="0" algn="ctr">
                        <a:spcBef>
                          <a:spcPts val="400"/>
                        </a:spcBef>
                        <a:spcAft>
                          <a:spcPts val="400"/>
                        </a:spcAft>
                      </a:pPr>
                      <a:r>
                        <a:rPr lang="en-US" sz="2000" b="1" i="0" dirty="0">
                          <a:solidFill>
                            <a:srgbClr val="000000"/>
                          </a:solidFill>
                          <a:latin typeface="Arial"/>
                          <a:ea typeface="Times New Roman"/>
                          <a:cs typeface="Times New Roman"/>
                        </a:rPr>
                        <a:t>Description</a:t>
                      </a:r>
                      <a:endParaRPr lang="en-US" sz="2000" i="0" dirty="0">
                        <a:latin typeface="Times New Roman"/>
                        <a:ea typeface="Times New Roman"/>
                        <a:cs typeface="Times New Roman"/>
                      </a:endParaRPr>
                    </a:p>
                  </a:txBody>
                  <a:tcPr marL="11533" marR="11533" marT="0" marB="0" anchor="ctr">
                    <a:lnL w="12700" cap="flat" cmpd="sng" algn="ctr">
                      <a:solidFill>
                        <a:srgbClr val="969696"/>
                      </a:solidFill>
                      <a:prstDash val="solid"/>
                      <a:round/>
                      <a:headEnd type="none" w="med" len="med"/>
                      <a:tailEnd type="none" w="med" len="med"/>
                    </a:lnL>
                    <a:lnR w="19050" cap="flat" cmpd="sng" algn="ctr">
                      <a:solidFill>
                        <a:srgbClr val="5F5F5F"/>
                      </a:solidFill>
                      <a:prstDash val="solid"/>
                      <a:round/>
                      <a:headEnd type="none" w="med" len="med"/>
                      <a:tailEnd type="none" w="med" len="med"/>
                    </a:lnR>
                    <a:lnT w="19050" cap="flat" cmpd="sng" algn="ctr">
                      <a:solidFill>
                        <a:srgbClr val="5F5F5F"/>
                      </a:solidFill>
                      <a:prstDash val="solid"/>
                      <a:round/>
                      <a:headEnd type="none" w="med" len="med"/>
                      <a:tailEnd type="none" w="med" len="med"/>
                    </a:lnT>
                    <a:lnB w="19050" cap="flat" cmpd="sng" algn="ctr">
                      <a:solidFill>
                        <a:srgbClr val="5F5F5F"/>
                      </a:solidFill>
                      <a:prstDash val="solid"/>
                      <a:round/>
                      <a:headEnd type="none" w="med" len="med"/>
                      <a:tailEnd type="none" w="med" len="med"/>
                    </a:lnB>
                    <a:solidFill>
                      <a:srgbClr val="DDDDDD"/>
                    </a:solidFill>
                  </a:tcPr>
                </a:tc>
              </a:tr>
              <a:tr h="685215">
                <a:tc>
                  <a:txBody>
                    <a:bodyPr/>
                    <a:lstStyle/>
                    <a:p>
                      <a:pPr marL="0" marR="0" algn="l">
                        <a:spcBef>
                          <a:spcPts val="600"/>
                        </a:spcBef>
                        <a:spcAft>
                          <a:spcPts val="600"/>
                        </a:spcAft>
                      </a:pPr>
                      <a:r>
                        <a:rPr lang="en-US" sz="1400" b="1" i="0" dirty="0" smtClean="0">
                          <a:solidFill>
                            <a:srgbClr val="000000"/>
                          </a:solidFill>
                          <a:latin typeface="+mn-lt"/>
                          <a:ea typeface="Times New Roman"/>
                          <a:cs typeface="Times New Roman"/>
                        </a:rPr>
                        <a:t>New</a:t>
                      </a:r>
                      <a:r>
                        <a:rPr lang="en-US" sz="1400" b="1" i="0" baseline="0" dirty="0" smtClean="0">
                          <a:solidFill>
                            <a:srgbClr val="000000"/>
                          </a:solidFill>
                          <a:latin typeface="+mn-lt"/>
                          <a:ea typeface="Times New Roman"/>
                          <a:cs typeface="Times New Roman"/>
                        </a:rPr>
                        <a:t> Dispute</a:t>
                      </a:r>
                      <a:endParaRPr lang="en-US" sz="1400" b="1" i="0" dirty="0">
                        <a:latin typeface="+mn-lt"/>
                        <a:ea typeface="Times New Roman"/>
                        <a:cs typeface="Times New Roman"/>
                      </a:endParaRPr>
                    </a:p>
                  </a:txBody>
                  <a:tcPr marL="11533" marR="11533" marT="0" marB="0" anchor="ctr">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9050" cap="flat" cmpd="sng" algn="ctr">
                      <a:solidFill>
                        <a:srgbClr val="5F5F5F"/>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pPr marL="0" marR="0">
                        <a:spcBef>
                          <a:spcPts val="600"/>
                        </a:spcBef>
                        <a:spcAft>
                          <a:spcPts val="600"/>
                        </a:spcAft>
                      </a:pPr>
                      <a:r>
                        <a:rPr lang="en-US" sz="1400" baseline="0" dirty="0" smtClean="0">
                          <a:solidFill>
                            <a:srgbClr val="000000"/>
                          </a:solidFill>
                          <a:latin typeface="+mn-lt"/>
                          <a:ea typeface="Calibri"/>
                          <a:cs typeface="Times New Roman"/>
                        </a:rPr>
                        <a:t>Dispute received from VCSS or created by a Pegasys user, analysis has not begun</a:t>
                      </a:r>
                    </a:p>
                  </a:txBody>
                  <a:tcPr marL="11533" marR="11533" marT="0" marB="0" anchor="ctr">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9050" cap="flat" cmpd="sng" algn="ctr">
                      <a:solidFill>
                        <a:srgbClr val="5F5F5F"/>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r>
              <a:tr h="638427">
                <a:tc>
                  <a:txBody>
                    <a:bodyPr/>
                    <a:lstStyle/>
                    <a:p>
                      <a:pPr marL="0" marR="0" algn="l">
                        <a:spcBef>
                          <a:spcPts val="600"/>
                        </a:spcBef>
                        <a:spcAft>
                          <a:spcPts val="600"/>
                        </a:spcAft>
                      </a:pPr>
                      <a:r>
                        <a:rPr lang="en-US" sz="1400" b="1" i="0" dirty="0" smtClean="0">
                          <a:solidFill>
                            <a:srgbClr val="000000"/>
                          </a:solidFill>
                          <a:latin typeface="+mn-lt"/>
                          <a:ea typeface="Times New Roman"/>
                          <a:cs typeface="Times New Roman"/>
                        </a:rPr>
                        <a:t>Under</a:t>
                      </a:r>
                      <a:r>
                        <a:rPr lang="en-US" sz="1400" b="1" i="0" baseline="0" dirty="0" smtClean="0">
                          <a:solidFill>
                            <a:srgbClr val="000000"/>
                          </a:solidFill>
                          <a:latin typeface="+mn-lt"/>
                          <a:ea typeface="Times New Roman"/>
                          <a:cs typeface="Times New Roman"/>
                        </a:rPr>
                        <a:t> Review</a:t>
                      </a:r>
                      <a:endParaRPr lang="en-US" sz="1400" b="1" i="0" dirty="0">
                        <a:latin typeface="+mn-lt"/>
                        <a:ea typeface="Times New Roman"/>
                        <a:cs typeface="Times New Roman"/>
                      </a:endParaRPr>
                    </a:p>
                  </a:txBody>
                  <a:tcPr marL="11533" marR="11533" marT="0" marB="0" anchor="ctr">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600"/>
                        </a:spcBef>
                        <a:spcAft>
                          <a:spcPts val="600"/>
                        </a:spcAft>
                        <a:buClrTx/>
                        <a:buSzTx/>
                        <a:buFontTx/>
                        <a:buNone/>
                        <a:tabLst/>
                        <a:defRPr/>
                      </a:pPr>
                      <a:r>
                        <a:rPr lang="en-US" sz="1400" dirty="0" smtClean="0">
                          <a:solidFill>
                            <a:srgbClr val="000000"/>
                          </a:solidFill>
                          <a:latin typeface="+mn-lt"/>
                          <a:ea typeface="Calibri"/>
                          <a:cs typeface="Times New Roman"/>
                        </a:rPr>
                        <a:t>Pegasys</a:t>
                      </a:r>
                      <a:r>
                        <a:rPr lang="en-US" sz="1400" baseline="0" dirty="0" smtClean="0">
                          <a:solidFill>
                            <a:srgbClr val="000000"/>
                          </a:solidFill>
                          <a:latin typeface="+mn-lt"/>
                          <a:ea typeface="Calibri"/>
                          <a:cs typeface="Times New Roman"/>
                        </a:rPr>
                        <a:t> user has initially reviewed </a:t>
                      </a:r>
                      <a:r>
                        <a:rPr lang="en-US" sz="1400" dirty="0" smtClean="0">
                          <a:latin typeface="+mn-lt"/>
                        </a:rPr>
                        <a:t>the dispute request and is currently performing a full analysis to determine whether it should be accepted or rejected</a:t>
                      </a:r>
                      <a:endParaRPr lang="en-US" sz="1400" b="0" i="0" u="none" strike="noStrike" dirty="0" smtClean="0">
                        <a:solidFill>
                          <a:srgbClr val="000000"/>
                        </a:solidFill>
                        <a:latin typeface="+mn-lt"/>
                      </a:endParaRPr>
                    </a:p>
                  </a:txBody>
                  <a:tcPr marL="11533" marR="11533" marT="0" marB="0" anchor="ctr">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r>
              <a:tr h="638427">
                <a:tc>
                  <a:txBody>
                    <a:bodyPr/>
                    <a:lstStyle/>
                    <a:p>
                      <a:pPr marL="0" marR="0" algn="l">
                        <a:spcBef>
                          <a:spcPts val="600"/>
                        </a:spcBef>
                        <a:spcAft>
                          <a:spcPts val="600"/>
                        </a:spcAft>
                      </a:pPr>
                      <a:r>
                        <a:rPr lang="en-US" sz="1400" b="1" i="0" dirty="0" smtClean="0">
                          <a:latin typeface="+mn-lt"/>
                          <a:ea typeface="Times New Roman"/>
                          <a:cs typeface="Times New Roman"/>
                        </a:rPr>
                        <a:t>Pending</a:t>
                      </a:r>
                      <a:r>
                        <a:rPr lang="en-US" sz="1400" b="1" i="0" baseline="0" dirty="0" smtClean="0">
                          <a:latin typeface="+mn-lt"/>
                          <a:ea typeface="Times New Roman"/>
                          <a:cs typeface="Times New Roman"/>
                        </a:rPr>
                        <a:t> Final Action</a:t>
                      </a:r>
                      <a:endParaRPr lang="en-US" sz="1400" b="1" i="0" dirty="0">
                        <a:latin typeface="+mn-lt"/>
                        <a:ea typeface="Times New Roman"/>
                        <a:cs typeface="Times New Roman"/>
                      </a:endParaRPr>
                    </a:p>
                  </a:txBody>
                  <a:tcPr marL="11533" marR="11533" marT="0" marB="0" anchor="ctr">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pPr marL="0" marR="0">
                        <a:spcBef>
                          <a:spcPts val="600"/>
                        </a:spcBef>
                        <a:spcAft>
                          <a:spcPts val="600"/>
                        </a:spcAft>
                      </a:pPr>
                      <a:r>
                        <a:rPr lang="en-US" sz="1400" baseline="0" dirty="0" smtClean="0">
                          <a:solidFill>
                            <a:srgbClr val="000000"/>
                          </a:solidFill>
                          <a:latin typeface="+mn-lt"/>
                          <a:ea typeface="Calibri"/>
                          <a:cs typeface="Times New Roman"/>
                        </a:rPr>
                        <a:t>Analysis of the dispute is complete and is currently awaiting a BD correction to finalize the acceptance or rejection</a:t>
                      </a:r>
                    </a:p>
                  </a:txBody>
                  <a:tcPr marL="11533" marR="11533" marT="0" marB="0" anchor="ctr">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r>
              <a:tr h="685215">
                <a:tc>
                  <a:txBody>
                    <a:bodyPr/>
                    <a:lstStyle/>
                    <a:p>
                      <a:pPr marL="0" marR="0" algn="l">
                        <a:spcBef>
                          <a:spcPts val="600"/>
                        </a:spcBef>
                        <a:spcAft>
                          <a:spcPts val="600"/>
                        </a:spcAft>
                      </a:pPr>
                      <a:r>
                        <a:rPr lang="en-US" sz="1400" b="1" i="0" dirty="0" smtClean="0">
                          <a:latin typeface="+mn-lt"/>
                          <a:ea typeface="Times New Roman"/>
                          <a:cs typeface="Times New Roman"/>
                        </a:rPr>
                        <a:t>Accepted</a:t>
                      </a:r>
                      <a:endParaRPr lang="en-US" sz="1400" b="1" i="0" dirty="0">
                        <a:latin typeface="+mn-lt"/>
                        <a:ea typeface="Times New Roman"/>
                        <a:cs typeface="Times New Roman"/>
                      </a:endParaRPr>
                    </a:p>
                  </a:txBody>
                  <a:tcPr marL="11533" marR="11533" marT="0" marB="0" anchor="ctr">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600"/>
                        </a:spcBef>
                        <a:spcAft>
                          <a:spcPts val="600"/>
                        </a:spcAft>
                        <a:buClrTx/>
                        <a:buSzTx/>
                        <a:buFontTx/>
                        <a:buNone/>
                        <a:tabLst/>
                        <a:defRPr/>
                      </a:pPr>
                      <a:r>
                        <a:rPr lang="en-US" sz="1400" dirty="0" smtClean="0">
                          <a:solidFill>
                            <a:srgbClr val="000000"/>
                          </a:solidFill>
                          <a:latin typeface="+mn-lt"/>
                          <a:ea typeface="Calibri"/>
                          <a:cs typeface="Times New Roman"/>
                        </a:rPr>
                        <a:t>Dispute</a:t>
                      </a:r>
                      <a:r>
                        <a:rPr lang="en-US" sz="1400" baseline="0" dirty="0" smtClean="0">
                          <a:solidFill>
                            <a:srgbClr val="000000"/>
                          </a:solidFill>
                          <a:latin typeface="+mn-lt"/>
                          <a:ea typeface="Calibri"/>
                          <a:cs typeface="Times New Roman"/>
                        </a:rPr>
                        <a:t> request has been fully analyzed and transaction updates have occurred in Pegasys to reflect the acceptance of the dispute </a:t>
                      </a:r>
                      <a:endParaRPr lang="en-US" sz="1400" dirty="0" smtClean="0">
                        <a:solidFill>
                          <a:srgbClr val="000000"/>
                        </a:solidFill>
                        <a:latin typeface="+mn-lt"/>
                        <a:ea typeface="Calibri"/>
                        <a:cs typeface="Times New Roman"/>
                      </a:endParaRPr>
                    </a:p>
                  </a:txBody>
                  <a:tcPr marL="11533" marR="11533" marT="0" marB="0" anchor="ctr">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r>
              <a:tr h="638427">
                <a:tc>
                  <a:txBody>
                    <a:bodyPr/>
                    <a:lstStyle/>
                    <a:p>
                      <a:pPr marL="0" marR="0" algn="l">
                        <a:spcBef>
                          <a:spcPts val="600"/>
                        </a:spcBef>
                        <a:spcAft>
                          <a:spcPts val="600"/>
                        </a:spcAft>
                      </a:pPr>
                      <a:r>
                        <a:rPr lang="en-US" sz="1400" b="1" i="0" dirty="0" smtClean="0">
                          <a:latin typeface="+mn-lt"/>
                          <a:ea typeface="Times New Roman"/>
                          <a:cs typeface="Times New Roman"/>
                        </a:rPr>
                        <a:t>Rejected </a:t>
                      </a:r>
                      <a:endParaRPr lang="en-US" sz="1400" b="1" i="0" dirty="0">
                        <a:latin typeface="+mn-lt"/>
                        <a:ea typeface="Times New Roman"/>
                        <a:cs typeface="Times New Roman"/>
                      </a:endParaRPr>
                    </a:p>
                  </a:txBody>
                  <a:tcPr marL="11533" marR="11533" marT="0" marB="0" anchor="ctr">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600"/>
                        </a:spcBef>
                        <a:spcAft>
                          <a:spcPts val="600"/>
                        </a:spcAft>
                        <a:buClrTx/>
                        <a:buSzTx/>
                        <a:buFontTx/>
                        <a:buNone/>
                        <a:tabLst/>
                        <a:defRPr/>
                      </a:pPr>
                      <a:r>
                        <a:rPr lang="en-US" sz="1400" kern="1200" dirty="0" smtClean="0">
                          <a:solidFill>
                            <a:srgbClr val="000000"/>
                          </a:solidFill>
                          <a:latin typeface="+mn-lt"/>
                          <a:ea typeface="Calibri"/>
                          <a:cs typeface="Times New Roman"/>
                        </a:rPr>
                        <a:t>Dispute</a:t>
                      </a:r>
                      <a:r>
                        <a:rPr lang="en-US" sz="1400" kern="1200" baseline="0" dirty="0" smtClean="0">
                          <a:solidFill>
                            <a:srgbClr val="000000"/>
                          </a:solidFill>
                          <a:latin typeface="+mn-lt"/>
                          <a:ea typeface="Calibri"/>
                          <a:cs typeface="Times New Roman"/>
                        </a:rPr>
                        <a:t> request has been fully analyzed and transaction updates have occurred in Pegasys to reflect the rejection of the dispute </a:t>
                      </a:r>
                      <a:endParaRPr lang="en-US" sz="1400" baseline="0" dirty="0" smtClean="0">
                        <a:solidFill>
                          <a:srgbClr val="000000"/>
                        </a:solidFill>
                        <a:latin typeface="+mn-lt"/>
                        <a:ea typeface="Calibri"/>
                        <a:cs typeface="Times New Roman"/>
                      </a:endParaRPr>
                    </a:p>
                  </a:txBody>
                  <a:tcPr marL="11533" marR="11533" marT="0" marB="0" anchor="ctr">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r>
            </a:tbl>
          </a:graphicData>
        </a:graphic>
      </p:graphicFrame>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0" name="TextBox 9"/>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123</a:t>
            </a:fld>
            <a:endParaRPr lang="en-US" sz="1000" dirty="0"/>
          </a:p>
        </p:txBody>
      </p:sp>
      <p:sp>
        <p:nvSpPr>
          <p:cNvPr id="7" name="Content Placeholder 2"/>
          <p:cNvSpPr>
            <a:spLocks noGrp="1"/>
          </p:cNvSpPr>
          <p:nvPr>
            <p:ph idx="1"/>
          </p:nvPr>
        </p:nvSpPr>
        <p:spPr>
          <a:xfrm>
            <a:off x="741953" y="1299794"/>
            <a:ext cx="8229600" cy="4525962"/>
          </a:xfrm>
        </p:spPr>
        <p:txBody>
          <a:bodyPr/>
          <a:lstStyle/>
          <a:p>
            <a:pPr marL="342900" indent="-342900">
              <a:buFont typeface="+mj-lt"/>
              <a:buAutoNum type="arabicPeriod" startAt="8"/>
            </a:pPr>
            <a:r>
              <a:rPr lang="en-US" sz="1800" dirty="0" smtClean="0"/>
              <a:t>Once </a:t>
            </a:r>
            <a:r>
              <a:rPr lang="en-US" sz="1800" dirty="0"/>
              <a:t>the status of the dispute is updated, the workflow task is completed and removed from the </a:t>
            </a:r>
            <a:r>
              <a:rPr lang="en-US" sz="1800" dirty="0" smtClean="0"/>
              <a:t>Inbox</a:t>
            </a:r>
          </a:p>
          <a:p>
            <a:pPr marL="342900" indent="-342900">
              <a:buFont typeface="+mj-lt"/>
              <a:buAutoNum type="arabicPeriod" startAt="8"/>
            </a:pPr>
            <a:endParaRPr lang="en-US" sz="1800" dirty="0"/>
          </a:p>
          <a:p>
            <a:pPr marL="514350" indent="-514350">
              <a:buFont typeface="+mj-lt"/>
              <a:buAutoNum type="arabicPeriod" startAt="7"/>
            </a:pPr>
            <a:endParaRPr lang="en-US" sz="1800" dirty="0"/>
          </a:p>
        </p:txBody>
      </p:sp>
    </p:spTree>
    <p:extLst>
      <p:ext uri="{BB962C8B-B14F-4D97-AF65-F5344CB8AC3E}">
        <p14:creationId xmlns:p14="http://schemas.microsoft.com/office/powerpoint/2010/main" val="364382450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Title 1"/>
          <p:cNvSpPr>
            <a:spLocks noGrp="1"/>
          </p:cNvSpPr>
          <p:nvPr>
            <p:ph type="title"/>
          </p:nvPr>
        </p:nvSpPr>
        <p:spPr/>
        <p:txBody>
          <a:bodyPr/>
          <a:lstStyle/>
          <a:p>
            <a:r>
              <a:rPr lang="en-US" dirty="0"/>
              <a:t>Non-IPAC Disputes – </a:t>
            </a:r>
            <a:br>
              <a:rPr lang="en-US" dirty="0"/>
            </a:br>
            <a:r>
              <a:rPr lang="en-US" dirty="0"/>
              <a:t>Disputed </a:t>
            </a:r>
            <a:r>
              <a:rPr lang="en-US" dirty="0" smtClean="0"/>
              <a:t>Billings Query – Key Attributes</a:t>
            </a:r>
          </a:p>
        </p:txBody>
      </p:sp>
      <p:sp>
        <p:nvSpPr>
          <p:cNvPr id="258051" name="Content Placeholder 2"/>
          <p:cNvSpPr>
            <a:spLocks noGrp="1"/>
          </p:cNvSpPr>
          <p:nvPr>
            <p:ph idx="1"/>
          </p:nvPr>
        </p:nvSpPr>
        <p:spPr>
          <a:xfrm>
            <a:off x="457200" y="1188720"/>
            <a:ext cx="8229600" cy="3003270"/>
          </a:xfrm>
        </p:spPr>
        <p:txBody>
          <a:bodyPr/>
          <a:lstStyle/>
          <a:p>
            <a:pPr>
              <a:spcBef>
                <a:spcPts val="600"/>
              </a:spcBef>
              <a:spcAft>
                <a:spcPts val="600"/>
              </a:spcAft>
            </a:pPr>
            <a:r>
              <a:rPr lang="en-US" sz="2000" dirty="0" smtClean="0"/>
              <a:t>Provides the ability to </a:t>
            </a:r>
            <a:r>
              <a:rPr lang="en-US" sz="2000" u="sng" dirty="0" smtClean="0"/>
              <a:t>manage dispute requests received from VCSS</a:t>
            </a:r>
          </a:p>
          <a:p>
            <a:pPr lvl="1">
              <a:spcBef>
                <a:spcPts val="600"/>
              </a:spcBef>
              <a:spcAft>
                <a:spcPts val="600"/>
              </a:spcAft>
            </a:pPr>
            <a:r>
              <a:rPr lang="en-US" sz="1800" dirty="0" smtClean="0"/>
              <a:t>View related </a:t>
            </a:r>
            <a:r>
              <a:rPr lang="en-US" sz="1800" b="1" i="1" dirty="0" smtClean="0"/>
              <a:t>billing dispute information</a:t>
            </a:r>
          </a:p>
          <a:p>
            <a:pPr lvl="1">
              <a:spcBef>
                <a:spcPts val="600"/>
              </a:spcBef>
              <a:spcAft>
                <a:spcPts val="600"/>
              </a:spcAft>
            </a:pPr>
            <a:r>
              <a:rPr lang="en-US" sz="1800" dirty="0" smtClean="0"/>
              <a:t>Update the </a:t>
            </a:r>
            <a:r>
              <a:rPr lang="en-US" sz="1800" b="1" i="1" dirty="0" smtClean="0"/>
              <a:t>dispute status</a:t>
            </a:r>
          </a:p>
          <a:p>
            <a:pPr lvl="1">
              <a:spcBef>
                <a:spcPts val="600"/>
              </a:spcBef>
              <a:spcAft>
                <a:spcPts val="600"/>
              </a:spcAft>
            </a:pPr>
            <a:r>
              <a:rPr lang="en-US" sz="1800" dirty="0" smtClean="0"/>
              <a:t>View/correct/amend the </a:t>
            </a:r>
            <a:r>
              <a:rPr lang="en-US" sz="1800" b="1" i="1" dirty="0" smtClean="0"/>
              <a:t>associated BD/Internal Vouche</a:t>
            </a:r>
            <a:r>
              <a:rPr lang="en-US" sz="1600" b="1" i="1" dirty="0" smtClean="0"/>
              <a:t>r</a:t>
            </a:r>
          </a:p>
          <a:p>
            <a:pPr>
              <a:spcBef>
                <a:spcPts val="600"/>
              </a:spcBef>
              <a:spcAft>
                <a:spcPts val="600"/>
              </a:spcAft>
            </a:pPr>
            <a:r>
              <a:rPr lang="en-US" sz="2000" dirty="0" smtClean="0"/>
              <a:t>Provides the ability to </a:t>
            </a:r>
            <a:r>
              <a:rPr lang="en-US" sz="2000" u="sng" dirty="0" smtClean="0"/>
              <a:t>search for existing</a:t>
            </a:r>
            <a:r>
              <a:rPr lang="en-US" sz="2000" dirty="0" smtClean="0"/>
              <a:t> dispute requests</a:t>
            </a:r>
          </a:p>
          <a:p>
            <a:pPr>
              <a:spcBef>
                <a:spcPts val="600"/>
              </a:spcBef>
              <a:spcAft>
                <a:spcPts val="600"/>
              </a:spcAft>
            </a:pPr>
            <a:r>
              <a:rPr lang="en-US" sz="2000" dirty="0" smtClean="0"/>
              <a:t>Provides the ability to </a:t>
            </a:r>
            <a:r>
              <a:rPr lang="en-US" sz="2000" u="sng" dirty="0" smtClean="0"/>
              <a:t>manually create new</a:t>
            </a:r>
            <a:r>
              <a:rPr lang="en-US" sz="2000" dirty="0" smtClean="0"/>
              <a:t> dispute requests</a:t>
            </a:r>
          </a:p>
          <a:p>
            <a:pPr>
              <a:spcBef>
                <a:spcPts val="600"/>
              </a:spcBef>
              <a:spcAft>
                <a:spcPts val="600"/>
              </a:spcAft>
            </a:pPr>
            <a:r>
              <a:rPr lang="en-US" sz="2000" dirty="0" smtClean="0">
                <a:solidFill>
                  <a:srgbClr val="000000"/>
                </a:solidFill>
              </a:rPr>
              <a:t>Dispute requests may be received for bills that have already been partially or fully collected</a:t>
            </a:r>
            <a:endParaRPr lang="en-US" sz="2000" dirty="0">
              <a:solidFill>
                <a:srgbClr val="000000"/>
              </a:solidFill>
            </a:endParaRPr>
          </a:p>
        </p:txBody>
      </p:sp>
      <p:sp>
        <p:nvSpPr>
          <p:cNvPr id="2" name="Footer Placeholder 1"/>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1" name="TextBox 10"/>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124</a:t>
            </a:fld>
            <a:endParaRPr lang="en-US" sz="1000" dirty="0"/>
          </a:p>
        </p:txBody>
      </p:sp>
    </p:spTree>
    <p:extLst>
      <p:ext uri="{BB962C8B-B14F-4D97-AF65-F5344CB8AC3E}">
        <p14:creationId xmlns:p14="http://schemas.microsoft.com/office/powerpoint/2010/main" val="98363419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Title 1"/>
          <p:cNvSpPr>
            <a:spLocks noGrp="1"/>
          </p:cNvSpPr>
          <p:nvPr>
            <p:ph type="title"/>
          </p:nvPr>
        </p:nvSpPr>
        <p:spPr>
          <a:xfrm>
            <a:off x="455613" y="331788"/>
            <a:ext cx="8755062" cy="563562"/>
          </a:xfrm>
        </p:spPr>
        <p:txBody>
          <a:bodyPr/>
          <a:lstStyle/>
          <a:p>
            <a:r>
              <a:rPr lang="en-US" dirty="0"/>
              <a:t>Non-IPAC Disputes – </a:t>
            </a:r>
            <a:br>
              <a:rPr lang="en-US" dirty="0"/>
            </a:br>
            <a:r>
              <a:rPr lang="en-US" dirty="0"/>
              <a:t>Disputed </a:t>
            </a:r>
            <a:r>
              <a:rPr lang="en-US" dirty="0" smtClean="0"/>
              <a:t>Billings Query – Research Existing Disputes</a:t>
            </a:r>
          </a:p>
        </p:txBody>
      </p:sp>
      <p:sp>
        <p:nvSpPr>
          <p:cNvPr id="342019" name="Content Placeholder 2"/>
          <p:cNvSpPr>
            <a:spLocks noGrp="1"/>
          </p:cNvSpPr>
          <p:nvPr>
            <p:ph idx="1"/>
          </p:nvPr>
        </p:nvSpPr>
        <p:spPr>
          <a:xfrm>
            <a:off x="457200" y="1188719"/>
            <a:ext cx="8686800" cy="1601983"/>
          </a:xfrm>
        </p:spPr>
        <p:txBody>
          <a:bodyPr/>
          <a:lstStyle/>
          <a:p>
            <a:pPr>
              <a:spcBef>
                <a:spcPts val="600"/>
              </a:spcBef>
              <a:spcAft>
                <a:spcPts val="600"/>
              </a:spcAft>
              <a:defRPr/>
            </a:pPr>
            <a:r>
              <a:rPr lang="en-US" sz="2000" dirty="0" smtClean="0"/>
              <a:t>Disputed Billings Query also provides the ability to search for existing dispute requests. To query an existing dispute: </a:t>
            </a:r>
          </a:p>
          <a:p>
            <a:pPr marL="573088">
              <a:spcBef>
                <a:spcPts val="600"/>
              </a:spcBef>
              <a:spcAft>
                <a:spcPts val="600"/>
              </a:spcAft>
              <a:buFont typeface="+mj-lt"/>
              <a:buAutoNum type="arabicPeriod"/>
              <a:defRPr/>
            </a:pPr>
            <a:r>
              <a:rPr lang="en-US" sz="2000" dirty="0" smtClean="0"/>
              <a:t>Pegasys &gt; Queries &gt; Accounts Receivable &gt; Disputed Billings Query </a:t>
            </a:r>
          </a:p>
          <a:p>
            <a:pPr marL="573088">
              <a:spcBef>
                <a:spcPts val="600"/>
              </a:spcBef>
              <a:spcAft>
                <a:spcPts val="600"/>
              </a:spcAft>
              <a:buFont typeface="+mj-lt"/>
              <a:buAutoNum type="arabicPeriod"/>
              <a:defRPr/>
            </a:pPr>
            <a:r>
              <a:rPr lang="en-US" sz="2000" dirty="0" smtClean="0"/>
              <a:t>Enter query criteria (vendor code, document number, etc.) and click “Search”</a:t>
            </a:r>
          </a:p>
        </p:txBody>
      </p:sp>
      <p:sp>
        <p:nvSpPr>
          <p:cNvPr id="10" name="TextBox 9"/>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125</a:t>
            </a:fld>
            <a:endParaRPr lang="en-US" sz="1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0072" y="2953610"/>
            <a:ext cx="4899191" cy="3675790"/>
          </a:xfrm>
          <a:prstGeom prst="rect">
            <a:avLst/>
          </a:prstGeom>
          <a:ln w="12700">
            <a:solidFill>
              <a:schemeClr val="tx1"/>
            </a:solidFill>
          </a:ln>
        </p:spPr>
      </p:pic>
      <p:sp>
        <p:nvSpPr>
          <p:cNvPr id="3" name="Rectangle 2"/>
          <p:cNvSpPr/>
          <p:nvPr/>
        </p:nvSpPr>
        <p:spPr bwMode="auto">
          <a:xfrm>
            <a:off x="2478505" y="4957011"/>
            <a:ext cx="421106" cy="264694"/>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88318299"/>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1"/>
          <p:cNvSpPr>
            <a:spLocks noGrp="1"/>
          </p:cNvSpPr>
          <p:nvPr>
            <p:ph type="title"/>
          </p:nvPr>
        </p:nvSpPr>
        <p:spPr>
          <a:xfrm>
            <a:off x="455613" y="331788"/>
            <a:ext cx="8688387" cy="563562"/>
          </a:xfrm>
        </p:spPr>
        <p:txBody>
          <a:bodyPr/>
          <a:lstStyle/>
          <a:p>
            <a:r>
              <a:rPr lang="en-US" dirty="0"/>
              <a:t>Non-IPAC Disputes – </a:t>
            </a:r>
            <a:br>
              <a:rPr lang="en-US" dirty="0"/>
            </a:br>
            <a:r>
              <a:rPr lang="en-US" dirty="0"/>
              <a:t>Disputed </a:t>
            </a:r>
            <a:r>
              <a:rPr lang="en-US" dirty="0" smtClean="0"/>
              <a:t>Billings Query – Research Existing Disputes </a:t>
            </a:r>
          </a:p>
        </p:txBody>
      </p:sp>
      <p:sp>
        <p:nvSpPr>
          <p:cNvPr id="5" name="Content Placeholder 4"/>
          <p:cNvSpPr>
            <a:spLocks noGrp="1"/>
          </p:cNvSpPr>
          <p:nvPr>
            <p:ph idx="1"/>
          </p:nvPr>
        </p:nvSpPr>
        <p:spPr>
          <a:xfrm>
            <a:off x="457200" y="1188720"/>
            <a:ext cx="8229600" cy="414449"/>
          </a:xfrm>
        </p:spPr>
        <p:txBody>
          <a:bodyPr/>
          <a:lstStyle/>
          <a:p>
            <a:pPr marL="569913" indent="-225425">
              <a:buFont typeface="+mj-lt"/>
              <a:buAutoNum type="arabicPeriod" startAt="3"/>
            </a:pPr>
            <a:r>
              <a:rPr lang="en-US" sz="2000" dirty="0"/>
              <a:t>Select item and select </a:t>
            </a:r>
            <a:r>
              <a:rPr lang="en-US" sz="2000" dirty="0" smtClean="0"/>
              <a:t>“Details”</a:t>
            </a:r>
            <a:endParaRPr lang="en-US" sz="2000" dirty="0"/>
          </a:p>
        </p:txBody>
      </p:sp>
      <p:sp>
        <p:nvSpPr>
          <p:cNvPr id="2" name="Footer Placeholder 1"/>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6390" name="Rectangle 2"/>
          <p:cNvSpPr>
            <a:spLocks noChangeArrowheads="1"/>
          </p:cNvSpPr>
          <p:nvPr/>
        </p:nvSpPr>
        <p:spPr bwMode="auto">
          <a:xfrm>
            <a:off x="0" y="0"/>
            <a:ext cx="9144000" cy="0"/>
          </a:xfrm>
          <a:prstGeom prst="rect">
            <a:avLst/>
          </a:prstGeom>
          <a:noFill/>
          <a:ln w="9525" algn="ctr">
            <a:noFill/>
            <a:miter lim="800000"/>
            <a:headEnd/>
            <a:tailEnd/>
          </a:ln>
        </p:spPr>
        <p:txBody>
          <a:bodyPr wrap="none" anchor="ctr">
            <a:spAutoFit/>
          </a:bodyPr>
          <a:lstStyle/>
          <a:p>
            <a:endParaRPr lang="en-US" dirty="0">
              <a:solidFill>
                <a:srgbClr val="000000"/>
              </a:solidFill>
            </a:endParaRPr>
          </a:p>
        </p:txBody>
      </p:sp>
      <p:sp>
        <p:nvSpPr>
          <p:cNvPr id="11" name="TextBox 10"/>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126</a:t>
            </a:fld>
            <a:endParaRPr lang="en-US" sz="1000" dirty="0"/>
          </a:p>
        </p:txBody>
      </p:sp>
      <p:grpSp>
        <p:nvGrpSpPr>
          <p:cNvPr id="4" name="Group 3"/>
          <p:cNvGrpSpPr/>
          <p:nvPr/>
        </p:nvGrpSpPr>
        <p:grpSpPr>
          <a:xfrm>
            <a:off x="906872" y="1743003"/>
            <a:ext cx="7548364" cy="4277776"/>
            <a:chOff x="1084997" y="1351128"/>
            <a:chExt cx="7548364" cy="4544704"/>
          </a:xfrm>
        </p:grpSpPr>
        <p:pic>
          <p:nvPicPr>
            <p:cNvPr id="36884" name="Picture 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4997" y="1351128"/>
              <a:ext cx="7548364" cy="4544704"/>
            </a:xfrm>
            <a:prstGeom prst="rect">
              <a:avLst/>
            </a:prstGeom>
            <a:noFill/>
            <a:ln w="22225">
              <a:solidFill>
                <a:schemeClr val="tx1"/>
              </a:solidFill>
              <a:miter lim="800000"/>
              <a:headEnd/>
              <a:tailEnd/>
            </a:ln>
            <a:extLst/>
          </p:spPr>
        </p:pic>
        <p:sp>
          <p:nvSpPr>
            <p:cNvPr id="3" name="Rectangle 2"/>
            <p:cNvSpPr/>
            <p:nvPr/>
          </p:nvSpPr>
          <p:spPr bwMode="auto">
            <a:xfrm>
              <a:off x="1375189" y="4650762"/>
              <a:ext cx="368133" cy="226501"/>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sp>
        <p:nvSpPr>
          <p:cNvPr id="6" name="TextBox 5"/>
          <p:cNvSpPr txBox="1"/>
          <p:nvPr/>
        </p:nvSpPr>
        <p:spPr>
          <a:xfrm>
            <a:off x="906872" y="5685182"/>
            <a:ext cx="7548363" cy="363835"/>
          </a:xfrm>
          <a:prstGeom prst="rect">
            <a:avLst/>
          </a:prstGeom>
          <a:noFill/>
          <a:ln w="22225">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958829635"/>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Title 1"/>
          <p:cNvSpPr>
            <a:spLocks noGrp="1"/>
          </p:cNvSpPr>
          <p:nvPr>
            <p:ph type="title"/>
          </p:nvPr>
        </p:nvSpPr>
        <p:spPr>
          <a:xfrm>
            <a:off x="455613" y="331788"/>
            <a:ext cx="8688387" cy="563562"/>
          </a:xfrm>
        </p:spPr>
        <p:txBody>
          <a:bodyPr/>
          <a:lstStyle/>
          <a:p>
            <a:r>
              <a:rPr lang="en-US" dirty="0"/>
              <a:t>Non-IPAC Disputes – </a:t>
            </a:r>
            <a:br>
              <a:rPr lang="en-US" dirty="0"/>
            </a:br>
            <a:r>
              <a:rPr lang="en-US" dirty="0"/>
              <a:t>Disputed </a:t>
            </a:r>
            <a:r>
              <a:rPr lang="en-US" dirty="0" smtClean="0"/>
              <a:t>Billings Query – Research Existing Disputes</a:t>
            </a:r>
          </a:p>
        </p:txBody>
      </p:sp>
      <p:sp>
        <p:nvSpPr>
          <p:cNvPr id="2" name="Footer Placeholder 1"/>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7414" name="Rectangle 2"/>
          <p:cNvSpPr>
            <a:spLocks noChangeArrowheads="1"/>
          </p:cNvSpPr>
          <p:nvPr/>
        </p:nvSpPr>
        <p:spPr bwMode="auto">
          <a:xfrm>
            <a:off x="0" y="0"/>
            <a:ext cx="9144000" cy="0"/>
          </a:xfrm>
          <a:prstGeom prst="rect">
            <a:avLst/>
          </a:prstGeom>
          <a:noFill/>
          <a:ln w="9525" algn="ctr">
            <a:noFill/>
            <a:miter lim="800000"/>
            <a:headEnd/>
            <a:tailEnd/>
          </a:ln>
        </p:spPr>
        <p:txBody>
          <a:bodyPr wrap="none" anchor="ctr">
            <a:spAutoFit/>
          </a:bodyPr>
          <a:lstStyle/>
          <a:p>
            <a:endParaRPr lang="en-US" dirty="0">
              <a:solidFill>
                <a:srgbClr val="000000"/>
              </a:solidFill>
            </a:endParaRPr>
          </a:p>
        </p:txBody>
      </p:sp>
      <p:sp>
        <p:nvSpPr>
          <p:cNvPr id="17415" name="Rectangle 4"/>
          <p:cNvSpPr>
            <a:spLocks noChangeArrowheads="1"/>
          </p:cNvSpPr>
          <p:nvPr/>
        </p:nvSpPr>
        <p:spPr bwMode="auto">
          <a:xfrm>
            <a:off x="0" y="0"/>
            <a:ext cx="9144000" cy="0"/>
          </a:xfrm>
          <a:prstGeom prst="rect">
            <a:avLst/>
          </a:prstGeom>
          <a:noFill/>
          <a:ln w="9525" algn="ctr">
            <a:noFill/>
            <a:miter lim="800000"/>
            <a:headEnd/>
            <a:tailEnd/>
          </a:ln>
        </p:spPr>
        <p:txBody>
          <a:bodyPr wrap="none" anchor="ctr">
            <a:spAutoFit/>
          </a:bodyPr>
          <a:lstStyle/>
          <a:p>
            <a:endParaRPr lang="en-US" dirty="0">
              <a:solidFill>
                <a:srgbClr val="000000"/>
              </a:solidFill>
            </a:endParaRPr>
          </a:p>
        </p:txBody>
      </p:sp>
      <p:sp>
        <p:nvSpPr>
          <p:cNvPr id="12" name="TextBox 11"/>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127</a:t>
            </a:fld>
            <a:endParaRPr lang="en-US" sz="1000" dirty="0"/>
          </a:p>
        </p:txBody>
      </p:sp>
      <p:grpSp>
        <p:nvGrpSpPr>
          <p:cNvPr id="14" name="Group 13"/>
          <p:cNvGrpSpPr/>
          <p:nvPr/>
        </p:nvGrpSpPr>
        <p:grpSpPr>
          <a:xfrm>
            <a:off x="587135" y="1873111"/>
            <a:ext cx="8343110" cy="4194116"/>
            <a:chOff x="587135" y="1252877"/>
            <a:chExt cx="8343110" cy="4194116"/>
          </a:xfrm>
        </p:grpSpPr>
        <p:pic>
          <p:nvPicPr>
            <p:cNvPr id="37909" name="Picture 2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7135" y="1252877"/>
              <a:ext cx="6473438" cy="4194116"/>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53839" y="3106352"/>
              <a:ext cx="5676406" cy="1416564"/>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Straight Connector 9"/>
            <p:cNvCxnSpPr/>
            <p:nvPr/>
          </p:nvCxnSpPr>
          <p:spPr bwMode="auto">
            <a:xfrm>
              <a:off x="2256312" y="1377538"/>
              <a:ext cx="997527" cy="1728814"/>
            </a:xfrm>
            <a:prstGeom prst="line">
              <a:avLst/>
            </a:prstGeom>
            <a:solidFill>
              <a:srgbClr val="ED171F"/>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a:off x="3051958" y="1377538"/>
              <a:ext cx="5878287" cy="1728814"/>
            </a:xfrm>
            <a:prstGeom prst="line">
              <a:avLst/>
            </a:prstGeom>
            <a:solidFill>
              <a:srgbClr val="ED171F"/>
            </a:solidFill>
            <a:ln w="9525"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55921016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Title 1"/>
          <p:cNvSpPr>
            <a:spLocks noGrp="1"/>
          </p:cNvSpPr>
          <p:nvPr>
            <p:ph type="title"/>
          </p:nvPr>
        </p:nvSpPr>
        <p:spPr>
          <a:xfrm>
            <a:off x="455614" y="331788"/>
            <a:ext cx="8524614" cy="563562"/>
          </a:xfrm>
        </p:spPr>
        <p:txBody>
          <a:bodyPr/>
          <a:lstStyle/>
          <a:p>
            <a:r>
              <a:rPr lang="en-US" dirty="0"/>
              <a:t>Non-IPAC Disputes – </a:t>
            </a:r>
            <a:br>
              <a:rPr lang="en-US" dirty="0"/>
            </a:br>
            <a:r>
              <a:rPr lang="en-US" dirty="0"/>
              <a:t>Disputed </a:t>
            </a:r>
            <a:r>
              <a:rPr lang="en-US" dirty="0" smtClean="0"/>
              <a:t>Billings Query – Record Dispute Button</a:t>
            </a:r>
          </a:p>
        </p:txBody>
      </p:sp>
      <p:sp>
        <p:nvSpPr>
          <p:cNvPr id="259075" name="Content Placeholder 2"/>
          <p:cNvSpPr>
            <a:spLocks noGrp="1"/>
          </p:cNvSpPr>
          <p:nvPr>
            <p:ph idx="1"/>
          </p:nvPr>
        </p:nvSpPr>
        <p:spPr>
          <a:xfrm>
            <a:off x="333375" y="1188720"/>
            <a:ext cx="8880719" cy="4784567"/>
          </a:xfrm>
        </p:spPr>
        <p:txBody>
          <a:bodyPr/>
          <a:lstStyle/>
          <a:p>
            <a:pPr>
              <a:spcBef>
                <a:spcPts val="600"/>
              </a:spcBef>
              <a:spcAft>
                <a:spcPts val="600"/>
              </a:spcAft>
            </a:pPr>
            <a:r>
              <a:rPr lang="en-US" sz="1600" dirty="0"/>
              <a:t>If after initial evaluation, </a:t>
            </a:r>
            <a:r>
              <a:rPr lang="en-US" sz="1600" dirty="0" smtClean="0"/>
              <a:t>the </a:t>
            </a:r>
            <a:r>
              <a:rPr lang="en-US" sz="1600" b="1" i="1" dirty="0" smtClean="0"/>
              <a:t>Pegasys user </a:t>
            </a:r>
            <a:r>
              <a:rPr lang="en-US" sz="1600" b="1" i="1" dirty="0"/>
              <a:t>deems that a dispute </a:t>
            </a:r>
            <a:r>
              <a:rPr lang="en-US" sz="1600" b="1" i="1" dirty="0" smtClean="0"/>
              <a:t>requires </a:t>
            </a:r>
            <a:r>
              <a:rPr lang="en-US" sz="1600" b="1" i="1" dirty="0"/>
              <a:t>further </a:t>
            </a:r>
            <a:r>
              <a:rPr lang="en-US" sz="1600" b="1" i="1" dirty="0" smtClean="0"/>
              <a:t>investigation</a:t>
            </a:r>
            <a:r>
              <a:rPr lang="en-US" sz="1600" dirty="0" smtClean="0"/>
              <a:t>, the </a:t>
            </a:r>
            <a:r>
              <a:rPr lang="en-US" sz="1600" dirty="0"/>
              <a:t>Record Dispute Button functionality on the Disputed Billings </a:t>
            </a:r>
            <a:r>
              <a:rPr lang="en-US" sz="1600" dirty="0" smtClean="0"/>
              <a:t>Query can be used to update the Dispute Status</a:t>
            </a:r>
          </a:p>
          <a:p>
            <a:pPr>
              <a:spcBef>
                <a:spcPts val="600"/>
              </a:spcBef>
              <a:spcAft>
                <a:spcPts val="600"/>
              </a:spcAft>
            </a:pPr>
            <a:r>
              <a:rPr lang="en-US" sz="1600" dirty="0" smtClean="0"/>
              <a:t>Used </a:t>
            </a:r>
            <a:r>
              <a:rPr lang="en-US" sz="1600" dirty="0"/>
              <a:t>by Pegasys user when </a:t>
            </a:r>
            <a:r>
              <a:rPr lang="en-US" sz="1600" u="sng" dirty="0"/>
              <a:t>updating dispute status from New to Under Review</a:t>
            </a:r>
            <a:endParaRPr lang="en-US" sz="1600" u="sng" dirty="0" smtClean="0"/>
          </a:p>
          <a:p>
            <a:pPr lvl="1">
              <a:spcBef>
                <a:spcPts val="600"/>
              </a:spcBef>
              <a:spcAft>
                <a:spcPts val="600"/>
              </a:spcAft>
            </a:pPr>
            <a:r>
              <a:rPr lang="en-US" sz="1600" u="sng" dirty="0" smtClean="0"/>
              <a:t>Automatically updates the BD</a:t>
            </a:r>
            <a:r>
              <a:rPr lang="en-US" sz="1600" dirty="0" smtClean="0"/>
              <a:t> of a corresponding dispute request</a:t>
            </a:r>
          </a:p>
          <a:p>
            <a:pPr lvl="2">
              <a:spcBef>
                <a:spcPts val="600"/>
              </a:spcBef>
              <a:spcAft>
                <a:spcPts val="600"/>
              </a:spcAft>
            </a:pPr>
            <a:r>
              <a:rPr lang="en-US" sz="1600" dirty="0" smtClean="0"/>
              <a:t>Update will occur as a document “amendment”</a:t>
            </a:r>
          </a:p>
          <a:p>
            <a:pPr lvl="1">
              <a:spcBef>
                <a:spcPts val="600"/>
              </a:spcBef>
              <a:spcAft>
                <a:spcPts val="600"/>
              </a:spcAft>
            </a:pPr>
            <a:r>
              <a:rPr lang="en-US" sz="1600" u="sng" dirty="0" smtClean="0"/>
              <a:t>Prevents system from generating dunning notices </a:t>
            </a:r>
            <a:r>
              <a:rPr lang="en-US" sz="1600" dirty="0" smtClean="0"/>
              <a:t>for disputed amount</a:t>
            </a:r>
          </a:p>
          <a:p>
            <a:pPr lvl="1">
              <a:spcBef>
                <a:spcPts val="600"/>
              </a:spcBef>
              <a:spcAft>
                <a:spcPts val="600"/>
              </a:spcAft>
            </a:pPr>
            <a:r>
              <a:rPr lang="en-US" sz="1600" u="sng" dirty="0" smtClean="0"/>
              <a:t>Prevents system from assessing additional Interest/Penalty/Admin Charges</a:t>
            </a:r>
            <a:endParaRPr lang="en-US" sz="1600" dirty="0" smtClean="0"/>
          </a:p>
          <a:p>
            <a:pPr>
              <a:spcBef>
                <a:spcPts val="600"/>
              </a:spcBef>
              <a:spcAft>
                <a:spcPts val="600"/>
              </a:spcAft>
            </a:pPr>
            <a:r>
              <a:rPr lang="en-US" sz="1600" b="1" dirty="0" smtClean="0"/>
              <a:t>Record Dispute – Dispute </a:t>
            </a:r>
            <a:r>
              <a:rPr lang="en-US" sz="1600" b="1" dirty="0"/>
              <a:t>of entire </a:t>
            </a:r>
            <a:r>
              <a:rPr lang="en-US" sz="1600" b="1" dirty="0" smtClean="0"/>
              <a:t>BD or of select Accounting Lines:</a:t>
            </a:r>
            <a:endParaRPr lang="en-US" sz="1600" b="1" dirty="0"/>
          </a:p>
          <a:p>
            <a:pPr lvl="1">
              <a:spcBef>
                <a:spcPts val="600"/>
              </a:spcBef>
              <a:spcAft>
                <a:spcPts val="600"/>
              </a:spcAft>
            </a:pPr>
            <a:r>
              <a:rPr lang="en-US" sz="1600" dirty="0"/>
              <a:t>Sets </a:t>
            </a:r>
            <a:r>
              <a:rPr lang="en-US" sz="1600" b="1" i="1" dirty="0" smtClean="0"/>
              <a:t>Debt </a:t>
            </a:r>
            <a:r>
              <a:rPr lang="en-US" sz="1600" b="1" i="1" dirty="0"/>
              <a:t>Appeal Forbearance Flag to True</a:t>
            </a:r>
            <a:r>
              <a:rPr lang="en-US" sz="1600" dirty="0"/>
              <a:t> on all Accounting </a:t>
            </a:r>
            <a:r>
              <a:rPr lang="en-US" sz="1600" dirty="0" smtClean="0"/>
              <a:t>Lines included in dispute</a:t>
            </a:r>
            <a:endParaRPr lang="en-US" sz="1600" dirty="0"/>
          </a:p>
          <a:p>
            <a:pPr lvl="2">
              <a:spcBef>
                <a:spcPts val="600"/>
              </a:spcBef>
              <a:spcAft>
                <a:spcPts val="600"/>
              </a:spcAft>
            </a:pPr>
            <a:r>
              <a:rPr lang="en-US" sz="1600" dirty="0"/>
              <a:t>Dunning notices are not generated on documents where the Debt Appeal Forbearance flag is True</a:t>
            </a:r>
          </a:p>
          <a:p>
            <a:pPr lvl="1">
              <a:spcBef>
                <a:spcPts val="600"/>
              </a:spcBef>
              <a:spcAft>
                <a:spcPts val="600"/>
              </a:spcAft>
            </a:pPr>
            <a:r>
              <a:rPr lang="en-US" sz="1600" dirty="0"/>
              <a:t>Captures the </a:t>
            </a:r>
            <a:r>
              <a:rPr lang="en-US" sz="1600" b="1" i="1" dirty="0"/>
              <a:t>Debt Appeal Forbearance Date</a:t>
            </a:r>
            <a:r>
              <a:rPr lang="en-US" sz="1600" dirty="0"/>
              <a:t> on all Accounting Line(s)</a:t>
            </a:r>
          </a:p>
          <a:p>
            <a:pPr>
              <a:spcBef>
                <a:spcPts val="600"/>
              </a:spcBef>
              <a:spcAft>
                <a:spcPts val="600"/>
              </a:spcAft>
            </a:pPr>
            <a:endParaRPr lang="en-US" sz="2000" dirty="0" smtClean="0"/>
          </a:p>
        </p:txBody>
      </p:sp>
      <p:sp>
        <p:nvSpPr>
          <p:cNvPr id="2" name="Footer Placeholder 1"/>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0" name="TextBox 9"/>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128</a:t>
            </a:fld>
            <a:endParaRPr lang="en-US" sz="1000" dirty="0"/>
          </a:p>
        </p:txBody>
      </p:sp>
    </p:spTree>
    <p:extLst>
      <p:ext uri="{BB962C8B-B14F-4D97-AF65-F5344CB8AC3E}">
        <p14:creationId xmlns:p14="http://schemas.microsoft.com/office/powerpoint/2010/main" val="30487304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331788"/>
            <a:ext cx="8519946" cy="563562"/>
          </a:xfrm>
        </p:spPr>
        <p:txBody>
          <a:bodyPr/>
          <a:lstStyle/>
          <a:p>
            <a:r>
              <a:rPr lang="en-US" dirty="0"/>
              <a:t>Non-IPAC Disputes – </a:t>
            </a:r>
            <a:br>
              <a:rPr lang="en-US" dirty="0"/>
            </a:br>
            <a:r>
              <a:rPr lang="en-US" dirty="0"/>
              <a:t>Disputed Billings Query – Record Dispute Button</a:t>
            </a:r>
          </a:p>
        </p:txBody>
      </p:sp>
      <p:sp>
        <p:nvSpPr>
          <p:cNvPr id="3" name="Content Placeholder 2"/>
          <p:cNvSpPr>
            <a:spLocks noGrp="1"/>
          </p:cNvSpPr>
          <p:nvPr>
            <p:ph idx="1"/>
          </p:nvPr>
        </p:nvSpPr>
        <p:spPr>
          <a:xfrm>
            <a:off x="457200" y="1188719"/>
            <a:ext cx="8686800" cy="5302853"/>
          </a:xfrm>
        </p:spPr>
        <p:txBody>
          <a:bodyPr/>
          <a:lstStyle/>
          <a:p>
            <a:pPr>
              <a:spcBef>
                <a:spcPts val="600"/>
              </a:spcBef>
              <a:spcAft>
                <a:spcPts val="600"/>
              </a:spcAft>
            </a:pPr>
            <a:r>
              <a:rPr lang="en-US" sz="2000" b="1" dirty="0"/>
              <a:t>Record Dispute – Dispute </a:t>
            </a:r>
            <a:r>
              <a:rPr lang="en-US" sz="2000" b="1" dirty="0" smtClean="0"/>
              <a:t>of </a:t>
            </a:r>
            <a:r>
              <a:rPr lang="en-US" sz="2000" b="1" dirty="0"/>
              <a:t>Detail Billing Record(s): </a:t>
            </a:r>
          </a:p>
          <a:p>
            <a:pPr lvl="1">
              <a:spcBef>
                <a:spcPts val="600"/>
              </a:spcBef>
              <a:spcAft>
                <a:spcPts val="600"/>
              </a:spcAft>
            </a:pPr>
            <a:r>
              <a:rPr lang="en-US" sz="1800" dirty="0"/>
              <a:t>Locates the </a:t>
            </a:r>
            <a:r>
              <a:rPr lang="en-US" sz="1800" dirty="0" smtClean="0"/>
              <a:t>Accounting </a:t>
            </a:r>
            <a:r>
              <a:rPr lang="en-US" sz="1800" dirty="0"/>
              <a:t>L</a:t>
            </a:r>
            <a:r>
              <a:rPr lang="en-US" sz="1800" dirty="0" smtClean="0"/>
              <a:t>ine(s</a:t>
            </a:r>
            <a:r>
              <a:rPr lang="en-US" sz="1800" dirty="0"/>
              <a:t>) </a:t>
            </a:r>
            <a:r>
              <a:rPr lang="en-US" sz="1800" u="sng" dirty="0"/>
              <a:t>with the disputed Detail Billing Records(s)</a:t>
            </a:r>
          </a:p>
          <a:p>
            <a:pPr marL="1025525" lvl="2" indent="-342900">
              <a:spcBef>
                <a:spcPts val="600"/>
              </a:spcBef>
              <a:spcAft>
                <a:spcPts val="600"/>
              </a:spcAft>
              <a:buFont typeface="+mj-lt"/>
              <a:buAutoNum type="arabicPeriod"/>
            </a:pPr>
            <a:r>
              <a:rPr lang="en-US" sz="1600" b="1" i="1" dirty="0"/>
              <a:t>Reduces the </a:t>
            </a:r>
            <a:r>
              <a:rPr lang="en-US" sz="1600" b="1" i="1" dirty="0" smtClean="0"/>
              <a:t>Accounting </a:t>
            </a:r>
            <a:r>
              <a:rPr lang="en-US" sz="1600" b="1" i="1" dirty="0"/>
              <a:t>L</a:t>
            </a:r>
            <a:r>
              <a:rPr lang="en-US" sz="1600" b="1" i="1" dirty="0" smtClean="0"/>
              <a:t>ine</a:t>
            </a:r>
            <a:r>
              <a:rPr lang="en-US" sz="1600" dirty="0" smtClean="0"/>
              <a:t> </a:t>
            </a:r>
            <a:r>
              <a:rPr lang="en-US" sz="1600" dirty="0"/>
              <a:t>by the total amount of disputed Detail Billing Record(s</a:t>
            </a:r>
            <a:r>
              <a:rPr lang="en-US" sz="1600" dirty="0" smtClean="0"/>
              <a:t>)</a:t>
            </a:r>
            <a:endParaRPr lang="en-US" sz="1600" dirty="0"/>
          </a:p>
          <a:p>
            <a:pPr marL="1025525" lvl="2" indent="-342900">
              <a:spcBef>
                <a:spcPts val="600"/>
              </a:spcBef>
              <a:spcAft>
                <a:spcPts val="600"/>
              </a:spcAft>
              <a:buFont typeface="+mj-lt"/>
              <a:buAutoNum type="arabicPeriod"/>
            </a:pPr>
            <a:r>
              <a:rPr lang="en-US" sz="1600" b="1" i="1" dirty="0"/>
              <a:t>Generates a new </a:t>
            </a:r>
            <a:r>
              <a:rPr lang="en-US" sz="1600" b="1" i="1" dirty="0" smtClean="0"/>
              <a:t>Accounting </a:t>
            </a:r>
            <a:r>
              <a:rPr lang="en-US" sz="1600" b="1" i="1" dirty="0"/>
              <a:t>L</a:t>
            </a:r>
            <a:r>
              <a:rPr lang="en-US" sz="1600" b="1" i="1" dirty="0" smtClean="0"/>
              <a:t>ine</a:t>
            </a:r>
            <a:endParaRPr lang="en-US" sz="1600" b="1" i="1" dirty="0"/>
          </a:p>
          <a:p>
            <a:pPr marL="1025525" lvl="2" indent="-342900">
              <a:spcBef>
                <a:spcPts val="600"/>
              </a:spcBef>
              <a:spcAft>
                <a:spcPts val="600"/>
              </a:spcAft>
              <a:buFont typeface="+mj-lt"/>
              <a:buAutoNum type="arabicPeriod"/>
            </a:pPr>
            <a:r>
              <a:rPr lang="en-US" sz="1600" b="1" i="1" dirty="0"/>
              <a:t>Sets the Debt Appeal Forbearance Flag</a:t>
            </a:r>
            <a:r>
              <a:rPr lang="en-US" sz="1600" dirty="0"/>
              <a:t> on the new Accounting </a:t>
            </a:r>
            <a:r>
              <a:rPr lang="en-US" sz="1600" dirty="0" smtClean="0"/>
              <a:t>Line to </a:t>
            </a:r>
            <a:r>
              <a:rPr lang="en-US" sz="1600" dirty="0"/>
              <a:t>True</a:t>
            </a:r>
          </a:p>
          <a:p>
            <a:pPr marL="1025525" lvl="2" indent="-342900">
              <a:spcBef>
                <a:spcPts val="600"/>
              </a:spcBef>
              <a:spcAft>
                <a:spcPts val="600"/>
              </a:spcAft>
              <a:buFont typeface="+mj-lt"/>
              <a:buAutoNum type="arabicPeriod"/>
            </a:pPr>
            <a:r>
              <a:rPr lang="en-US" sz="1600" b="1" i="1" dirty="0"/>
              <a:t>Captures the Debt Appeal Forbearance Date</a:t>
            </a:r>
            <a:r>
              <a:rPr lang="en-US" sz="1600" dirty="0"/>
              <a:t> on the new Accounting Line</a:t>
            </a:r>
          </a:p>
          <a:p>
            <a:pPr marL="1025525" lvl="2" indent="-342900">
              <a:spcBef>
                <a:spcPts val="600"/>
              </a:spcBef>
              <a:spcAft>
                <a:spcPts val="600"/>
              </a:spcAft>
              <a:buFont typeface="+mj-lt"/>
              <a:buAutoNum type="arabicPeriod"/>
            </a:pPr>
            <a:r>
              <a:rPr lang="en-US" sz="1600" b="1" i="1" dirty="0" smtClean="0"/>
              <a:t>Transfers </a:t>
            </a:r>
            <a:r>
              <a:rPr lang="en-US" sz="1600" b="1" i="1" dirty="0"/>
              <a:t>the Detail Billing Record(s)</a:t>
            </a:r>
            <a:r>
              <a:rPr lang="en-US" sz="1600" dirty="0"/>
              <a:t> specified in the billing dispute request from the original Accounting </a:t>
            </a:r>
            <a:r>
              <a:rPr lang="en-US" sz="1600" dirty="0" smtClean="0"/>
              <a:t>Line to </a:t>
            </a:r>
            <a:r>
              <a:rPr lang="en-US" sz="1600" dirty="0"/>
              <a:t>the new Accounting </a:t>
            </a:r>
            <a:r>
              <a:rPr lang="en-US" sz="1600" dirty="0" smtClean="0"/>
              <a:t>Line</a:t>
            </a:r>
          </a:p>
          <a:p>
            <a:pPr lvl="1">
              <a:spcBef>
                <a:spcPts val="600"/>
              </a:spcBef>
              <a:spcAft>
                <a:spcPts val="600"/>
              </a:spcAft>
            </a:pPr>
            <a:r>
              <a:rPr lang="en-US" sz="1600" dirty="0"/>
              <a:t>Because Outlease, External Services, and the Manual Business Lines do not use the detail billing record functionality, these customers can only submit dispute requests via VCSS at the statement </a:t>
            </a:r>
            <a:r>
              <a:rPr lang="en-US" sz="1600" dirty="0" smtClean="0"/>
              <a:t>level</a:t>
            </a:r>
            <a:endParaRPr lang="en-US" sz="1600" dirty="0"/>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TextBox 4"/>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129</a:t>
            </a:fld>
            <a:endParaRPr lang="en-US" sz="1000" dirty="0"/>
          </a:p>
        </p:txBody>
      </p:sp>
    </p:spTree>
    <p:extLst>
      <p:ext uri="{BB962C8B-B14F-4D97-AF65-F5344CB8AC3E}">
        <p14:creationId xmlns:p14="http://schemas.microsoft.com/office/powerpoint/2010/main" val="18261026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6"/>
          <p:cNvSpPr>
            <a:spLocks noGrp="1" noChangeArrowheads="1"/>
          </p:cNvSpPr>
          <p:nvPr>
            <p:ph type="title"/>
          </p:nvPr>
        </p:nvSpPr>
        <p:spPr>
          <a:xfrm>
            <a:off x="455613" y="329184"/>
            <a:ext cx="8565557" cy="563562"/>
          </a:xfrm>
        </p:spPr>
        <p:txBody>
          <a:bodyPr anchor="b" anchorCtr="0"/>
          <a:lstStyle/>
          <a:p>
            <a:pPr eaLnBrk="1" hangingPunct="1"/>
            <a:r>
              <a:rPr lang="en-US" dirty="0" smtClean="0">
                <a:solidFill>
                  <a:srgbClr val="FFFFFF"/>
                </a:solidFill>
              </a:rPr>
              <a:t>Receivables Management </a:t>
            </a:r>
            <a:r>
              <a:rPr lang="en-US" dirty="0" smtClean="0"/>
              <a:t>– Key Concepts</a:t>
            </a:r>
          </a:p>
        </p:txBody>
      </p:sp>
      <p:sp>
        <p:nvSpPr>
          <p:cNvPr id="8195" name="Rectangle 7"/>
          <p:cNvSpPr>
            <a:spLocks noGrp="1" noChangeArrowheads="1"/>
          </p:cNvSpPr>
          <p:nvPr>
            <p:ph idx="1"/>
          </p:nvPr>
        </p:nvSpPr>
        <p:spPr>
          <a:xfrm>
            <a:off x="457200" y="1188720"/>
            <a:ext cx="8443082" cy="4801909"/>
          </a:xfrm>
        </p:spPr>
        <p:txBody>
          <a:bodyPr>
            <a:noAutofit/>
          </a:bodyPr>
          <a:lstStyle/>
          <a:p>
            <a:pPr marL="231775" lvl="1" indent="-231775">
              <a:spcBef>
                <a:spcPts val="600"/>
              </a:spcBef>
              <a:spcAft>
                <a:spcPts val="600"/>
              </a:spcAft>
            </a:pPr>
            <a:r>
              <a:rPr lang="en-US" sz="2000" b="1" dirty="0"/>
              <a:t>PCAS Unfilled Customer Order (UFCO) Reversal </a:t>
            </a:r>
          </a:p>
          <a:p>
            <a:pPr lvl="1">
              <a:spcBef>
                <a:spcPts val="600"/>
              </a:spcBef>
              <a:spcAft>
                <a:spcPts val="600"/>
              </a:spcAft>
            </a:pPr>
            <a:r>
              <a:rPr lang="en-US" sz="1600" dirty="0" smtClean="0"/>
              <a:t>Once a PCAS agreement has passed its End Date, PCAS AC UFCO Reversal batch job performs automated updates to agreement:</a:t>
            </a:r>
          </a:p>
          <a:p>
            <a:pPr marL="1025525" lvl="2" indent="-342900">
              <a:spcBef>
                <a:spcPts val="600"/>
              </a:spcBef>
              <a:spcAft>
                <a:spcPts val="600"/>
              </a:spcAft>
              <a:buFont typeface="+mj-lt"/>
              <a:buAutoNum type="arabicPeriod"/>
            </a:pPr>
            <a:r>
              <a:rPr lang="en-US" sz="1600" u="sng" dirty="0"/>
              <a:t>Draws down any remaining unfilled customer order </a:t>
            </a:r>
            <a:r>
              <a:rPr lang="en-US" sz="1600" u="sng" dirty="0" smtClean="0"/>
              <a:t>balance</a:t>
            </a:r>
          </a:p>
          <a:p>
            <a:pPr marL="1025525" lvl="2" indent="-342900">
              <a:spcBef>
                <a:spcPts val="600"/>
              </a:spcBef>
              <a:spcAft>
                <a:spcPts val="600"/>
              </a:spcAft>
              <a:buFont typeface="+mj-lt"/>
              <a:buAutoNum type="arabicPeriod"/>
            </a:pPr>
            <a:r>
              <a:rPr lang="en-US" sz="1600" u="sng" dirty="0"/>
              <a:t>Returns any unused Advance </a:t>
            </a:r>
            <a:r>
              <a:rPr lang="en-US" sz="1600" u="sng" dirty="0" smtClean="0"/>
              <a:t>amounts as customer refunds</a:t>
            </a:r>
            <a:endParaRPr lang="en-US" sz="1600" dirty="0" smtClean="0"/>
          </a:p>
          <a:p>
            <a:pPr marL="346075" lvl="1" indent="0">
              <a:spcBef>
                <a:spcPts val="600"/>
              </a:spcBef>
              <a:spcAft>
                <a:spcPts val="600"/>
              </a:spcAft>
              <a:buNone/>
            </a:pPr>
            <a:endParaRPr lang="en-US" sz="2000" b="1" u="sng" dirty="0" smtClean="0">
              <a:solidFill>
                <a:srgbClr val="E21D38"/>
              </a:solidFill>
              <a:ea typeface="Times New Roman"/>
              <a:cs typeface="Times New Roman"/>
            </a:endParaRPr>
          </a:p>
          <a:p>
            <a:pPr>
              <a:spcBef>
                <a:spcPts val="600"/>
              </a:spcBef>
              <a:spcAft>
                <a:spcPts val="600"/>
              </a:spcAft>
            </a:pPr>
            <a:r>
              <a:rPr lang="en-US" sz="2000" b="1" dirty="0" smtClean="0">
                <a:ea typeface="Times New Roman"/>
                <a:cs typeface="Times New Roman"/>
              </a:rPr>
              <a:t>Treasury Referral</a:t>
            </a:r>
          </a:p>
          <a:p>
            <a:pPr lvl="1" eaLnBrk="1" fontAlgn="auto" hangingPunct="1">
              <a:spcBef>
                <a:spcPts val="600"/>
              </a:spcBef>
              <a:spcAft>
                <a:spcPts val="600"/>
              </a:spcAft>
            </a:pPr>
            <a:r>
              <a:rPr lang="en-US" sz="1600" dirty="0">
                <a:cs typeface="Calibri" pitchFamily="34" charset="0"/>
              </a:rPr>
              <a:t>If after 90 days the debt remains outstanding, then GSA </a:t>
            </a:r>
            <a:r>
              <a:rPr lang="en-US" sz="1600" u="sng" dirty="0">
                <a:cs typeface="Calibri" pitchFamily="34" charset="0"/>
              </a:rPr>
              <a:t>may initiate the Treasury Referral </a:t>
            </a:r>
            <a:r>
              <a:rPr lang="en-US" sz="1600" u="sng" dirty="0" smtClean="0">
                <a:cs typeface="Calibri" pitchFamily="34" charset="0"/>
              </a:rPr>
              <a:t>process for collection</a:t>
            </a:r>
          </a:p>
          <a:p>
            <a:pPr lvl="1" eaLnBrk="1" fontAlgn="auto" hangingPunct="1">
              <a:spcBef>
                <a:spcPts val="600"/>
              </a:spcBef>
              <a:spcAft>
                <a:spcPts val="600"/>
              </a:spcAft>
            </a:pPr>
            <a:r>
              <a:rPr lang="en-US" sz="1600" dirty="0">
                <a:cs typeface="Calibri" pitchFamily="34" charset="0"/>
              </a:rPr>
              <a:t>When referred for “</a:t>
            </a:r>
            <a:r>
              <a:rPr lang="en-US" sz="1600" b="1" u="sng" dirty="0">
                <a:cs typeface="Calibri" pitchFamily="34" charset="0"/>
              </a:rPr>
              <a:t>Treasury Cross-Servicing</a:t>
            </a:r>
            <a:r>
              <a:rPr lang="en-US" sz="1600" dirty="0">
                <a:cs typeface="Calibri" pitchFamily="34" charset="0"/>
              </a:rPr>
              <a:t>”, Treasury will make attempts at collection by contacting debtors and requesting they remit </a:t>
            </a:r>
            <a:r>
              <a:rPr lang="en-US" sz="1600" dirty="0" smtClean="0">
                <a:cs typeface="Calibri" pitchFamily="34" charset="0"/>
              </a:rPr>
              <a:t>payment</a:t>
            </a:r>
          </a:p>
          <a:p>
            <a:pPr lvl="1" eaLnBrk="1" fontAlgn="auto" hangingPunct="1">
              <a:spcBef>
                <a:spcPts val="600"/>
              </a:spcBef>
              <a:spcAft>
                <a:spcPts val="600"/>
              </a:spcAft>
            </a:pPr>
            <a:r>
              <a:rPr lang="en-US" sz="1600" dirty="0" smtClean="0">
                <a:cs typeface="Calibri" pitchFamily="34" charset="0"/>
              </a:rPr>
              <a:t>Region 6/7 Claims and Outlease business lines will </a:t>
            </a:r>
            <a:r>
              <a:rPr lang="en-US" sz="1600" dirty="0">
                <a:cs typeface="Calibri" pitchFamily="34" charset="0"/>
              </a:rPr>
              <a:t>use Pegasys referral </a:t>
            </a:r>
            <a:r>
              <a:rPr lang="en-US" sz="1600" dirty="0" smtClean="0">
                <a:cs typeface="Calibri" pitchFamily="34" charset="0"/>
              </a:rPr>
              <a:t>functionality</a:t>
            </a:r>
            <a:endParaRPr lang="en-US" sz="2000" b="1" dirty="0" smtClean="0">
              <a:solidFill>
                <a:srgbClr val="E21D38"/>
              </a:solidFill>
              <a:ea typeface="Times New Roman"/>
              <a:cs typeface="Times New Roman"/>
            </a:endParaRPr>
          </a:p>
        </p:txBody>
      </p:sp>
      <p:sp>
        <p:nvSpPr>
          <p:cNvPr id="2" name="Footer Placeholder 1"/>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10" name="TextBox 9"/>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13</a:t>
            </a:fld>
            <a:endParaRPr lang="en-US" sz="1000" dirty="0"/>
          </a:p>
        </p:txBody>
      </p:sp>
    </p:spTree>
    <p:extLst>
      <p:ext uri="{BB962C8B-B14F-4D97-AF65-F5344CB8AC3E}">
        <p14:creationId xmlns:p14="http://schemas.microsoft.com/office/powerpoint/2010/main" val="1034157156"/>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7832390" y="5911262"/>
            <a:ext cx="1092535" cy="914400"/>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60098" name="Title 1"/>
          <p:cNvSpPr>
            <a:spLocks noGrp="1"/>
          </p:cNvSpPr>
          <p:nvPr>
            <p:ph type="title"/>
          </p:nvPr>
        </p:nvSpPr>
        <p:spPr>
          <a:xfrm>
            <a:off x="455613" y="331788"/>
            <a:ext cx="8688387" cy="563562"/>
          </a:xfrm>
        </p:spPr>
        <p:txBody>
          <a:bodyPr/>
          <a:lstStyle/>
          <a:p>
            <a:r>
              <a:rPr lang="en-US" dirty="0"/>
              <a:t>Non-IPAC Disputes – </a:t>
            </a:r>
            <a:br>
              <a:rPr lang="en-US" dirty="0"/>
            </a:br>
            <a:r>
              <a:rPr lang="en-US" dirty="0"/>
              <a:t>Disputed </a:t>
            </a:r>
            <a:r>
              <a:rPr lang="en-US" dirty="0" smtClean="0"/>
              <a:t>Billings </a:t>
            </a:r>
            <a:r>
              <a:rPr lang="en-US" dirty="0"/>
              <a:t>Query – </a:t>
            </a:r>
            <a:r>
              <a:rPr lang="en-US" dirty="0" smtClean="0"/>
              <a:t>Remove </a:t>
            </a:r>
            <a:r>
              <a:rPr lang="en-US" dirty="0"/>
              <a:t>Dispute </a:t>
            </a:r>
            <a:r>
              <a:rPr lang="en-US" dirty="0" smtClean="0"/>
              <a:t>Button</a:t>
            </a:r>
          </a:p>
        </p:txBody>
      </p:sp>
      <p:sp>
        <p:nvSpPr>
          <p:cNvPr id="260099" name="Content Placeholder 2"/>
          <p:cNvSpPr>
            <a:spLocks noGrp="1"/>
          </p:cNvSpPr>
          <p:nvPr>
            <p:ph idx="1"/>
          </p:nvPr>
        </p:nvSpPr>
        <p:spPr>
          <a:xfrm>
            <a:off x="457200" y="1131570"/>
            <a:ext cx="8467725" cy="5574030"/>
          </a:xfrm>
        </p:spPr>
        <p:txBody>
          <a:bodyPr/>
          <a:lstStyle/>
          <a:p>
            <a:pPr>
              <a:spcBef>
                <a:spcPts val="600"/>
              </a:spcBef>
              <a:spcAft>
                <a:spcPts val="600"/>
              </a:spcAft>
            </a:pPr>
            <a:r>
              <a:rPr lang="en-US" sz="1600" dirty="0"/>
              <a:t>Upon the completion of investigating the </a:t>
            </a:r>
            <a:r>
              <a:rPr lang="en-US" sz="1600" dirty="0" smtClean="0"/>
              <a:t>dispute, </a:t>
            </a:r>
            <a:r>
              <a:rPr lang="en-US" sz="1600" dirty="0"/>
              <a:t>the Remove Dispute Button functionality on the Disputed Billings </a:t>
            </a:r>
            <a:r>
              <a:rPr lang="en-US" sz="1600" dirty="0" smtClean="0"/>
              <a:t>Query:</a:t>
            </a:r>
            <a:endParaRPr lang="en-US" sz="1600" u="sng" dirty="0" smtClean="0"/>
          </a:p>
          <a:p>
            <a:pPr lvl="1">
              <a:spcBef>
                <a:spcPts val="600"/>
              </a:spcBef>
              <a:spcAft>
                <a:spcPts val="600"/>
              </a:spcAft>
            </a:pPr>
            <a:r>
              <a:rPr lang="en-US" sz="1600" u="sng" dirty="0" smtClean="0"/>
              <a:t>Automatically updates the BD</a:t>
            </a:r>
            <a:r>
              <a:rPr lang="en-US" sz="1600" dirty="0" smtClean="0"/>
              <a:t> of a corresponding dispute request</a:t>
            </a:r>
          </a:p>
          <a:p>
            <a:pPr lvl="2">
              <a:spcBef>
                <a:spcPts val="600"/>
              </a:spcBef>
              <a:spcAft>
                <a:spcPts val="600"/>
              </a:spcAft>
            </a:pPr>
            <a:r>
              <a:rPr lang="en-US" sz="1600" dirty="0" smtClean="0"/>
              <a:t>Update will occur as a document “amendment”</a:t>
            </a:r>
          </a:p>
          <a:p>
            <a:pPr>
              <a:spcBef>
                <a:spcPts val="600"/>
              </a:spcBef>
              <a:spcAft>
                <a:spcPts val="600"/>
              </a:spcAft>
            </a:pPr>
            <a:r>
              <a:rPr lang="en-US" sz="1600" dirty="0" smtClean="0"/>
              <a:t>Used after Pegasys </a:t>
            </a:r>
            <a:r>
              <a:rPr lang="en-US" sz="1600" dirty="0"/>
              <a:t>user </a:t>
            </a:r>
            <a:r>
              <a:rPr lang="en-US" sz="1600" dirty="0" smtClean="0"/>
              <a:t>has </a:t>
            </a:r>
            <a:r>
              <a:rPr lang="en-US" sz="1600" u="sng" dirty="0" smtClean="0"/>
              <a:t>completed review, status set to Pending Final Action, Accepted, or Rejected</a:t>
            </a:r>
            <a:endParaRPr lang="en-US" sz="1600" b="1" dirty="0" smtClean="0"/>
          </a:p>
          <a:p>
            <a:pPr>
              <a:spcBef>
                <a:spcPts val="600"/>
              </a:spcBef>
              <a:spcAft>
                <a:spcPts val="600"/>
              </a:spcAft>
            </a:pPr>
            <a:r>
              <a:rPr lang="en-US" sz="1600" b="1" dirty="0" smtClean="0"/>
              <a:t>Remove Dispute – Dispute of entire BD: </a:t>
            </a:r>
          </a:p>
          <a:p>
            <a:pPr lvl="1">
              <a:spcBef>
                <a:spcPts val="600"/>
              </a:spcBef>
              <a:spcAft>
                <a:spcPts val="600"/>
              </a:spcAft>
            </a:pPr>
            <a:r>
              <a:rPr lang="en-US" sz="1600" dirty="0" smtClean="0"/>
              <a:t>Sets the </a:t>
            </a:r>
            <a:r>
              <a:rPr lang="en-US" sz="1600" b="1" i="1" dirty="0" smtClean="0"/>
              <a:t>Debt Appeal Forbearance Flag to False on all Accounting </a:t>
            </a:r>
            <a:r>
              <a:rPr lang="en-US" sz="1600" b="1" i="1" dirty="0"/>
              <a:t>L</a:t>
            </a:r>
            <a:r>
              <a:rPr lang="en-US" sz="1600" b="1" i="1" dirty="0" smtClean="0"/>
              <a:t>ines</a:t>
            </a:r>
          </a:p>
          <a:p>
            <a:pPr lvl="1">
              <a:spcBef>
                <a:spcPts val="600"/>
              </a:spcBef>
              <a:spcAft>
                <a:spcPts val="600"/>
              </a:spcAft>
            </a:pPr>
            <a:r>
              <a:rPr lang="en-US" sz="1600" dirty="0" smtClean="0"/>
              <a:t>Removes the </a:t>
            </a:r>
            <a:r>
              <a:rPr lang="en-US" sz="1600" b="1" i="1" dirty="0" smtClean="0"/>
              <a:t>Debt Appeal Forbearance Date from all Accounting </a:t>
            </a:r>
            <a:r>
              <a:rPr lang="en-US" sz="1600" b="1" i="1" dirty="0"/>
              <a:t>L</a:t>
            </a:r>
            <a:r>
              <a:rPr lang="en-US" sz="1600" b="1" i="1" dirty="0" smtClean="0"/>
              <a:t>ines</a:t>
            </a:r>
          </a:p>
          <a:p>
            <a:pPr>
              <a:spcBef>
                <a:spcPts val="600"/>
              </a:spcBef>
              <a:spcAft>
                <a:spcPts val="600"/>
              </a:spcAft>
            </a:pPr>
            <a:r>
              <a:rPr lang="en-US" sz="1600" b="1" dirty="0"/>
              <a:t>Remove Dispute – Dispute </a:t>
            </a:r>
            <a:r>
              <a:rPr lang="en-US" sz="1600" b="1" dirty="0" smtClean="0"/>
              <a:t>of Detail Billing Record(s): </a:t>
            </a:r>
          </a:p>
          <a:p>
            <a:pPr lvl="1">
              <a:spcBef>
                <a:spcPts val="600"/>
              </a:spcBef>
              <a:spcAft>
                <a:spcPts val="600"/>
              </a:spcAft>
            </a:pPr>
            <a:r>
              <a:rPr lang="en-US" sz="1600" u="sng" dirty="0" smtClean="0"/>
              <a:t>Locates the Accounting </a:t>
            </a:r>
            <a:r>
              <a:rPr lang="en-US" sz="1600" u="sng" dirty="0"/>
              <a:t>L</a:t>
            </a:r>
            <a:r>
              <a:rPr lang="en-US" sz="1600" u="sng" dirty="0" smtClean="0"/>
              <a:t>ine(s)</a:t>
            </a:r>
            <a:r>
              <a:rPr lang="en-US" sz="1600" dirty="0" smtClean="0"/>
              <a:t> with the disputed Detail Billing Record(s)</a:t>
            </a:r>
          </a:p>
          <a:p>
            <a:pPr lvl="2">
              <a:spcBef>
                <a:spcPts val="600"/>
              </a:spcBef>
              <a:spcAft>
                <a:spcPts val="600"/>
              </a:spcAft>
            </a:pPr>
            <a:r>
              <a:rPr lang="en-US" sz="1600" dirty="0" smtClean="0"/>
              <a:t>Sets the </a:t>
            </a:r>
            <a:r>
              <a:rPr lang="en-US" sz="1600" b="1" i="1" dirty="0" smtClean="0"/>
              <a:t>Accounting </a:t>
            </a:r>
            <a:r>
              <a:rPr lang="en-US" sz="1600" b="1" i="1" dirty="0"/>
              <a:t>L</a:t>
            </a:r>
            <a:r>
              <a:rPr lang="en-US" sz="1600" b="1" i="1" dirty="0" smtClean="0"/>
              <a:t>ine  Debt Appeal Forbearance Flag to False</a:t>
            </a:r>
          </a:p>
          <a:p>
            <a:pPr lvl="2">
              <a:spcBef>
                <a:spcPts val="600"/>
              </a:spcBef>
              <a:spcAft>
                <a:spcPts val="600"/>
              </a:spcAft>
            </a:pPr>
            <a:r>
              <a:rPr lang="en-US" sz="1600" dirty="0" smtClean="0"/>
              <a:t>Clears the </a:t>
            </a:r>
            <a:r>
              <a:rPr lang="en-US" sz="1600" b="1" dirty="0" smtClean="0"/>
              <a:t>Accounting Line Debt Appeal Forbearance Date field</a:t>
            </a:r>
            <a:endParaRPr lang="en-US" sz="1600" b="1" dirty="0"/>
          </a:p>
          <a:p>
            <a:pPr>
              <a:spcBef>
                <a:spcPts val="600"/>
              </a:spcBef>
              <a:spcAft>
                <a:spcPts val="600"/>
              </a:spcAft>
            </a:pPr>
            <a:r>
              <a:rPr lang="en-US" sz="1600" u="sng" dirty="0" smtClean="0"/>
              <a:t>After</a:t>
            </a:r>
            <a:r>
              <a:rPr lang="en-US" sz="1600" dirty="0" smtClean="0"/>
              <a:t> Dispute </a:t>
            </a:r>
            <a:r>
              <a:rPr lang="en-US" sz="1600" dirty="0"/>
              <a:t>removal,</a:t>
            </a:r>
            <a:r>
              <a:rPr lang="en-US" sz="1600" b="1" dirty="0"/>
              <a:t> Dunning and </a:t>
            </a:r>
            <a:r>
              <a:rPr lang="en-US" sz="1600" b="1" dirty="0" smtClean="0"/>
              <a:t>AROVERUE</a:t>
            </a:r>
            <a:r>
              <a:rPr lang="en-US" sz="1600" dirty="0" smtClean="0"/>
              <a:t>:</a:t>
            </a:r>
          </a:p>
          <a:p>
            <a:pPr lvl="1">
              <a:spcBef>
                <a:spcPts val="600"/>
              </a:spcBef>
              <a:spcAft>
                <a:spcPts val="600"/>
              </a:spcAft>
            </a:pPr>
            <a:r>
              <a:rPr lang="en-US" sz="1600" b="1" dirty="0" smtClean="0"/>
              <a:t>Re-calculate </a:t>
            </a:r>
            <a:r>
              <a:rPr lang="en-US" sz="1600" dirty="0" smtClean="0"/>
              <a:t>IP&amp;A based on </a:t>
            </a:r>
            <a:r>
              <a:rPr lang="en-US" sz="1600" u="sng" dirty="0" smtClean="0"/>
              <a:t>original date</a:t>
            </a:r>
            <a:r>
              <a:rPr lang="en-US" sz="1600" dirty="0" smtClean="0"/>
              <a:t> if dispute is not resolved in debtor’s favor</a:t>
            </a:r>
            <a:r>
              <a:rPr lang="en-US" sz="1600" b="1" dirty="0" smtClean="0"/>
              <a:t> </a:t>
            </a:r>
            <a:endParaRPr lang="en-US" sz="1600" b="1" dirty="0"/>
          </a:p>
          <a:p>
            <a:pPr marL="682625" lvl="2" indent="0">
              <a:spcBef>
                <a:spcPts val="600"/>
              </a:spcBef>
              <a:spcAft>
                <a:spcPts val="600"/>
              </a:spcAft>
              <a:buNone/>
            </a:pPr>
            <a:endParaRPr lang="en-US" sz="1600" b="1" dirty="0" smtClean="0"/>
          </a:p>
        </p:txBody>
      </p:sp>
      <p:sp>
        <p:nvSpPr>
          <p:cNvPr id="10" name="TextBox 9"/>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130</a:t>
            </a:fld>
            <a:endParaRPr lang="en-US" sz="1000" dirty="0"/>
          </a:p>
        </p:txBody>
      </p:sp>
    </p:spTree>
    <p:extLst>
      <p:ext uri="{BB962C8B-B14F-4D97-AF65-F5344CB8AC3E}">
        <p14:creationId xmlns:p14="http://schemas.microsoft.com/office/powerpoint/2010/main" val="348121280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7861465" y="5593278"/>
            <a:ext cx="1282535" cy="1151906"/>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 name="Footer Placeholder 1"/>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264194" name="Title 1"/>
          <p:cNvSpPr>
            <a:spLocks noGrp="1"/>
          </p:cNvSpPr>
          <p:nvPr>
            <p:ph type="title"/>
          </p:nvPr>
        </p:nvSpPr>
        <p:spPr>
          <a:xfrm>
            <a:off x="455613" y="331788"/>
            <a:ext cx="8395779" cy="563562"/>
          </a:xfrm>
        </p:spPr>
        <p:txBody>
          <a:bodyPr/>
          <a:lstStyle/>
          <a:p>
            <a:r>
              <a:rPr lang="en-US" dirty="0"/>
              <a:t>Non-IPAC Disputes – </a:t>
            </a:r>
            <a:br>
              <a:rPr lang="en-US" dirty="0"/>
            </a:br>
            <a:r>
              <a:rPr lang="en-US" dirty="0"/>
              <a:t>Disputed </a:t>
            </a:r>
            <a:r>
              <a:rPr lang="en-US" dirty="0" smtClean="0"/>
              <a:t>Billings Query </a:t>
            </a:r>
            <a:r>
              <a:rPr lang="en-US" b="1" dirty="0" smtClean="0">
                <a:solidFill>
                  <a:schemeClr val="bg1"/>
                </a:solidFill>
                <a:effectLst/>
              </a:rPr>
              <a:t>– </a:t>
            </a:r>
            <a:r>
              <a:rPr lang="en-US" dirty="0" smtClean="0"/>
              <a:t>Creating New Disputes</a:t>
            </a:r>
          </a:p>
        </p:txBody>
      </p:sp>
      <p:sp>
        <p:nvSpPr>
          <p:cNvPr id="264195" name="Content Placeholder 2"/>
          <p:cNvSpPr>
            <a:spLocks noGrp="1"/>
          </p:cNvSpPr>
          <p:nvPr>
            <p:ph idx="1"/>
          </p:nvPr>
        </p:nvSpPr>
        <p:spPr>
          <a:xfrm>
            <a:off x="457200" y="1188722"/>
            <a:ext cx="8686800" cy="1471351"/>
          </a:xfrm>
        </p:spPr>
        <p:txBody>
          <a:bodyPr/>
          <a:lstStyle/>
          <a:p>
            <a:pPr>
              <a:spcBef>
                <a:spcPts val="600"/>
              </a:spcBef>
              <a:spcAft>
                <a:spcPts val="600"/>
              </a:spcAft>
              <a:defRPr/>
            </a:pPr>
            <a:r>
              <a:rPr lang="en-US" sz="2000" dirty="0" smtClean="0"/>
              <a:t>The Disputed Billings Query can be used to create new disputes directly in Pegasys on the customer’s behalf</a:t>
            </a:r>
          </a:p>
          <a:p>
            <a:pPr marL="236538" indent="-227013">
              <a:spcBef>
                <a:spcPts val="600"/>
              </a:spcBef>
              <a:spcAft>
                <a:spcPts val="600"/>
              </a:spcAft>
              <a:buFont typeface="+mj-lt"/>
              <a:buAutoNum type="arabicPeriod"/>
            </a:pPr>
            <a:r>
              <a:rPr lang="en-US" sz="2000" dirty="0" smtClean="0"/>
              <a:t>Navigate to Queries &gt; Accounts Receivable &gt; Disputed Billings Query and select “New”</a:t>
            </a:r>
          </a:p>
        </p:txBody>
      </p:sp>
      <p:sp>
        <p:nvSpPr>
          <p:cNvPr id="10" name="TextBox 9"/>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131</a:t>
            </a:fld>
            <a:endParaRPr lang="en-US" sz="1000" dirty="0"/>
          </a:p>
        </p:txBody>
      </p:sp>
      <p:grpSp>
        <p:nvGrpSpPr>
          <p:cNvPr id="6" name="Group 5"/>
          <p:cNvGrpSpPr/>
          <p:nvPr/>
        </p:nvGrpSpPr>
        <p:grpSpPr>
          <a:xfrm>
            <a:off x="1752402" y="2725663"/>
            <a:ext cx="5883456" cy="3742159"/>
            <a:chOff x="808038" y="1441450"/>
            <a:chExt cx="7116762" cy="4526600"/>
          </a:xfrm>
        </p:grpSpPr>
        <p:pic>
          <p:nvPicPr>
            <p:cNvPr id="7" name="Picture 3"/>
            <p:cNvPicPr>
              <a:picLocks noChangeAspect="1" noChangeArrowheads="1"/>
            </p:cNvPicPr>
            <p:nvPr/>
          </p:nvPicPr>
          <p:blipFill>
            <a:blip r:embed="rId3" cstate="print"/>
            <a:srcRect/>
            <a:stretch>
              <a:fillRect/>
            </a:stretch>
          </p:blipFill>
          <p:spPr bwMode="auto">
            <a:xfrm>
              <a:off x="808038" y="1441450"/>
              <a:ext cx="7116762" cy="4526600"/>
            </a:xfrm>
            <a:prstGeom prst="rect">
              <a:avLst/>
            </a:prstGeom>
            <a:noFill/>
            <a:ln w="22225">
              <a:solidFill>
                <a:schemeClr val="tx1"/>
              </a:solidFill>
              <a:miter lim="800000"/>
              <a:headEnd/>
              <a:tailEnd/>
            </a:ln>
          </p:spPr>
        </p:pic>
        <p:sp>
          <p:nvSpPr>
            <p:cNvPr id="8" name="Rectangle 7"/>
            <p:cNvSpPr>
              <a:spLocks noChangeArrowheads="1"/>
            </p:cNvSpPr>
            <p:nvPr/>
          </p:nvSpPr>
          <p:spPr bwMode="auto">
            <a:xfrm>
              <a:off x="843122" y="5228498"/>
              <a:ext cx="386361" cy="196630"/>
            </a:xfrm>
            <a:prstGeom prst="rect">
              <a:avLst/>
            </a:prstGeom>
            <a:noFill/>
            <a:ln w="19050" algn="ctr">
              <a:solidFill>
                <a:srgbClr val="FF0000"/>
              </a:solidFill>
              <a:round/>
              <a:headEnd/>
              <a:tailEnd/>
            </a:ln>
          </p:spPr>
          <p:txBody>
            <a:bodyPr wrap="none" anchor="ctr"/>
            <a:lstStyle/>
            <a:p>
              <a:endParaRPr lang="en-US" dirty="0">
                <a:solidFill>
                  <a:srgbClr val="000000"/>
                </a:solidFill>
              </a:endParaRPr>
            </a:p>
          </p:txBody>
        </p:sp>
      </p:grpSp>
    </p:spTree>
    <p:extLst>
      <p:ext uri="{BB962C8B-B14F-4D97-AF65-F5344CB8AC3E}">
        <p14:creationId xmlns:p14="http://schemas.microsoft.com/office/powerpoint/2010/main" val="207886633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8875" y="2266951"/>
            <a:ext cx="4376944" cy="3870289"/>
          </a:xfrm>
          <a:prstGeom prst="rect">
            <a:avLst/>
          </a:prstGeom>
          <a:ln w="12700">
            <a:solidFill>
              <a:schemeClr val="tx1"/>
            </a:solidFill>
          </a:ln>
        </p:spPr>
      </p:pic>
      <p:sp>
        <p:nvSpPr>
          <p:cNvPr id="265218" name="Title 1"/>
          <p:cNvSpPr>
            <a:spLocks noGrp="1"/>
          </p:cNvSpPr>
          <p:nvPr>
            <p:ph type="title"/>
          </p:nvPr>
        </p:nvSpPr>
        <p:spPr>
          <a:xfrm>
            <a:off x="455613" y="331788"/>
            <a:ext cx="8082745" cy="563562"/>
          </a:xfrm>
        </p:spPr>
        <p:txBody>
          <a:bodyPr/>
          <a:lstStyle/>
          <a:p>
            <a:r>
              <a:rPr lang="en-US" dirty="0"/>
              <a:t>Non-IPAC Disputes – </a:t>
            </a:r>
            <a:br>
              <a:rPr lang="en-US" dirty="0"/>
            </a:br>
            <a:r>
              <a:rPr lang="en-US" dirty="0"/>
              <a:t>Disputed </a:t>
            </a:r>
            <a:r>
              <a:rPr lang="en-US" dirty="0" smtClean="0"/>
              <a:t>Billings Query </a:t>
            </a:r>
            <a:r>
              <a:rPr lang="en-US" b="1" dirty="0" smtClean="0">
                <a:solidFill>
                  <a:schemeClr val="bg1"/>
                </a:solidFill>
                <a:effectLst/>
              </a:rPr>
              <a:t>– C</a:t>
            </a:r>
            <a:r>
              <a:rPr lang="en-US" dirty="0" smtClean="0"/>
              <a:t>reating New Disputes</a:t>
            </a:r>
          </a:p>
        </p:txBody>
      </p:sp>
      <p:sp>
        <p:nvSpPr>
          <p:cNvPr id="3" name="Content Placeholder 2"/>
          <p:cNvSpPr>
            <a:spLocks noGrp="1"/>
          </p:cNvSpPr>
          <p:nvPr>
            <p:ph idx="1"/>
          </p:nvPr>
        </p:nvSpPr>
        <p:spPr>
          <a:xfrm>
            <a:off x="457200" y="1188720"/>
            <a:ext cx="8229600" cy="794459"/>
          </a:xfrm>
        </p:spPr>
        <p:txBody>
          <a:bodyPr/>
          <a:lstStyle/>
          <a:p>
            <a:pPr marL="225425" indent="-215900">
              <a:spcBef>
                <a:spcPts val="600"/>
              </a:spcBef>
              <a:spcAft>
                <a:spcPts val="600"/>
              </a:spcAft>
              <a:buFont typeface="+mj-lt"/>
              <a:buAutoNum type="arabicPeriod" startAt="2"/>
            </a:pPr>
            <a:r>
              <a:rPr lang="en-US" sz="2000" dirty="0" smtClean="0"/>
              <a:t>Billing Document/Internal </a:t>
            </a:r>
            <a:r>
              <a:rPr lang="en-US" sz="2000" dirty="0"/>
              <a:t>Voucher page: Enter the </a:t>
            </a:r>
            <a:r>
              <a:rPr lang="en-US" sz="2000" dirty="0" smtClean="0"/>
              <a:t>Document Type/Document Number </a:t>
            </a:r>
            <a:r>
              <a:rPr lang="en-US" sz="2000" dirty="0"/>
              <a:t>of the document to be disputed, choose Dispute Type and select </a:t>
            </a:r>
            <a:r>
              <a:rPr lang="en-US" sz="2000" dirty="0" smtClean="0"/>
              <a:t>“Next”</a:t>
            </a:r>
            <a:endParaRPr lang="en-US" sz="2000" dirty="0"/>
          </a:p>
          <a:p>
            <a:pPr marL="236538" indent="-227013">
              <a:spcBef>
                <a:spcPts val="600"/>
              </a:spcBef>
              <a:spcAft>
                <a:spcPts val="600"/>
              </a:spcAft>
              <a:buFont typeface="+mj-lt"/>
              <a:buAutoNum type="arabicPeriod" startAt="2"/>
            </a:pPr>
            <a:endParaRPr lang="en-US" sz="2000" dirty="0"/>
          </a:p>
        </p:txBody>
      </p:sp>
      <p:sp>
        <p:nvSpPr>
          <p:cNvPr id="2" name="Footer Placeholder 1"/>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406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solidFill>
                <a:srgbClr val="000000"/>
              </a:solidFill>
            </a:endParaRPr>
          </a:p>
        </p:txBody>
      </p:sp>
      <p:sp>
        <p:nvSpPr>
          <p:cNvPr id="12" name="TextBox 11"/>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132</a:t>
            </a:fld>
            <a:endParaRPr lang="en-US" sz="1000" dirty="0"/>
          </a:p>
        </p:txBody>
      </p:sp>
      <p:sp>
        <p:nvSpPr>
          <p:cNvPr id="4" name="TextBox 3"/>
          <p:cNvSpPr txBox="1"/>
          <p:nvPr/>
        </p:nvSpPr>
        <p:spPr>
          <a:xfrm>
            <a:off x="2524126" y="4770813"/>
            <a:ext cx="1171574" cy="223669"/>
          </a:xfrm>
          <a:prstGeom prst="rect">
            <a:avLst/>
          </a:prstGeom>
          <a:noFill/>
          <a:ln w="28575">
            <a:solidFill>
              <a:srgbClr val="FF0000"/>
            </a:solidFill>
          </a:ln>
        </p:spPr>
        <p:txBody>
          <a:bodyPr wrap="square" rtlCol="0">
            <a:spAutoFit/>
          </a:bodyPr>
          <a:lstStyle/>
          <a:p>
            <a:endParaRPr lang="en-US" dirty="0"/>
          </a:p>
        </p:txBody>
      </p:sp>
      <p:sp>
        <p:nvSpPr>
          <p:cNvPr id="11" name="TextBox 10"/>
          <p:cNvSpPr txBox="1"/>
          <p:nvPr/>
        </p:nvSpPr>
        <p:spPr>
          <a:xfrm>
            <a:off x="3390900" y="2532437"/>
            <a:ext cx="671512" cy="361950"/>
          </a:xfrm>
          <a:prstGeom prst="rect">
            <a:avLst/>
          </a:prstGeom>
          <a:noFill/>
          <a:ln w="28575">
            <a:solidFill>
              <a:srgbClr val="FF0000"/>
            </a:solidFill>
          </a:ln>
        </p:spPr>
        <p:txBody>
          <a:bodyPr wrap="square" rtlCol="0">
            <a:spAutoFit/>
          </a:bodyPr>
          <a:lstStyle/>
          <a:p>
            <a:endParaRPr lang="en-US" dirty="0"/>
          </a:p>
        </p:txBody>
      </p:sp>
      <p:sp>
        <p:nvSpPr>
          <p:cNvPr id="13" name="TextBox 12"/>
          <p:cNvSpPr txBox="1"/>
          <p:nvPr/>
        </p:nvSpPr>
        <p:spPr>
          <a:xfrm>
            <a:off x="4429126" y="3987010"/>
            <a:ext cx="685799" cy="318289"/>
          </a:xfrm>
          <a:prstGeom prst="rect">
            <a:avLst/>
          </a:prstGeom>
          <a:noFill/>
          <a:ln w="28575">
            <a:solidFill>
              <a:srgbClr val="FF0000"/>
            </a:solidFill>
          </a:ln>
        </p:spPr>
        <p:txBody>
          <a:bodyPr wrap="square" rtlCol="0">
            <a:spAutoFit/>
          </a:bodyPr>
          <a:lstStyle/>
          <a:p>
            <a:endParaRPr lang="en-US" dirty="0"/>
          </a:p>
        </p:txBody>
      </p:sp>
      <p:sp>
        <p:nvSpPr>
          <p:cNvPr id="15" name="TextBox 14"/>
          <p:cNvSpPr txBox="1"/>
          <p:nvPr/>
        </p:nvSpPr>
        <p:spPr>
          <a:xfrm>
            <a:off x="4429126" y="4375166"/>
            <a:ext cx="1962149" cy="276225"/>
          </a:xfrm>
          <a:prstGeom prst="rect">
            <a:avLst/>
          </a:prstGeom>
          <a:noFill/>
          <a:ln w="28575">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794101862"/>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7861459" y="5917437"/>
            <a:ext cx="1092535" cy="914400"/>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65218" name="Title 1"/>
          <p:cNvSpPr>
            <a:spLocks noGrp="1"/>
          </p:cNvSpPr>
          <p:nvPr>
            <p:ph type="title"/>
          </p:nvPr>
        </p:nvSpPr>
        <p:spPr>
          <a:xfrm>
            <a:off x="455613" y="331788"/>
            <a:ext cx="8070870" cy="563562"/>
          </a:xfrm>
        </p:spPr>
        <p:txBody>
          <a:bodyPr/>
          <a:lstStyle/>
          <a:p>
            <a:r>
              <a:rPr lang="en-US" dirty="0"/>
              <a:t>Non-IPAC Disputes – </a:t>
            </a:r>
            <a:br>
              <a:rPr lang="en-US" dirty="0"/>
            </a:br>
            <a:r>
              <a:rPr lang="en-US" dirty="0"/>
              <a:t>Disputed </a:t>
            </a:r>
            <a:r>
              <a:rPr lang="en-US" dirty="0" smtClean="0"/>
              <a:t>Billings Query </a:t>
            </a:r>
            <a:r>
              <a:rPr lang="en-US" b="1" dirty="0" smtClean="0">
                <a:solidFill>
                  <a:schemeClr val="bg1"/>
                </a:solidFill>
                <a:effectLst/>
              </a:rPr>
              <a:t>– </a:t>
            </a:r>
            <a:r>
              <a:rPr lang="en-US" dirty="0" smtClean="0"/>
              <a:t>Creating New Disputes </a:t>
            </a:r>
          </a:p>
        </p:txBody>
      </p:sp>
      <p:sp>
        <p:nvSpPr>
          <p:cNvPr id="3" name="Content Placeholder 2"/>
          <p:cNvSpPr>
            <a:spLocks noGrp="1"/>
          </p:cNvSpPr>
          <p:nvPr>
            <p:ph idx="1"/>
          </p:nvPr>
        </p:nvSpPr>
        <p:spPr>
          <a:xfrm>
            <a:off x="457200" y="1188720"/>
            <a:ext cx="8686800" cy="746958"/>
          </a:xfrm>
        </p:spPr>
        <p:txBody>
          <a:bodyPr/>
          <a:lstStyle/>
          <a:p>
            <a:pPr marL="225425" indent="-215900">
              <a:spcBef>
                <a:spcPts val="600"/>
              </a:spcBef>
              <a:spcAft>
                <a:spcPts val="600"/>
              </a:spcAft>
              <a:buFont typeface="+mj-lt"/>
              <a:buAutoNum type="arabicPeriod" startAt="3"/>
            </a:pPr>
            <a:r>
              <a:rPr lang="en-US" sz="2000" dirty="0"/>
              <a:t>Choose Detail Records page: Search for and select the Detail Billing Records to be included in the dispute request and select </a:t>
            </a:r>
            <a:r>
              <a:rPr lang="en-US" sz="2000" dirty="0" smtClean="0"/>
              <a:t>“Next”</a:t>
            </a:r>
            <a:endParaRPr lang="en-US" sz="2000" dirty="0"/>
          </a:p>
        </p:txBody>
      </p:sp>
      <p:sp>
        <p:nvSpPr>
          <p:cNvPr id="2" name="Footer Placeholder 1"/>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4" name="Rectangle 3"/>
          <p:cNvSpPr/>
          <p:nvPr/>
        </p:nvSpPr>
        <p:spPr bwMode="auto">
          <a:xfrm>
            <a:off x="5103628" y="5837274"/>
            <a:ext cx="914400" cy="914400"/>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4" name="TextBox 13"/>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133</a:t>
            </a:fld>
            <a:endParaRPr lang="en-US" sz="1000" dirty="0"/>
          </a:p>
        </p:txBody>
      </p:sp>
      <p:sp>
        <p:nvSpPr>
          <p:cNvPr id="11" name="Content Placeholder 2"/>
          <p:cNvSpPr txBox="1">
            <a:spLocks/>
          </p:cNvSpPr>
          <p:nvPr/>
        </p:nvSpPr>
        <p:spPr bwMode="auto">
          <a:xfrm>
            <a:off x="466344" y="5916267"/>
            <a:ext cx="8686800" cy="7469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9525" indent="0" algn="ctr">
              <a:spcBef>
                <a:spcPts val="0"/>
              </a:spcBef>
              <a:spcAft>
                <a:spcPts val="0"/>
              </a:spcAft>
              <a:buNone/>
            </a:pPr>
            <a:r>
              <a:rPr lang="en-US" sz="1600" dirty="0" smtClean="0"/>
              <a:t>Note</a:t>
            </a:r>
            <a:r>
              <a:rPr lang="en-US" sz="1600" i="1" dirty="0" smtClean="0"/>
              <a:t>: </a:t>
            </a:r>
            <a:r>
              <a:rPr lang="en-US" sz="1600" dirty="0" smtClean="0"/>
              <a:t>The Choose Detail Records page is only displayed if  </a:t>
            </a:r>
          </a:p>
          <a:p>
            <a:pPr marL="9525" indent="0" algn="ctr">
              <a:spcBef>
                <a:spcPts val="0"/>
              </a:spcBef>
              <a:spcAft>
                <a:spcPts val="0"/>
              </a:spcAft>
              <a:buNone/>
            </a:pPr>
            <a:r>
              <a:rPr lang="en-US" sz="1600" dirty="0" smtClean="0"/>
              <a:t>“Choose Which Detail Records to Dispute” is selected as the Dispute Type </a:t>
            </a:r>
            <a:endParaRPr lang="en-US" sz="1600" dirty="0"/>
          </a:p>
        </p:txBody>
      </p:sp>
      <p:grpSp>
        <p:nvGrpSpPr>
          <p:cNvPr id="9" name="Group 8"/>
          <p:cNvGrpSpPr/>
          <p:nvPr/>
        </p:nvGrpSpPr>
        <p:grpSpPr>
          <a:xfrm>
            <a:off x="1021461" y="2030951"/>
            <a:ext cx="6839999" cy="3806324"/>
            <a:chOff x="1021461" y="2030951"/>
            <a:chExt cx="6839999" cy="3806324"/>
          </a:xfrm>
        </p:grpSpPr>
        <p:pic>
          <p:nvPicPr>
            <p:cNvPr id="4710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1461" y="2030951"/>
              <a:ext cx="6839999" cy="3806324"/>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1332302" y="2043316"/>
              <a:ext cx="276182" cy="164172"/>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6" name="Rectangle 15"/>
            <p:cNvSpPr/>
            <p:nvPr/>
          </p:nvSpPr>
          <p:spPr bwMode="auto">
            <a:xfrm>
              <a:off x="1021461" y="5601646"/>
              <a:ext cx="6839998" cy="235628"/>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spTree>
    <p:extLst>
      <p:ext uri="{BB962C8B-B14F-4D97-AF65-F5344CB8AC3E}">
        <p14:creationId xmlns:p14="http://schemas.microsoft.com/office/powerpoint/2010/main" val="261486463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Title 1"/>
          <p:cNvSpPr>
            <a:spLocks noGrp="1"/>
          </p:cNvSpPr>
          <p:nvPr>
            <p:ph type="title"/>
          </p:nvPr>
        </p:nvSpPr>
        <p:spPr>
          <a:xfrm>
            <a:off x="455613" y="331788"/>
            <a:ext cx="8094621" cy="563562"/>
          </a:xfrm>
        </p:spPr>
        <p:txBody>
          <a:bodyPr/>
          <a:lstStyle/>
          <a:p>
            <a:r>
              <a:rPr lang="en-US" dirty="0"/>
              <a:t>Non-IPAC Disputes – </a:t>
            </a:r>
            <a:br>
              <a:rPr lang="en-US" dirty="0"/>
            </a:br>
            <a:r>
              <a:rPr lang="en-US" dirty="0"/>
              <a:t>Disputed </a:t>
            </a:r>
            <a:r>
              <a:rPr lang="en-US" dirty="0" smtClean="0"/>
              <a:t>Billings Query </a:t>
            </a:r>
            <a:r>
              <a:rPr lang="en-US" b="1" dirty="0" smtClean="0">
                <a:solidFill>
                  <a:schemeClr val="bg1"/>
                </a:solidFill>
                <a:effectLst/>
              </a:rPr>
              <a:t>– </a:t>
            </a:r>
            <a:r>
              <a:rPr lang="en-US" dirty="0" smtClean="0"/>
              <a:t>Creating New Disputes </a:t>
            </a:r>
          </a:p>
        </p:txBody>
      </p:sp>
      <p:sp>
        <p:nvSpPr>
          <p:cNvPr id="3" name="Content Placeholder 2"/>
          <p:cNvSpPr>
            <a:spLocks noGrp="1"/>
          </p:cNvSpPr>
          <p:nvPr>
            <p:ph idx="1"/>
          </p:nvPr>
        </p:nvSpPr>
        <p:spPr>
          <a:xfrm>
            <a:off x="457200" y="1188720"/>
            <a:ext cx="8229600" cy="1070634"/>
          </a:xfrm>
        </p:spPr>
        <p:txBody>
          <a:bodyPr/>
          <a:lstStyle/>
          <a:p>
            <a:pPr marL="225425" indent="-215900">
              <a:spcBef>
                <a:spcPts val="600"/>
              </a:spcBef>
              <a:spcAft>
                <a:spcPts val="600"/>
              </a:spcAft>
              <a:buFont typeface="+mj-lt"/>
              <a:buAutoNum type="arabicPeriod" startAt="4"/>
            </a:pPr>
            <a:r>
              <a:rPr lang="en-US" sz="2000" dirty="0"/>
              <a:t>Supplementary Dispute Information page: Fill required Customer Contact Information and Supplementary Dispute Information fields and select </a:t>
            </a:r>
            <a:r>
              <a:rPr lang="en-US" sz="2000" dirty="0" smtClean="0"/>
              <a:t>“Next”</a:t>
            </a:r>
            <a:endParaRPr lang="en-US" sz="2000" dirty="0"/>
          </a:p>
        </p:txBody>
      </p:sp>
      <p:sp>
        <p:nvSpPr>
          <p:cNvPr id="2" name="Footer Placeholder 1"/>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grpSp>
        <p:nvGrpSpPr>
          <p:cNvPr id="5" name="Group 4"/>
          <p:cNvGrpSpPr/>
          <p:nvPr/>
        </p:nvGrpSpPr>
        <p:grpSpPr>
          <a:xfrm>
            <a:off x="2859733" y="1985327"/>
            <a:ext cx="4776087" cy="4370581"/>
            <a:chOff x="2140495" y="1601292"/>
            <a:chExt cx="4886277" cy="4471416"/>
          </a:xfrm>
        </p:grpSpPr>
        <p:pic>
          <p:nvPicPr>
            <p:cNvPr id="460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40495" y="1601292"/>
              <a:ext cx="4886277" cy="4471416"/>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bwMode="auto">
            <a:xfrm>
              <a:off x="2668078" y="1610173"/>
              <a:ext cx="501887" cy="220217"/>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0" name="Rectangle 9"/>
            <p:cNvSpPr/>
            <p:nvPr/>
          </p:nvSpPr>
          <p:spPr bwMode="auto">
            <a:xfrm>
              <a:off x="2340373" y="2697933"/>
              <a:ext cx="1678675" cy="195392"/>
            </a:xfrm>
            <a:prstGeom prst="rect">
              <a:avLst/>
            </a:prstGeom>
            <a:noFill/>
            <a:ln w="9525" cap="flat" cmpd="sng" algn="ctr">
              <a:solidFill>
                <a:schemeClr val="bg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3" name="Rectangle 12"/>
            <p:cNvSpPr/>
            <p:nvPr/>
          </p:nvSpPr>
          <p:spPr bwMode="auto">
            <a:xfrm>
              <a:off x="2278961" y="4742148"/>
              <a:ext cx="2047165" cy="203596"/>
            </a:xfrm>
            <a:prstGeom prst="rect">
              <a:avLst/>
            </a:prstGeom>
            <a:noFill/>
            <a:ln w="9525" cap="flat" cmpd="sng" algn="ctr">
              <a:solidFill>
                <a:schemeClr val="bg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sp>
        <p:nvSpPr>
          <p:cNvPr id="14" name="TextBox 13"/>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134</a:t>
            </a:fld>
            <a:endParaRPr lang="en-US" sz="1000" dirty="0"/>
          </a:p>
        </p:txBody>
      </p:sp>
    </p:spTree>
    <p:extLst>
      <p:ext uri="{BB962C8B-B14F-4D97-AF65-F5344CB8AC3E}">
        <p14:creationId xmlns:p14="http://schemas.microsoft.com/office/powerpoint/2010/main" val="4273023627"/>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Title 1"/>
          <p:cNvSpPr>
            <a:spLocks noGrp="1"/>
          </p:cNvSpPr>
          <p:nvPr>
            <p:ph type="title"/>
          </p:nvPr>
        </p:nvSpPr>
        <p:spPr>
          <a:xfrm>
            <a:off x="455613" y="331788"/>
            <a:ext cx="7963992" cy="563562"/>
          </a:xfrm>
        </p:spPr>
        <p:txBody>
          <a:bodyPr/>
          <a:lstStyle/>
          <a:p>
            <a:r>
              <a:rPr lang="en-US" dirty="0"/>
              <a:t>Non-IPAC Disputes – </a:t>
            </a:r>
            <a:br>
              <a:rPr lang="en-US" dirty="0"/>
            </a:br>
            <a:r>
              <a:rPr lang="en-US" dirty="0"/>
              <a:t>Disputed </a:t>
            </a:r>
            <a:r>
              <a:rPr lang="en-US" dirty="0" smtClean="0"/>
              <a:t>Billings Query </a:t>
            </a:r>
            <a:r>
              <a:rPr lang="en-US" b="1" dirty="0" smtClean="0">
                <a:solidFill>
                  <a:schemeClr val="bg1"/>
                </a:solidFill>
                <a:effectLst/>
              </a:rPr>
              <a:t>– </a:t>
            </a:r>
            <a:r>
              <a:rPr lang="en-US" dirty="0" smtClean="0"/>
              <a:t>Creating New Disputes </a:t>
            </a:r>
          </a:p>
        </p:txBody>
      </p:sp>
      <p:sp>
        <p:nvSpPr>
          <p:cNvPr id="5" name="Content Placeholder 4"/>
          <p:cNvSpPr>
            <a:spLocks noGrp="1"/>
          </p:cNvSpPr>
          <p:nvPr>
            <p:ph idx="1"/>
          </p:nvPr>
        </p:nvSpPr>
        <p:spPr>
          <a:xfrm>
            <a:off x="457200" y="1188720"/>
            <a:ext cx="8229600" cy="699457"/>
          </a:xfrm>
        </p:spPr>
        <p:txBody>
          <a:bodyPr/>
          <a:lstStyle/>
          <a:p>
            <a:pPr marL="225425" indent="-225425">
              <a:buFont typeface="+mj-lt"/>
              <a:buAutoNum type="arabicPeriod" startAt="5"/>
            </a:pPr>
            <a:r>
              <a:rPr lang="en-US" sz="2000" dirty="0"/>
              <a:t>Disputed Items Review page: Review selected items to be disputed and select </a:t>
            </a:r>
            <a:r>
              <a:rPr lang="en-US" sz="2000" dirty="0" smtClean="0"/>
              <a:t>“Submit </a:t>
            </a:r>
            <a:r>
              <a:rPr lang="en-US" sz="2000" dirty="0"/>
              <a:t>Dispute </a:t>
            </a:r>
            <a:r>
              <a:rPr lang="en-US" sz="2000" dirty="0" smtClean="0"/>
              <a:t>Request”</a:t>
            </a:r>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6307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solidFill>
                <a:srgbClr val="000000"/>
              </a:solidFill>
            </a:endParaRPr>
          </a:p>
        </p:txBody>
      </p:sp>
      <p:sp>
        <p:nvSpPr>
          <p:cNvPr id="63078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solidFill>
                <a:srgbClr val="000000"/>
              </a:solidFill>
            </a:endParaRPr>
          </a:p>
        </p:txBody>
      </p:sp>
      <p:grpSp>
        <p:nvGrpSpPr>
          <p:cNvPr id="3" name="Group 2"/>
          <p:cNvGrpSpPr/>
          <p:nvPr/>
        </p:nvGrpSpPr>
        <p:grpSpPr>
          <a:xfrm>
            <a:off x="780572" y="2465868"/>
            <a:ext cx="7942520" cy="2438400"/>
            <a:chOff x="829340" y="2475614"/>
            <a:chExt cx="7942520" cy="2438400"/>
          </a:xfrm>
        </p:grpSpPr>
        <p:pic>
          <p:nvPicPr>
            <p:cNvPr id="39988" name="Picture 5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9340" y="2475614"/>
              <a:ext cx="7942520" cy="2438400"/>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bwMode="auto">
            <a:xfrm>
              <a:off x="1200372" y="2512190"/>
              <a:ext cx="914400" cy="266700"/>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sp>
        <p:nvSpPr>
          <p:cNvPr id="14" name="TextBox 13"/>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135</a:t>
            </a:fld>
            <a:endParaRPr lang="en-US" sz="1000" dirty="0"/>
          </a:p>
        </p:txBody>
      </p:sp>
    </p:spTree>
    <p:extLst>
      <p:ext uri="{BB962C8B-B14F-4D97-AF65-F5344CB8AC3E}">
        <p14:creationId xmlns:p14="http://schemas.microsoft.com/office/powerpoint/2010/main" val="3891720218"/>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Title 1"/>
          <p:cNvSpPr>
            <a:spLocks noGrp="1"/>
          </p:cNvSpPr>
          <p:nvPr>
            <p:ph type="title"/>
          </p:nvPr>
        </p:nvSpPr>
        <p:spPr/>
        <p:txBody>
          <a:bodyPr/>
          <a:lstStyle/>
          <a:p>
            <a:r>
              <a:rPr lang="en-US" dirty="0"/>
              <a:t>Non-IPAC Disputes – </a:t>
            </a:r>
            <a:br>
              <a:rPr lang="en-US" dirty="0"/>
            </a:br>
            <a:r>
              <a:rPr lang="en-US" dirty="0"/>
              <a:t>Dispute </a:t>
            </a:r>
            <a:r>
              <a:rPr lang="en-US" dirty="0" smtClean="0"/>
              <a:t>Correspondence</a:t>
            </a:r>
          </a:p>
        </p:txBody>
      </p:sp>
      <p:sp>
        <p:nvSpPr>
          <p:cNvPr id="270339" name="Content Placeholder 2"/>
          <p:cNvSpPr>
            <a:spLocks noGrp="1"/>
          </p:cNvSpPr>
          <p:nvPr>
            <p:ph idx="1"/>
          </p:nvPr>
        </p:nvSpPr>
        <p:spPr>
          <a:xfrm>
            <a:off x="457200" y="1193800"/>
            <a:ext cx="8686800" cy="3022600"/>
          </a:xfrm>
        </p:spPr>
        <p:txBody>
          <a:bodyPr anchor="ctr"/>
          <a:lstStyle/>
          <a:p>
            <a:pPr>
              <a:spcBef>
                <a:spcPts val="600"/>
              </a:spcBef>
              <a:spcAft>
                <a:spcPts val="600"/>
              </a:spcAft>
            </a:pPr>
            <a:r>
              <a:rPr lang="en-US" sz="2000" dirty="0" smtClean="0"/>
              <a:t>Submission of a billing dispute request </a:t>
            </a:r>
            <a:r>
              <a:rPr lang="en-US" sz="2000" u="sng" dirty="0" smtClean="0"/>
              <a:t>automatically generates a Customer Correspondence entry</a:t>
            </a:r>
            <a:r>
              <a:rPr lang="en-US" sz="2000" dirty="0" smtClean="0"/>
              <a:t> </a:t>
            </a:r>
          </a:p>
          <a:p>
            <a:pPr lvl="1">
              <a:spcBef>
                <a:spcPts val="600"/>
              </a:spcBef>
              <a:spcAft>
                <a:spcPts val="600"/>
              </a:spcAft>
            </a:pPr>
            <a:r>
              <a:rPr lang="en-US" sz="1800" b="1" i="1" dirty="0" smtClean="0"/>
              <a:t>Recorded against the  Billing Statement associated with the request</a:t>
            </a:r>
            <a:r>
              <a:rPr lang="en-US" sz="1800" dirty="0" smtClean="0"/>
              <a:t> (i.e. Statement Level correspondence)</a:t>
            </a:r>
          </a:p>
          <a:p>
            <a:pPr>
              <a:spcBef>
                <a:spcPts val="600"/>
              </a:spcBef>
              <a:spcAft>
                <a:spcPts val="600"/>
              </a:spcAft>
            </a:pPr>
            <a:r>
              <a:rPr lang="en-US" sz="2000" dirty="0" smtClean="0"/>
              <a:t>Automatic generation of this Customer Correspondence entry </a:t>
            </a:r>
            <a:r>
              <a:rPr lang="en-US" sz="2000" u="sng" dirty="0" smtClean="0"/>
              <a:t>does not trigger an email to the customer</a:t>
            </a:r>
          </a:p>
          <a:p>
            <a:pPr lvl="1">
              <a:spcBef>
                <a:spcPts val="600"/>
              </a:spcBef>
              <a:spcAft>
                <a:spcPts val="600"/>
              </a:spcAft>
            </a:pPr>
            <a:r>
              <a:rPr lang="en-US" sz="1800" dirty="0" smtClean="0"/>
              <a:t>The new dispute request </a:t>
            </a:r>
            <a:r>
              <a:rPr lang="en-US" sz="1800" b="1" i="1" dirty="0" smtClean="0"/>
              <a:t>can be viewed by the customer in VCSS</a:t>
            </a:r>
            <a:r>
              <a:rPr lang="en-US" sz="1800" dirty="0" smtClean="0"/>
              <a:t> via the VCSS View Dispute Requests Query</a:t>
            </a:r>
          </a:p>
        </p:txBody>
      </p:sp>
      <p:sp>
        <p:nvSpPr>
          <p:cNvPr id="2" name="Footer Placeholder 1"/>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0" name="TextBox 9"/>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136</a:t>
            </a:fld>
            <a:endParaRPr lang="en-US" sz="1000" dirty="0"/>
          </a:p>
        </p:txBody>
      </p:sp>
    </p:spTree>
    <p:extLst>
      <p:ext uri="{BB962C8B-B14F-4D97-AF65-F5344CB8AC3E}">
        <p14:creationId xmlns:p14="http://schemas.microsoft.com/office/powerpoint/2010/main" val="3723260533"/>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344" y="3178969"/>
            <a:ext cx="8475637" cy="563562"/>
          </a:xfrm>
        </p:spPr>
        <p:txBody>
          <a:bodyPr/>
          <a:lstStyle/>
          <a:p>
            <a:pPr algn="ctr"/>
            <a:r>
              <a:rPr lang="en-US" sz="4000" b="0" dirty="0" smtClean="0">
                <a:solidFill>
                  <a:schemeClr val="tx1"/>
                </a:solidFill>
              </a:rPr>
              <a:t>IPAC Chargebacks and </a:t>
            </a:r>
            <a:br>
              <a:rPr lang="en-US" sz="4000" b="0" dirty="0" smtClean="0">
                <a:solidFill>
                  <a:schemeClr val="tx1"/>
                </a:solidFill>
              </a:rPr>
            </a:br>
            <a:r>
              <a:rPr lang="en-US" sz="4000" b="0" dirty="0" smtClean="0">
                <a:solidFill>
                  <a:schemeClr val="tx1"/>
                </a:solidFill>
              </a:rPr>
              <a:t>Customer Generated Exceptions</a:t>
            </a:r>
            <a:endParaRPr lang="en-US" sz="4000" b="0" dirty="0">
              <a:solidFill>
                <a:schemeClr val="tx1"/>
              </a:solidFill>
            </a:endParaRPr>
          </a:p>
        </p:txBody>
      </p:sp>
      <p:sp>
        <p:nvSpPr>
          <p:cNvPr id="3" name="Footer Placeholder 2"/>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9" name="TextBox 8"/>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137</a:t>
            </a:fld>
            <a:endParaRPr lang="en-US" sz="1000" dirty="0"/>
          </a:p>
        </p:txBody>
      </p:sp>
    </p:spTree>
    <p:extLst>
      <p:ext uri="{BB962C8B-B14F-4D97-AF65-F5344CB8AC3E}">
        <p14:creationId xmlns:p14="http://schemas.microsoft.com/office/powerpoint/2010/main" val="3282502133"/>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6"/>
          <p:cNvSpPr>
            <a:spLocks noGrp="1" noChangeArrowheads="1"/>
          </p:cNvSpPr>
          <p:nvPr>
            <p:ph type="title"/>
          </p:nvPr>
        </p:nvSpPr>
        <p:spPr/>
        <p:txBody>
          <a:bodyPr/>
          <a:lstStyle/>
          <a:p>
            <a:pPr eaLnBrk="1" hangingPunct="1"/>
            <a:r>
              <a:rPr lang="en-US" dirty="0" smtClean="0"/>
              <a:t>Delinquency and Receivables </a:t>
            </a:r>
            <a:br>
              <a:rPr lang="en-US" dirty="0" smtClean="0"/>
            </a:br>
            <a:r>
              <a:rPr lang="en-US" dirty="0" smtClean="0"/>
              <a:t>Management – Table of Contents</a:t>
            </a:r>
          </a:p>
        </p:txBody>
      </p:sp>
      <p:sp>
        <p:nvSpPr>
          <p:cNvPr id="6" name="Rectangle 5"/>
          <p:cNvSpPr/>
          <p:nvPr/>
        </p:nvSpPr>
        <p:spPr bwMode="auto">
          <a:xfrm>
            <a:off x="392836" y="3507475"/>
            <a:ext cx="8751164" cy="1148117"/>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latin typeface="Arial"/>
            </a:endParaRPr>
          </a:p>
        </p:txBody>
      </p:sp>
      <p:sp>
        <p:nvSpPr>
          <p:cNvPr id="6147" name="Rectangle 7"/>
          <p:cNvSpPr>
            <a:spLocks noGrp="1" noChangeArrowheads="1"/>
          </p:cNvSpPr>
          <p:nvPr>
            <p:ph idx="1"/>
          </p:nvPr>
        </p:nvSpPr>
        <p:spPr>
          <a:xfrm>
            <a:off x="457200" y="1188720"/>
            <a:ext cx="8498251" cy="3200400"/>
          </a:xfrm>
        </p:spPr>
        <p:txBody>
          <a:bodyPr>
            <a:noAutofit/>
          </a:bodyPr>
          <a:lstStyle/>
          <a:p>
            <a:pPr eaLnBrk="1" hangingPunct="1">
              <a:lnSpc>
                <a:spcPct val="120000"/>
              </a:lnSpc>
              <a:spcBef>
                <a:spcPts val="300"/>
              </a:spcBef>
              <a:spcAft>
                <a:spcPts val="300"/>
              </a:spcAft>
              <a:tabLst>
                <a:tab pos="7315200" algn="l"/>
                <a:tab pos="8001000" algn="r"/>
              </a:tabLst>
            </a:pPr>
            <a:r>
              <a:rPr lang="en-US" sz="1600" b="1" dirty="0">
                <a:solidFill>
                  <a:schemeClr val="bg2"/>
                </a:solidFill>
              </a:rPr>
              <a:t>Segment 1:  </a:t>
            </a:r>
            <a:r>
              <a:rPr lang="en-US" sz="1600" dirty="0">
                <a:solidFill>
                  <a:schemeClr val="bg2"/>
                </a:solidFill>
              </a:rPr>
              <a:t>Delinquency and Receivables Management Overview	</a:t>
            </a:r>
            <a:endParaRPr lang="en-US" sz="1600" b="1" dirty="0">
              <a:solidFill>
                <a:schemeClr val="bg2"/>
              </a:solidFill>
            </a:endParaRPr>
          </a:p>
          <a:p>
            <a:pPr eaLnBrk="1" hangingPunct="1">
              <a:lnSpc>
                <a:spcPct val="120000"/>
              </a:lnSpc>
              <a:spcBef>
                <a:spcPts val="300"/>
              </a:spcBef>
              <a:spcAft>
                <a:spcPts val="300"/>
              </a:spcAft>
              <a:tabLst>
                <a:tab pos="7315200" algn="l"/>
                <a:tab pos="8001000" algn="r"/>
              </a:tabLst>
            </a:pPr>
            <a:r>
              <a:rPr lang="en-US" sz="1600" b="1" dirty="0">
                <a:solidFill>
                  <a:schemeClr val="bg2"/>
                </a:solidFill>
              </a:rPr>
              <a:t>Segment 2:</a:t>
            </a:r>
            <a:r>
              <a:rPr lang="en-US" sz="1600" dirty="0">
                <a:solidFill>
                  <a:schemeClr val="bg2"/>
                </a:solidFill>
              </a:rPr>
              <a:t>  Outstanding Bills Query	</a:t>
            </a:r>
          </a:p>
          <a:p>
            <a:pPr eaLnBrk="1" hangingPunct="1">
              <a:lnSpc>
                <a:spcPct val="120000"/>
              </a:lnSpc>
              <a:spcBef>
                <a:spcPts val="300"/>
              </a:spcBef>
              <a:spcAft>
                <a:spcPts val="300"/>
              </a:spcAft>
              <a:tabLst>
                <a:tab pos="7315200" algn="l"/>
                <a:tab pos="8001000" algn="r"/>
              </a:tabLst>
            </a:pPr>
            <a:r>
              <a:rPr lang="en-US" sz="1600" b="1" dirty="0">
                <a:solidFill>
                  <a:schemeClr val="bg2"/>
                </a:solidFill>
              </a:rPr>
              <a:t>Segment 3:  </a:t>
            </a:r>
            <a:r>
              <a:rPr lang="en-US" sz="1600" dirty="0">
                <a:solidFill>
                  <a:schemeClr val="bg2"/>
                </a:solidFill>
              </a:rPr>
              <a:t>Overdue Charges	</a:t>
            </a:r>
            <a:r>
              <a:rPr lang="en-US" sz="1600" dirty="0" smtClean="0">
                <a:solidFill>
                  <a:schemeClr val="bg2"/>
                </a:solidFill>
              </a:rPr>
              <a:t> </a:t>
            </a:r>
            <a:endParaRPr lang="en-US" sz="1600" dirty="0">
              <a:solidFill>
                <a:schemeClr val="bg2"/>
              </a:solidFill>
            </a:endParaRPr>
          </a:p>
          <a:p>
            <a:pPr eaLnBrk="1" hangingPunct="1">
              <a:lnSpc>
                <a:spcPct val="120000"/>
              </a:lnSpc>
              <a:spcBef>
                <a:spcPts val="300"/>
              </a:spcBef>
              <a:spcAft>
                <a:spcPts val="300"/>
              </a:spcAft>
              <a:tabLst>
                <a:tab pos="7315200" algn="l"/>
                <a:tab pos="8001000" algn="r"/>
              </a:tabLst>
            </a:pPr>
            <a:r>
              <a:rPr lang="en-US" sz="1600" b="1" dirty="0">
                <a:solidFill>
                  <a:schemeClr val="bg2"/>
                </a:solidFill>
              </a:rPr>
              <a:t>Segment 4:  </a:t>
            </a:r>
            <a:r>
              <a:rPr lang="en-US" sz="1600" dirty="0">
                <a:solidFill>
                  <a:schemeClr val="bg2"/>
                </a:solidFill>
              </a:rPr>
              <a:t>Statement Level Dunning	</a:t>
            </a:r>
          </a:p>
          <a:p>
            <a:pPr eaLnBrk="1" hangingPunct="1">
              <a:lnSpc>
                <a:spcPct val="120000"/>
              </a:lnSpc>
              <a:spcBef>
                <a:spcPts val="300"/>
              </a:spcBef>
              <a:spcAft>
                <a:spcPts val="300"/>
              </a:spcAft>
              <a:tabLst>
                <a:tab pos="7315200" algn="l"/>
                <a:tab pos="8001000" algn="r"/>
              </a:tabLst>
            </a:pPr>
            <a:r>
              <a:rPr lang="en-US" sz="1600" b="1" dirty="0">
                <a:solidFill>
                  <a:schemeClr val="bg2"/>
                </a:solidFill>
              </a:rPr>
              <a:t>Segment 5:  </a:t>
            </a:r>
            <a:r>
              <a:rPr lang="en-US" sz="1600" dirty="0">
                <a:solidFill>
                  <a:schemeClr val="bg2"/>
                </a:solidFill>
              </a:rPr>
              <a:t>Non-IPAC Write Offs	</a:t>
            </a:r>
          </a:p>
          <a:p>
            <a:pPr eaLnBrk="1" hangingPunct="1">
              <a:lnSpc>
                <a:spcPct val="120000"/>
              </a:lnSpc>
              <a:spcBef>
                <a:spcPts val="600"/>
              </a:spcBef>
              <a:spcAft>
                <a:spcPts val="600"/>
              </a:spcAft>
              <a:tabLst>
                <a:tab pos="7315200" algn="l"/>
                <a:tab pos="8001000" algn="r"/>
              </a:tabLst>
            </a:pPr>
            <a:r>
              <a:rPr lang="en-US" sz="1600" b="1" dirty="0" smtClean="0">
                <a:solidFill>
                  <a:schemeClr val="bg2"/>
                </a:solidFill>
              </a:rPr>
              <a:t>Segment </a:t>
            </a:r>
            <a:r>
              <a:rPr lang="en-US" sz="1600" b="1" dirty="0">
                <a:solidFill>
                  <a:schemeClr val="bg2"/>
                </a:solidFill>
              </a:rPr>
              <a:t>6:  </a:t>
            </a:r>
            <a:r>
              <a:rPr lang="en-US" sz="1600" dirty="0">
                <a:solidFill>
                  <a:schemeClr val="bg2"/>
                </a:solidFill>
              </a:rPr>
              <a:t>Correspondence and Non-IPAC Disputes </a:t>
            </a:r>
            <a:r>
              <a:rPr lang="en-US" sz="1600" dirty="0"/>
              <a:t>	</a:t>
            </a:r>
          </a:p>
          <a:p>
            <a:pPr eaLnBrk="1" hangingPunct="1">
              <a:spcBef>
                <a:spcPts val="600"/>
              </a:spcBef>
              <a:spcAft>
                <a:spcPts val="600"/>
              </a:spcAft>
              <a:tabLst>
                <a:tab pos="7315200" algn="l"/>
                <a:tab pos="8001000" algn="r"/>
              </a:tabLst>
            </a:pPr>
            <a:r>
              <a:rPr lang="en-US" sz="1600" b="1" dirty="0" smtClean="0"/>
              <a:t>Segment </a:t>
            </a:r>
            <a:r>
              <a:rPr lang="en-US" sz="1600" b="1" dirty="0"/>
              <a:t>7:  </a:t>
            </a:r>
            <a:r>
              <a:rPr lang="en-US" sz="1600" dirty="0"/>
              <a:t>IPAC Chargebacks and Customer Generated </a:t>
            </a:r>
            <a:r>
              <a:rPr lang="en-US" sz="1600" dirty="0" smtClean="0"/>
              <a:t>Exceptions</a:t>
            </a:r>
          </a:p>
          <a:p>
            <a:pPr lvl="1" eaLnBrk="1" hangingPunct="1">
              <a:spcBef>
                <a:spcPts val="600"/>
              </a:spcBef>
              <a:spcAft>
                <a:spcPts val="600"/>
              </a:spcAft>
              <a:tabLst>
                <a:tab pos="7315200" algn="l"/>
                <a:tab pos="8001000" algn="r"/>
              </a:tabLst>
            </a:pPr>
            <a:r>
              <a:rPr lang="en-US" sz="1400" dirty="0" smtClean="0"/>
              <a:t>IPAC Chargebacks</a:t>
            </a:r>
          </a:p>
          <a:p>
            <a:pPr lvl="1" eaLnBrk="1" hangingPunct="1">
              <a:spcBef>
                <a:spcPts val="600"/>
              </a:spcBef>
              <a:spcAft>
                <a:spcPts val="600"/>
              </a:spcAft>
              <a:tabLst>
                <a:tab pos="7315200" algn="l"/>
                <a:tab pos="8001000" algn="r"/>
              </a:tabLst>
            </a:pPr>
            <a:r>
              <a:rPr lang="en-US" sz="1400" dirty="0" smtClean="0"/>
              <a:t>Customer Generated Exceptions</a:t>
            </a:r>
            <a:r>
              <a:rPr lang="en-US" sz="1600" dirty="0">
                <a:solidFill>
                  <a:schemeClr val="bg2"/>
                </a:solidFill>
              </a:rPr>
              <a:t>	</a:t>
            </a:r>
          </a:p>
          <a:p>
            <a:pPr eaLnBrk="1" hangingPunct="1">
              <a:spcBef>
                <a:spcPts val="600"/>
              </a:spcBef>
              <a:spcAft>
                <a:spcPts val="600"/>
              </a:spcAft>
              <a:tabLst>
                <a:tab pos="7315200" algn="l"/>
                <a:tab pos="8001000" algn="r"/>
              </a:tabLst>
            </a:pPr>
            <a:r>
              <a:rPr lang="en-US" sz="1600" b="1" dirty="0">
                <a:solidFill>
                  <a:schemeClr val="bg2"/>
                </a:solidFill>
              </a:rPr>
              <a:t>Segment 8:  </a:t>
            </a:r>
            <a:r>
              <a:rPr lang="en-US" sz="1600" dirty="0">
                <a:solidFill>
                  <a:schemeClr val="bg2"/>
                </a:solidFill>
              </a:rPr>
              <a:t>PCAS Customer Novation	</a:t>
            </a:r>
          </a:p>
          <a:p>
            <a:pPr eaLnBrk="1" hangingPunct="1">
              <a:spcBef>
                <a:spcPts val="600"/>
              </a:spcBef>
              <a:spcAft>
                <a:spcPts val="600"/>
              </a:spcAft>
              <a:tabLst>
                <a:tab pos="7315200" algn="l"/>
                <a:tab pos="8001000" algn="r"/>
              </a:tabLst>
            </a:pPr>
            <a:r>
              <a:rPr lang="en-US" sz="1600" b="1" dirty="0">
                <a:solidFill>
                  <a:schemeClr val="bg2"/>
                </a:solidFill>
              </a:rPr>
              <a:t>Segment 9:  </a:t>
            </a:r>
            <a:r>
              <a:rPr lang="en-US" sz="1600" dirty="0" smtClean="0">
                <a:solidFill>
                  <a:schemeClr val="bg2"/>
                </a:solidFill>
              </a:rPr>
              <a:t>PCAS Unfilled Customer Order </a:t>
            </a:r>
            <a:r>
              <a:rPr lang="en-US" sz="1600" dirty="0">
                <a:solidFill>
                  <a:schemeClr val="bg2"/>
                </a:solidFill>
              </a:rPr>
              <a:t>Reversal	</a:t>
            </a:r>
          </a:p>
          <a:p>
            <a:pPr eaLnBrk="1" hangingPunct="1">
              <a:spcBef>
                <a:spcPts val="600"/>
              </a:spcBef>
              <a:spcAft>
                <a:spcPts val="600"/>
              </a:spcAft>
              <a:tabLst>
                <a:tab pos="7315200" algn="l"/>
                <a:tab pos="8001000" algn="r"/>
              </a:tabLst>
            </a:pPr>
            <a:r>
              <a:rPr lang="en-US" sz="1600" b="1" dirty="0">
                <a:solidFill>
                  <a:schemeClr val="bg2"/>
                </a:solidFill>
              </a:rPr>
              <a:t>Segment 10:  </a:t>
            </a:r>
            <a:r>
              <a:rPr lang="en-US" sz="1600" dirty="0">
                <a:solidFill>
                  <a:schemeClr val="bg2"/>
                </a:solidFill>
              </a:rPr>
              <a:t>Treasury Referral	</a:t>
            </a:r>
          </a:p>
          <a:p>
            <a:pPr eaLnBrk="1" hangingPunct="1">
              <a:spcBef>
                <a:spcPts val="600"/>
              </a:spcBef>
              <a:spcAft>
                <a:spcPts val="600"/>
              </a:spcAft>
              <a:tabLst>
                <a:tab pos="7315200" algn="l"/>
                <a:tab pos="8001000" algn="r"/>
              </a:tabLst>
            </a:pPr>
            <a:r>
              <a:rPr lang="en-US" sz="1600" b="1" dirty="0">
                <a:solidFill>
                  <a:schemeClr val="bg2"/>
                </a:solidFill>
              </a:rPr>
              <a:t>Segment 11:  </a:t>
            </a:r>
            <a:r>
              <a:rPr lang="en-US" sz="1600" dirty="0">
                <a:solidFill>
                  <a:schemeClr val="bg2"/>
                </a:solidFill>
              </a:rPr>
              <a:t>Allowance for Loss 	</a:t>
            </a:r>
          </a:p>
          <a:p>
            <a:pPr eaLnBrk="1" hangingPunct="1">
              <a:spcBef>
                <a:spcPts val="600"/>
              </a:spcBef>
              <a:spcAft>
                <a:spcPts val="600"/>
              </a:spcAft>
              <a:tabLst>
                <a:tab pos="7315200" algn="l"/>
                <a:tab pos="8001000" algn="r"/>
              </a:tabLst>
            </a:pPr>
            <a:r>
              <a:rPr lang="en-US" sz="1600" b="1" dirty="0">
                <a:solidFill>
                  <a:schemeClr val="bg2"/>
                </a:solidFill>
              </a:rPr>
              <a:t>Segment 12: </a:t>
            </a:r>
            <a:r>
              <a:rPr lang="en-US" sz="1600" dirty="0">
                <a:solidFill>
                  <a:schemeClr val="bg2"/>
                </a:solidFill>
              </a:rPr>
              <a:t> Treasury Report on Receivables (TROR)</a:t>
            </a:r>
            <a:r>
              <a:rPr lang="en-US" sz="1200" dirty="0">
                <a:solidFill>
                  <a:schemeClr val="bg2"/>
                </a:solidFill>
              </a:rPr>
              <a:t>	</a:t>
            </a:r>
          </a:p>
        </p:txBody>
      </p:sp>
      <p:sp>
        <p:nvSpPr>
          <p:cNvPr id="2" name="Footer Placeholder 1"/>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11" name="TextBox 10"/>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138</a:t>
            </a:fld>
            <a:endParaRPr lang="en-US" sz="1000" dirty="0"/>
          </a:p>
        </p:txBody>
      </p:sp>
    </p:spTree>
    <p:extLst>
      <p:ext uri="{BB962C8B-B14F-4D97-AF65-F5344CB8AC3E}">
        <p14:creationId xmlns:p14="http://schemas.microsoft.com/office/powerpoint/2010/main" val="890213973"/>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6"/>
          <p:cNvSpPr>
            <a:spLocks noGrp="1" noChangeArrowheads="1"/>
          </p:cNvSpPr>
          <p:nvPr>
            <p:ph type="title"/>
          </p:nvPr>
        </p:nvSpPr>
        <p:spPr>
          <a:xfrm>
            <a:off x="455613" y="273731"/>
            <a:ext cx="7381875" cy="563562"/>
          </a:xfrm>
        </p:spPr>
        <p:txBody>
          <a:bodyPr/>
          <a:lstStyle/>
          <a:p>
            <a:pPr eaLnBrk="1" hangingPunct="1"/>
            <a:r>
              <a:rPr lang="en-US" dirty="0" smtClean="0"/>
              <a:t>IPAC Chargebacks – Overview</a:t>
            </a:r>
          </a:p>
        </p:txBody>
      </p:sp>
      <p:sp>
        <p:nvSpPr>
          <p:cNvPr id="8195" name="Rectangle 7"/>
          <p:cNvSpPr>
            <a:spLocks noGrp="1" noChangeArrowheads="1"/>
          </p:cNvSpPr>
          <p:nvPr>
            <p:ph idx="1"/>
          </p:nvPr>
        </p:nvSpPr>
        <p:spPr>
          <a:xfrm>
            <a:off x="469900" y="1219200"/>
            <a:ext cx="8674100" cy="4940300"/>
          </a:xfrm>
        </p:spPr>
        <p:txBody>
          <a:bodyPr/>
          <a:lstStyle/>
          <a:p>
            <a:pPr marL="0" indent="0">
              <a:spcBef>
                <a:spcPts val="600"/>
              </a:spcBef>
              <a:spcAft>
                <a:spcPts val="600"/>
              </a:spcAft>
              <a:buNone/>
              <a:defRPr/>
            </a:pPr>
            <a:r>
              <a:rPr lang="en-US" sz="1800" b="1" dirty="0"/>
              <a:t>Chargebacks as defined by Treasury (“Adjustments”)</a:t>
            </a:r>
            <a:r>
              <a:rPr lang="en-US" sz="1800" dirty="0"/>
              <a:t>:</a:t>
            </a:r>
          </a:p>
          <a:p>
            <a:pPr>
              <a:spcBef>
                <a:spcPts val="600"/>
              </a:spcBef>
              <a:spcAft>
                <a:spcPts val="600"/>
              </a:spcAft>
              <a:defRPr/>
            </a:pPr>
            <a:r>
              <a:rPr lang="en-US" sz="1800" dirty="0" smtClean="0"/>
              <a:t>If </a:t>
            </a:r>
            <a:r>
              <a:rPr lang="en-US" sz="1800" dirty="0"/>
              <a:t>a customer agency disagrees with an IPAC transaction sent from GSA, they “charge back” the transaction</a:t>
            </a:r>
          </a:p>
          <a:p>
            <a:pPr>
              <a:spcBef>
                <a:spcPts val="600"/>
              </a:spcBef>
              <a:spcAft>
                <a:spcPts val="600"/>
              </a:spcAft>
              <a:defRPr/>
            </a:pPr>
            <a:r>
              <a:rPr lang="en-US" sz="1800" dirty="0" smtClean="0"/>
              <a:t>Treasury </a:t>
            </a:r>
            <a:r>
              <a:rPr lang="en-US" sz="1800" dirty="0"/>
              <a:t>calls </a:t>
            </a:r>
            <a:r>
              <a:rPr lang="en-US" sz="1800" dirty="0" smtClean="0"/>
              <a:t>chargebacks </a:t>
            </a:r>
            <a:r>
              <a:rPr lang="en-US" sz="1800" dirty="0"/>
              <a:t>“Adjustments”:</a:t>
            </a:r>
          </a:p>
          <a:p>
            <a:pPr lvl="1">
              <a:spcBef>
                <a:spcPts val="600"/>
              </a:spcBef>
              <a:spcAft>
                <a:spcPts val="600"/>
              </a:spcAft>
              <a:defRPr/>
            </a:pPr>
            <a:r>
              <a:rPr lang="en-US" sz="1800" dirty="0" smtClean="0"/>
              <a:t>An </a:t>
            </a:r>
            <a:r>
              <a:rPr lang="en-US" sz="1800" dirty="0"/>
              <a:t>Adjustment is a transaction the customer agency initiates to adjust an erroneous or incorrect payment or collection </a:t>
            </a:r>
          </a:p>
          <a:p>
            <a:pPr lvl="2">
              <a:spcBef>
                <a:spcPts val="600"/>
              </a:spcBef>
              <a:spcAft>
                <a:spcPts val="600"/>
              </a:spcAft>
              <a:defRPr/>
            </a:pPr>
            <a:r>
              <a:rPr lang="en-US" sz="1800" u="sng" dirty="0" smtClean="0"/>
              <a:t>Customer agencies </a:t>
            </a:r>
            <a:r>
              <a:rPr lang="en-US" sz="1800" u="sng" dirty="0"/>
              <a:t>can only use adjustments to reduce (adjust down) the original transaction amount </a:t>
            </a:r>
          </a:p>
          <a:p>
            <a:pPr lvl="2">
              <a:spcBef>
                <a:spcPts val="600"/>
              </a:spcBef>
              <a:spcAft>
                <a:spcPts val="600"/>
              </a:spcAft>
              <a:defRPr/>
            </a:pPr>
            <a:r>
              <a:rPr lang="en-US" sz="1800" u="sng" dirty="0" smtClean="0"/>
              <a:t>Customer agencies </a:t>
            </a:r>
            <a:r>
              <a:rPr lang="en-US" sz="1800" u="sng" dirty="0"/>
              <a:t>can only process an adjustment against a payment or collection that is 90 days old or less from the age of the transaction’s accomplished date</a:t>
            </a:r>
          </a:p>
          <a:p>
            <a:pPr>
              <a:spcBef>
                <a:spcPts val="600"/>
              </a:spcBef>
              <a:spcAft>
                <a:spcPts val="600"/>
              </a:spcAft>
              <a:defRPr/>
            </a:pPr>
            <a:r>
              <a:rPr lang="en-US" sz="1800" dirty="0" smtClean="0"/>
              <a:t>90 </a:t>
            </a:r>
            <a:r>
              <a:rPr lang="en-US" sz="1800" dirty="0"/>
              <a:t>Day Window - Treasury limits adjustment transactions to 90 days of the original transaction’s accomplish </a:t>
            </a:r>
            <a:r>
              <a:rPr lang="en-US" sz="1800" dirty="0" smtClean="0"/>
              <a:t>date</a:t>
            </a:r>
          </a:p>
          <a:p>
            <a:pPr marL="0" indent="0">
              <a:spcBef>
                <a:spcPts val="600"/>
              </a:spcBef>
              <a:spcAft>
                <a:spcPts val="600"/>
              </a:spcAft>
              <a:buNone/>
              <a:defRPr/>
            </a:pPr>
            <a:r>
              <a:rPr lang="en-US" sz="1400" b="1" dirty="0">
                <a:solidFill>
                  <a:srgbClr val="FF0000"/>
                </a:solidFill>
              </a:rPr>
              <a:t>Note: Detailed processes related to IPAC Chargebacks will be covered in the IPAC Lifecycle course</a:t>
            </a:r>
          </a:p>
          <a:p>
            <a:pPr marL="0" indent="0">
              <a:spcBef>
                <a:spcPts val="600"/>
              </a:spcBef>
              <a:spcAft>
                <a:spcPts val="600"/>
              </a:spcAft>
              <a:buNone/>
              <a:defRPr/>
            </a:pPr>
            <a:endParaRPr lang="en-US" sz="1800" dirty="0"/>
          </a:p>
        </p:txBody>
      </p:sp>
      <p:sp>
        <p:nvSpPr>
          <p:cNvPr id="8196" name="Footer Placeholder 3"/>
          <p:cNvSpPr>
            <a:spLocks noGrp="1"/>
          </p:cNvSpPr>
          <p:nvPr>
            <p:ph type="ftr" sz="quarter" idx="4294967295"/>
          </p:nvPr>
        </p:nvSpPr>
        <p:spPr>
          <a:xfrm>
            <a:off x="399326" y="6553200"/>
            <a:ext cx="7010400" cy="304800"/>
          </a:xfrm>
          <a:prstGeom prst="rect">
            <a:avLst/>
          </a:prstGeom>
          <a:noFill/>
        </p:spPr>
        <p:txBody>
          <a:bodyPr/>
          <a:lstStyle/>
          <a:p>
            <a:r>
              <a:rPr lang="en-US" sz="1200" b="1" dirty="0" smtClean="0"/>
              <a:t>CGI Federal Proprietary and Confidential</a:t>
            </a:r>
          </a:p>
        </p:txBody>
      </p:sp>
      <p:sp>
        <p:nvSpPr>
          <p:cNvPr id="8197" name="Slide Number Placeholder 4"/>
          <p:cNvSpPr>
            <a:spLocks noGrp="1"/>
          </p:cNvSpPr>
          <p:nvPr>
            <p:ph type="sldNum" sz="quarter" idx="11"/>
          </p:nvPr>
        </p:nvSpPr>
        <p:spPr>
          <a:xfrm>
            <a:off x="-101600" y="6237513"/>
            <a:ext cx="522513" cy="217488"/>
          </a:xfrm>
          <a:noFill/>
        </p:spPr>
        <p:txBody>
          <a:bodyPr anchor="t"/>
          <a:lstStyle/>
          <a:p>
            <a:pPr algn="r"/>
            <a:fld id="{45CA2CB0-A36A-4D72-9963-133BB11F8344}" type="slidenum">
              <a:rPr lang="en-US" sz="1000"/>
              <a:pPr algn="r"/>
              <a:t>139</a:t>
            </a:fld>
            <a:endParaRPr lang="en-US" sz="1000" dirty="0"/>
          </a:p>
        </p:txBody>
      </p:sp>
    </p:spTree>
    <p:extLst>
      <p:ext uri="{BB962C8B-B14F-4D97-AF65-F5344CB8AC3E}">
        <p14:creationId xmlns:p14="http://schemas.microsoft.com/office/powerpoint/2010/main" val="14397721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Receivables Management – Key Concepts</a:t>
            </a:r>
          </a:p>
        </p:txBody>
      </p:sp>
      <p:sp>
        <p:nvSpPr>
          <p:cNvPr id="3" name="Content Placeholder 2"/>
          <p:cNvSpPr>
            <a:spLocks noGrp="1"/>
          </p:cNvSpPr>
          <p:nvPr>
            <p:ph idx="1"/>
          </p:nvPr>
        </p:nvSpPr>
        <p:spPr>
          <a:xfrm>
            <a:off x="457200" y="1114425"/>
            <a:ext cx="8610600" cy="4600257"/>
          </a:xfrm>
        </p:spPr>
        <p:txBody>
          <a:bodyPr/>
          <a:lstStyle/>
          <a:p>
            <a:pPr>
              <a:spcBef>
                <a:spcPts val="600"/>
              </a:spcBef>
              <a:spcAft>
                <a:spcPts val="600"/>
              </a:spcAft>
            </a:pPr>
            <a:r>
              <a:rPr lang="en-US" sz="2000" b="1" dirty="0">
                <a:solidFill>
                  <a:srgbClr val="000000"/>
                </a:solidFill>
                <a:ea typeface="Times New Roman"/>
                <a:cs typeface="Times New Roman"/>
              </a:rPr>
              <a:t>Allowance for Loss</a:t>
            </a:r>
            <a:endParaRPr lang="en-US" sz="2000" dirty="0">
              <a:solidFill>
                <a:srgbClr val="000000"/>
              </a:solidFill>
              <a:ea typeface="Times New Roman"/>
              <a:cs typeface="Times New Roman"/>
            </a:endParaRPr>
          </a:p>
          <a:p>
            <a:pPr lvl="1">
              <a:spcBef>
                <a:spcPts val="600"/>
              </a:spcBef>
              <a:spcAft>
                <a:spcPts val="600"/>
              </a:spcAft>
            </a:pPr>
            <a:r>
              <a:rPr lang="en-US" sz="1600" dirty="0">
                <a:solidFill>
                  <a:srgbClr val="000000"/>
                </a:solidFill>
                <a:ea typeface="Times New Roman"/>
                <a:cs typeface="Times New Roman"/>
              </a:rPr>
              <a:t>Allowance for Loss batch job: Calculates the </a:t>
            </a:r>
            <a:r>
              <a:rPr lang="en-US" sz="1600" u="sng" dirty="0">
                <a:solidFill>
                  <a:srgbClr val="000000"/>
                </a:solidFill>
                <a:ea typeface="Times New Roman"/>
                <a:cs typeface="Times New Roman"/>
              </a:rPr>
              <a:t>estimated loss associated with uncollectible balances</a:t>
            </a:r>
            <a:r>
              <a:rPr lang="en-US" sz="1600" dirty="0">
                <a:solidFill>
                  <a:srgbClr val="000000"/>
                </a:solidFill>
                <a:ea typeface="Times New Roman"/>
                <a:cs typeface="Times New Roman"/>
              </a:rPr>
              <a:t> </a:t>
            </a:r>
          </a:p>
          <a:p>
            <a:pPr lvl="2">
              <a:spcBef>
                <a:spcPts val="600"/>
              </a:spcBef>
              <a:spcAft>
                <a:spcPts val="600"/>
              </a:spcAft>
            </a:pPr>
            <a:r>
              <a:rPr lang="en-US" sz="1600" dirty="0">
                <a:solidFill>
                  <a:srgbClr val="000000"/>
                </a:solidFill>
                <a:ea typeface="Times New Roman"/>
                <a:cs typeface="Times New Roman"/>
              </a:rPr>
              <a:t>Based on multiple selection criteria defined by each GSA business line</a:t>
            </a:r>
          </a:p>
          <a:p>
            <a:pPr lvl="1">
              <a:spcBef>
                <a:spcPts val="600"/>
              </a:spcBef>
              <a:spcAft>
                <a:spcPts val="600"/>
              </a:spcAft>
            </a:pPr>
            <a:r>
              <a:rPr lang="en-US" sz="1600" dirty="0"/>
              <a:t>Posts at the </a:t>
            </a:r>
            <a:r>
              <a:rPr lang="en-US" sz="1600" u="sng" dirty="0"/>
              <a:t>detail accounting dimension level</a:t>
            </a:r>
          </a:p>
          <a:p>
            <a:pPr lvl="1">
              <a:spcBef>
                <a:spcPts val="600"/>
              </a:spcBef>
              <a:spcAft>
                <a:spcPts val="600"/>
              </a:spcAft>
            </a:pPr>
            <a:r>
              <a:rPr lang="en-US" sz="1600" u="sng" dirty="0"/>
              <a:t>Generates a self-reversing Standard Voucher (SV)</a:t>
            </a:r>
            <a:r>
              <a:rPr lang="en-US" sz="1600" dirty="0"/>
              <a:t> document that posts the allowance for loss entry</a:t>
            </a:r>
          </a:p>
          <a:p>
            <a:pPr>
              <a:spcBef>
                <a:spcPts val="600"/>
              </a:spcBef>
              <a:spcAft>
                <a:spcPts val="600"/>
              </a:spcAft>
            </a:pPr>
            <a:r>
              <a:rPr lang="en-US" sz="2000" b="1" dirty="0" smtClean="0"/>
              <a:t>Treasury </a:t>
            </a:r>
            <a:r>
              <a:rPr lang="en-US" sz="2000" b="1" dirty="0"/>
              <a:t>Report on </a:t>
            </a:r>
            <a:r>
              <a:rPr lang="en-US" sz="2000" b="1" dirty="0" smtClean="0"/>
              <a:t>Receivables (TROR)</a:t>
            </a:r>
            <a:endParaRPr lang="en-US" sz="2000" b="1" dirty="0"/>
          </a:p>
          <a:p>
            <a:pPr lvl="1">
              <a:spcBef>
                <a:spcPts val="600"/>
              </a:spcBef>
              <a:spcAft>
                <a:spcPts val="600"/>
              </a:spcAft>
            </a:pPr>
            <a:r>
              <a:rPr lang="en-US" sz="1600" dirty="0" smtClean="0"/>
              <a:t>A quarterly report mandated by Treasury</a:t>
            </a:r>
          </a:p>
          <a:p>
            <a:pPr lvl="1">
              <a:spcBef>
                <a:spcPts val="600"/>
              </a:spcBef>
              <a:spcAft>
                <a:spcPts val="600"/>
              </a:spcAft>
            </a:pPr>
            <a:r>
              <a:rPr lang="en-US" sz="1600" dirty="0" smtClean="0"/>
              <a:t>Provides information regarding: </a:t>
            </a:r>
          </a:p>
          <a:p>
            <a:pPr marL="1025525" lvl="2" indent="-342900">
              <a:spcBef>
                <a:spcPts val="600"/>
              </a:spcBef>
              <a:spcAft>
                <a:spcPts val="600"/>
              </a:spcAft>
              <a:buFont typeface="+mj-lt"/>
              <a:buAutoNum type="arabicPeriod"/>
            </a:pPr>
            <a:r>
              <a:rPr lang="en-US" sz="1600" u="sng" dirty="0" smtClean="0"/>
              <a:t>Gross book value of the receivables owed to GSA</a:t>
            </a:r>
          </a:p>
          <a:p>
            <a:pPr marL="1025525" lvl="2" indent="-342900">
              <a:spcBef>
                <a:spcPts val="600"/>
              </a:spcBef>
              <a:spcAft>
                <a:spcPts val="600"/>
              </a:spcAft>
              <a:buFont typeface="+mj-lt"/>
              <a:buAutoNum type="arabicPeriod"/>
            </a:pPr>
            <a:r>
              <a:rPr lang="en-US" sz="1600" u="sng" dirty="0" smtClean="0"/>
              <a:t>Status of the Federal Government’s debt portfolio</a:t>
            </a:r>
            <a:endParaRPr lang="en-US" sz="1600" b="1" u="sng" dirty="0" smtClean="0">
              <a:solidFill>
                <a:srgbClr val="E21D38"/>
              </a:solidFill>
            </a:endParaRPr>
          </a:p>
          <a:p>
            <a:pPr marL="0" indent="0">
              <a:spcBef>
                <a:spcPts val="0"/>
              </a:spcBef>
              <a:spcAft>
                <a:spcPts val="0"/>
              </a:spcAft>
              <a:buNone/>
            </a:pPr>
            <a:endParaRPr lang="en-US" sz="1200" b="1" dirty="0" smtClean="0"/>
          </a:p>
          <a:p>
            <a:pPr marL="0" indent="0">
              <a:spcBef>
                <a:spcPts val="0"/>
              </a:spcBef>
              <a:spcAft>
                <a:spcPts val="0"/>
              </a:spcAft>
              <a:buNone/>
            </a:pPr>
            <a:r>
              <a:rPr lang="en-US" sz="1200" b="1" dirty="0" smtClean="0"/>
              <a:t>Note</a:t>
            </a:r>
            <a:r>
              <a:rPr lang="en-US" sz="1200" b="1" dirty="0"/>
              <a:t>: </a:t>
            </a:r>
            <a:r>
              <a:rPr lang="en-US" sz="1200" dirty="0"/>
              <a:t>Delinquency and Receivable Management as it relates to IPAC and Debt </a:t>
            </a:r>
            <a:r>
              <a:rPr lang="en-US" sz="1200" dirty="0" smtClean="0"/>
              <a:t>Account </a:t>
            </a:r>
            <a:r>
              <a:rPr lang="en-US" sz="1200" dirty="0"/>
              <a:t>will be covered at a high level in this training course.  Detailed coverage will be included in the following training </a:t>
            </a:r>
            <a:r>
              <a:rPr lang="en-US" sz="1200" dirty="0" smtClean="0"/>
              <a:t>courses:</a:t>
            </a:r>
            <a:endParaRPr lang="en-US" sz="1200" dirty="0"/>
          </a:p>
          <a:p>
            <a:pPr lvl="1">
              <a:spcBef>
                <a:spcPts val="0"/>
              </a:spcBef>
              <a:spcAft>
                <a:spcPts val="0"/>
              </a:spcAft>
            </a:pPr>
            <a:r>
              <a:rPr lang="en-US" sz="1200" dirty="0"/>
              <a:t>IPAC Lifecycle </a:t>
            </a:r>
          </a:p>
          <a:p>
            <a:pPr lvl="1">
              <a:spcBef>
                <a:spcPts val="0"/>
              </a:spcBef>
              <a:spcAft>
                <a:spcPts val="0"/>
              </a:spcAft>
            </a:pPr>
            <a:r>
              <a:rPr lang="en-US" sz="1200" dirty="0"/>
              <a:t>Debt Account Lifecycle</a:t>
            </a:r>
          </a:p>
          <a:p>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7" name="Slide Number Placeholder 6"/>
          <p:cNvSpPr>
            <a:spLocks noGrp="1"/>
          </p:cNvSpPr>
          <p:nvPr>
            <p:ph type="sldNum" sz="quarter" idx="11"/>
          </p:nvPr>
        </p:nvSpPr>
        <p:spPr/>
        <p:txBody>
          <a:bodyPr anchor="t"/>
          <a:lstStyle/>
          <a:p>
            <a:pPr>
              <a:defRPr/>
            </a:pPr>
            <a:fld id="{5842F1FC-5FDD-41D6-BAD6-160FC7BE3BC4}" type="slidenum">
              <a:rPr lang="en-US" sz="1000" smtClean="0"/>
              <a:pPr>
                <a:defRPr/>
              </a:pPr>
              <a:t>14</a:t>
            </a:fld>
            <a:endParaRPr lang="en-US" sz="1000" dirty="0"/>
          </a:p>
        </p:txBody>
      </p:sp>
    </p:spTree>
    <p:extLst>
      <p:ext uri="{BB962C8B-B14F-4D97-AF65-F5344CB8AC3E}">
        <p14:creationId xmlns:p14="http://schemas.microsoft.com/office/powerpoint/2010/main" val="920289230"/>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6"/>
          <p:cNvSpPr>
            <a:spLocks noGrp="1" noChangeArrowheads="1"/>
          </p:cNvSpPr>
          <p:nvPr>
            <p:ph type="title"/>
          </p:nvPr>
        </p:nvSpPr>
        <p:spPr/>
        <p:txBody>
          <a:bodyPr/>
          <a:lstStyle/>
          <a:p>
            <a:pPr eaLnBrk="1" hangingPunct="1"/>
            <a:r>
              <a:rPr lang="en-US" dirty="0" smtClean="0"/>
              <a:t>IPAC Chargebacks – Overview</a:t>
            </a:r>
          </a:p>
        </p:txBody>
      </p:sp>
      <p:sp>
        <p:nvSpPr>
          <p:cNvPr id="8195" name="Rectangle 7"/>
          <p:cNvSpPr>
            <a:spLocks noGrp="1" noChangeArrowheads="1"/>
          </p:cNvSpPr>
          <p:nvPr>
            <p:ph idx="1"/>
          </p:nvPr>
        </p:nvSpPr>
        <p:spPr>
          <a:xfrm>
            <a:off x="399031" y="1184755"/>
            <a:ext cx="8472488" cy="4711700"/>
          </a:xfrm>
        </p:spPr>
        <p:txBody>
          <a:bodyPr/>
          <a:lstStyle/>
          <a:p>
            <a:pPr>
              <a:spcBef>
                <a:spcPts val="600"/>
              </a:spcBef>
              <a:spcAft>
                <a:spcPts val="600"/>
              </a:spcAft>
            </a:pPr>
            <a:r>
              <a:rPr lang="en-US" sz="2000" b="1" dirty="0"/>
              <a:t>Types of chargebacks (collection versus payment adjustments):</a:t>
            </a:r>
            <a:endParaRPr lang="en-US" sz="2000" dirty="0" smtClean="0">
              <a:solidFill>
                <a:schemeClr val="tx1"/>
              </a:solidFill>
            </a:endParaRPr>
          </a:p>
          <a:p>
            <a:pPr>
              <a:spcBef>
                <a:spcPts val="600"/>
              </a:spcBef>
              <a:spcAft>
                <a:spcPts val="600"/>
              </a:spcAft>
            </a:pPr>
            <a:endParaRPr lang="en-US" sz="1800" dirty="0" smtClean="0">
              <a:solidFill>
                <a:schemeClr val="tx1"/>
              </a:solidFill>
            </a:endParaRPr>
          </a:p>
          <a:p>
            <a:pPr>
              <a:spcBef>
                <a:spcPts val="600"/>
              </a:spcBef>
              <a:spcAft>
                <a:spcPts val="600"/>
              </a:spcAft>
              <a:defRPr/>
            </a:pPr>
            <a:r>
              <a:rPr lang="en-US" sz="1800" b="1" u="sng" dirty="0"/>
              <a:t>Collection Adjustment</a:t>
            </a:r>
            <a:r>
              <a:rPr lang="en-US" sz="1800" b="1" dirty="0"/>
              <a:t> – </a:t>
            </a:r>
            <a:r>
              <a:rPr lang="en-US" sz="1800" dirty="0"/>
              <a:t>GSA receives an adjustment from a customer on a bill GSA sent to the customer</a:t>
            </a:r>
          </a:p>
          <a:p>
            <a:pPr lvl="2">
              <a:spcBef>
                <a:spcPts val="600"/>
              </a:spcBef>
              <a:spcAft>
                <a:spcPts val="600"/>
              </a:spcAft>
              <a:defRPr/>
            </a:pPr>
            <a:r>
              <a:rPr lang="en-US" sz="1800" dirty="0"/>
              <a:t>GSA's customer charges back the billing sent by GSA - Customer “takes” money back from GSA</a:t>
            </a:r>
          </a:p>
          <a:p>
            <a:pPr>
              <a:spcBef>
                <a:spcPts val="600"/>
              </a:spcBef>
              <a:spcAft>
                <a:spcPts val="600"/>
              </a:spcAft>
              <a:defRPr/>
            </a:pPr>
            <a:endParaRPr lang="en-US" sz="1800" b="1" u="sng" dirty="0"/>
          </a:p>
          <a:p>
            <a:pPr>
              <a:spcBef>
                <a:spcPts val="600"/>
              </a:spcBef>
              <a:spcAft>
                <a:spcPts val="600"/>
              </a:spcAft>
              <a:defRPr/>
            </a:pPr>
            <a:r>
              <a:rPr lang="en-US" sz="1800" b="1" u="sng" dirty="0"/>
              <a:t>Payment Adjustment</a:t>
            </a:r>
            <a:r>
              <a:rPr lang="en-US" sz="1800" b="1" dirty="0"/>
              <a:t> – </a:t>
            </a:r>
            <a:r>
              <a:rPr lang="en-US" sz="1800" dirty="0"/>
              <a:t>GSA receives an adjustment from a customer on a payment GSA sent to the customer</a:t>
            </a:r>
          </a:p>
          <a:p>
            <a:pPr lvl="2">
              <a:spcBef>
                <a:spcPts val="600"/>
              </a:spcBef>
              <a:spcAft>
                <a:spcPts val="600"/>
              </a:spcAft>
              <a:defRPr/>
            </a:pPr>
            <a:r>
              <a:rPr lang="en-US" sz="1800" dirty="0"/>
              <a:t>GSA sends a credit to the customer that the customer decides to send back to </a:t>
            </a:r>
            <a:r>
              <a:rPr lang="en-US" sz="1800" dirty="0" smtClean="0"/>
              <a:t>GSA</a:t>
            </a:r>
            <a:endParaRPr lang="en-US" sz="1800" dirty="0"/>
          </a:p>
        </p:txBody>
      </p:sp>
      <p:sp>
        <p:nvSpPr>
          <p:cNvPr id="8196" name="Footer Placeholder 3"/>
          <p:cNvSpPr>
            <a:spLocks noGrp="1"/>
          </p:cNvSpPr>
          <p:nvPr>
            <p:ph type="ftr" sz="quarter" idx="4294967295"/>
          </p:nvPr>
        </p:nvSpPr>
        <p:spPr>
          <a:xfrm>
            <a:off x="390885" y="6553200"/>
            <a:ext cx="7010400" cy="304800"/>
          </a:xfrm>
          <a:prstGeom prst="rect">
            <a:avLst/>
          </a:prstGeom>
          <a:noFill/>
        </p:spPr>
        <p:txBody>
          <a:bodyPr/>
          <a:lstStyle/>
          <a:p>
            <a:r>
              <a:rPr lang="en-US" sz="1200" b="1" dirty="0" smtClean="0"/>
              <a:t>CGI Federal Proprietary and Confidential</a:t>
            </a:r>
          </a:p>
        </p:txBody>
      </p:sp>
      <p:sp>
        <p:nvSpPr>
          <p:cNvPr id="2" name="Slide Number Placeholder 1"/>
          <p:cNvSpPr>
            <a:spLocks noGrp="1"/>
          </p:cNvSpPr>
          <p:nvPr>
            <p:ph type="sldNum" sz="quarter" idx="11"/>
          </p:nvPr>
        </p:nvSpPr>
        <p:spPr>
          <a:xfrm>
            <a:off x="-174173" y="6245225"/>
            <a:ext cx="587829" cy="476250"/>
          </a:xfrm>
        </p:spPr>
        <p:txBody>
          <a:bodyPr anchor="t"/>
          <a:lstStyle/>
          <a:p>
            <a:pPr algn="r">
              <a:defRPr/>
            </a:pPr>
            <a:fld id="{5842F1FC-5FDD-41D6-BAD6-160FC7BE3BC4}" type="slidenum">
              <a:rPr lang="en-US" sz="1000" smtClean="0"/>
              <a:pPr algn="r">
                <a:defRPr/>
              </a:pPr>
              <a:t>140</a:t>
            </a:fld>
            <a:endParaRPr lang="en-US" sz="1000" dirty="0"/>
          </a:p>
        </p:txBody>
      </p:sp>
    </p:spTree>
    <p:extLst>
      <p:ext uri="{BB962C8B-B14F-4D97-AF65-F5344CB8AC3E}">
        <p14:creationId xmlns:p14="http://schemas.microsoft.com/office/powerpoint/2010/main" val="322388040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smtClean="0"/>
              <a:t>IPAC Chargebacks – Collection Adjustments</a:t>
            </a:r>
          </a:p>
        </p:txBody>
      </p:sp>
      <p:sp>
        <p:nvSpPr>
          <p:cNvPr id="133123" name="Content Placeholder 2"/>
          <p:cNvSpPr>
            <a:spLocks noGrp="1"/>
          </p:cNvSpPr>
          <p:nvPr>
            <p:ph idx="1"/>
          </p:nvPr>
        </p:nvSpPr>
        <p:spPr>
          <a:xfrm>
            <a:off x="528320" y="1290320"/>
            <a:ext cx="8473440" cy="4805680"/>
          </a:xfrm>
        </p:spPr>
        <p:txBody>
          <a:bodyPr/>
          <a:lstStyle/>
          <a:p>
            <a:pPr marL="0" indent="0">
              <a:buNone/>
              <a:defRPr/>
            </a:pPr>
            <a:endParaRPr lang="en-US" sz="1200" b="1" dirty="0" smtClean="0"/>
          </a:p>
          <a:p>
            <a:pPr>
              <a:defRPr/>
            </a:pPr>
            <a:endParaRPr lang="en-US" sz="600" b="1" dirty="0"/>
          </a:p>
          <a:p>
            <a:pPr lvl="1"/>
            <a:endParaRPr lang="en-US" sz="1600" b="1" dirty="0">
              <a:solidFill>
                <a:srgbClr val="FF0000"/>
              </a:solidFill>
            </a:endParaRPr>
          </a:p>
          <a:p>
            <a:endParaRPr lang="en-US" sz="1800" b="1" dirty="0">
              <a:solidFill>
                <a:srgbClr val="FF0000"/>
              </a:solidFill>
            </a:endParaRPr>
          </a:p>
          <a:p>
            <a:endParaRPr lang="en-US" sz="1800" b="1" dirty="0">
              <a:solidFill>
                <a:srgbClr val="FF0000"/>
              </a:solidFill>
            </a:endParaRPr>
          </a:p>
        </p:txBody>
      </p:sp>
      <p:sp>
        <p:nvSpPr>
          <p:cNvPr id="133124" name="Footer Placeholder 3"/>
          <p:cNvSpPr>
            <a:spLocks noGrp="1"/>
          </p:cNvSpPr>
          <p:nvPr>
            <p:ph type="ftr" sz="quarter" idx="4294967295"/>
          </p:nvPr>
        </p:nvSpPr>
        <p:spPr>
          <a:xfrm>
            <a:off x="341453" y="6553200"/>
            <a:ext cx="7010400" cy="304800"/>
          </a:xfrm>
          <a:prstGeom prst="rect">
            <a:avLst/>
          </a:prstGeom>
          <a:noFill/>
        </p:spPr>
        <p:txBody>
          <a:bodyPr/>
          <a:lstStyle/>
          <a:p>
            <a:r>
              <a:rPr lang="en-US" sz="1200" b="1" dirty="0" smtClean="0">
                <a:solidFill>
                  <a:srgbClr val="000000"/>
                </a:solidFill>
              </a:rPr>
              <a:t>CGI Federal Proprietary and Confidential</a:t>
            </a:r>
          </a:p>
        </p:txBody>
      </p:sp>
      <p:sp>
        <p:nvSpPr>
          <p:cNvPr id="50" name="Content Placeholder 2"/>
          <p:cNvSpPr txBox="1">
            <a:spLocks/>
          </p:cNvSpPr>
          <p:nvPr/>
        </p:nvSpPr>
        <p:spPr bwMode="auto">
          <a:xfrm>
            <a:off x="371475" y="1173362"/>
            <a:ext cx="8772525" cy="51612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a:spcBef>
                <a:spcPts val="600"/>
              </a:spcBef>
              <a:spcAft>
                <a:spcPts val="600"/>
              </a:spcAft>
              <a:defRPr/>
            </a:pPr>
            <a:r>
              <a:rPr lang="en-US" sz="1800" dirty="0" smtClean="0">
                <a:solidFill>
                  <a:srgbClr val="000000"/>
                </a:solidFill>
              </a:rPr>
              <a:t>A Collection </a:t>
            </a:r>
            <a:r>
              <a:rPr lang="en-US" sz="1800" dirty="0">
                <a:solidFill>
                  <a:srgbClr val="000000"/>
                </a:solidFill>
              </a:rPr>
              <a:t>A</a:t>
            </a:r>
            <a:r>
              <a:rPr lang="en-US" sz="1800" dirty="0" smtClean="0">
                <a:solidFill>
                  <a:srgbClr val="000000"/>
                </a:solidFill>
              </a:rPr>
              <a:t>djustment </a:t>
            </a:r>
            <a:r>
              <a:rPr lang="en-US" sz="1800" dirty="0">
                <a:solidFill>
                  <a:srgbClr val="000000"/>
                </a:solidFill>
              </a:rPr>
              <a:t>is created by a customer when they </a:t>
            </a:r>
            <a:r>
              <a:rPr lang="en-US" sz="1800" dirty="0" smtClean="0">
                <a:solidFill>
                  <a:srgbClr val="000000"/>
                </a:solidFill>
              </a:rPr>
              <a:t>do not agree </a:t>
            </a:r>
            <a:r>
              <a:rPr lang="en-US" sz="1800" dirty="0">
                <a:solidFill>
                  <a:srgbClr val="000000"/>
                </a:solidFill>
              </a:rPr>
              <a:t>with the IPAC </a:t>
            </a:r>
            <a:r>
              <a:rPr lang="en-US" sz="1800" dirty="0" smtClean="0">
                <a:solidFill>
                  <a:srgbClr val="000000"/>
                </a:solidFill>
              </a:rPr>
              <a:t>bill </a:t>
            </a:r>
            <a:r>
              <a:rPr lang="en-US" sz="1800" dirty="0">
                <a:solidFill>
                  <a:srgbClr val="000000"/>
                </a:solidFill>
              </a:rPr>
              <a:t>received from </a:t>
            </a:r>
            <a:r>
              <a:rPr lang="en-US" sz="1800" dirty="0" smtClean="0">
                <a:solidFill>
                  <a:srgbClr val="000000"/>
                </a:solidFill>
              </a:rPr>
              <a:t>GSA</a:t>
            </a:r>
            <a:endParaRPr lang="en-US" sz="1800" dirty="0">
              <a:solidFill>
                <a:srgbClr val="000000"/>
              </a:solidFill>
            </a:endParaRPr>
          </a:p>
          <a:p>
            <a:pPr lvl="1">
              <a:spcBef>
                <a:spcPts val="600"/>
              </a:spcBef>
              <a:spcAft>
                <a:spcPts val="600"/>
              </a:spcAft>
              <a:defRPr/>
            </a:pPr>
            <a:r>
              <a:rPr lang="en-US" sz="1600" dirty="0" smtClean="0">
                <a:solidFill>
                  <a:srgbClr val="000000"/>
                </a:solidFill>
              </a:rPr>
              <a:t>Customer creates </a:t>
            </a:r>
            <a:r>
              <a:rPr lang="en-US" sz="1600" dirty="0">
                <a:solidFill>
                  <a:srgbClr val="000000"/>
                </a:solidFill>
              </a:rPr>
              <a:t>a “Billing Adjustment” in </a:t>
            </a:r>
            <a:r>
              <a:rPr lang="en-US" sz="1600" dirty="0" smtClean="0">
                <a:solidFill>
                  <a:srgbClr val="000000"/>
                </a:solidFill>
              </a:rPr>
              <a:t>IPAC</a:t>
            </a:r>
            <a:endParaRPr lang="en-US" sz="1600" dirty="0">
              <a:solidFill>
                <a:srgbClr val="000000"/>
              </a:solidFill>
            </a:endParaRPr>
          </a:p>
          <a:p>
            <a:pPr lvl="1">
              <a:spcBef>
                <a:spcPts val="600"/>
              </a:spcBef>
              <a:spcAft>
                <a:spcPts val="600"/>
              </a:spcAft>
              <a:defRPr/>
            </a:pPr>
            <a:r>
              <a:rPr lang="en-US" sz="1600" dirty="0" smtClean="0">
                <a:solidFill>
                  <a:srgbClr val="000000"/>
                </a:solidFill>
              </a:rPr>
              <a:t>GSA receives </a:t>
            </a:r>
            <a:r>
              <a:rPr lang="en-US" sz="1600" dirty="0">
                <a:solidFill>
                  <a:srgbClr val="000000"/>
                </a:solidFill>
              </a:rPr>
              <a:t>a “Collection Adjustment</a:t>
            </a:r>
            <a:r>
              <a:rPr lang="en-US" sz="1600" dirty="0" smtClean="0">
                <a:solidFill>
                  <a:srgbClr val="000000"/>
                </a:solidFill>
              </a:rPr>
              <a:t>” from IPAC</a:t>
            </a:r>
            <a:endParaRPr lang="en-US" sz="1600" dirty="0">
              <a:solidFill>
                <a:srgbClr val="000000"/>
              </a:solidFill>
            </a:endParaRPr>
          </a:p>
          <a:p>
            <a:pPr lvl="2">
              <a:spcBef>
                <a:spcPts val="600"/>
              </a:spcBef>
              <a:spcAft>
                <a:spcPts val="600"/>
              </a:spcAft>
              <a:defRPr/>
            </a:pPr>
            <a:r>
              <a:rPr lang="en-US" sz="1600" dirty="0" smtClean="0">
                <a:solidFill>
                  <a:srgbClr val="000000"/>
                </a:solidFill>
              </a:rPr>
              <a:t>Collection Adjustments are received in the Treasury IPAC Accomplishment Report </a:t>
            </a:r>
            <a:r>
              <a:rPr lang="en-US" sz="1600" dirty="0">
                <a:solidFill>
                  <a:srgbClr val="000000"/>
                </a:solidFill>
              </a:rPr>
              <a:t>and processed in Pegasys using IPAC Inbound</a:t>
            </a:r>
            <a:endParaRPr lang="en-US" sz="1600" dirty="0" smtClean="0">
              <a:solidFill>
                <a:srgbClr val="000000"/>
              </a:solidFill>
            </a:endParaRPr>
          </a:p>
          <a:p>
            <a:pPr lvl="2">
              <a:spcBef>
                <a:spcPts val="600"/>
              </a:spcBef>
              <a:spcAft>
                <a:spcPts val="600"/>
              </a:spcAft>
              <a:defRPr/>
            </a:pPr>
            <a:r>
              <a:rPr lang="en-US" sz="1600" dirty="0" smtClean="0">
                <a:solidFill>
                  <a:srgbClr val="000000"/>
                </a:solidFill>
              </a:rPr>
              <a:t>Pegasys </a:t>
            </a:r>
            <a:r>
              <a:rPr lang="en-US" sz="1600" dirty="0">
                <a:solidFill>
                  <a:srgbClr val="000000"/>
                </a:solidFill>
              </a:rPr>
              <a:t>creates the Collection Adjustment as a </a:t>
            </a:r>
            <a:r>
              <a:rPr lang="en-US" sz="1600" b="1" u="sng" dirty="0">
                <a:solidFill>
                  <a:srgbClr val="000000"/>
                </a:solidFill>
              </a:rPr>
              <a:t>Cash Receipt transaction with a Debit Voucher line </a:t>
            </a:r>
            <a:r>
              <a:rPr lang="en-US" sz="1600" b="1" u="sng" dirty="0" smtClean="0">
                <a:solidFill>
                  <a:srgbClr val="000000"/>
                </a:solidFill>
              </a:rPr>
              <a:t>type</a:t>
            </a:r>
          </a:p>
          <a:p>
            <a:pPr lvl="2">
              <a:spcBef>
                <a:spcPts val="600"/>
              </a:spcBef>
              <a:spcAft>
                <a:spcPts val="600"/>
              </a:spcAft>
              <a:defRPr/>
            </a:pPr>
            <a:r>
              <a:rPr lang="en-US" sz="1600" dirty="0" smtClean="0">
                <a:solidFill>
                  <a:srgbClr val="000000"/>
                </a:solidFill>
              </a:rPr>
              <a:t>Collection Adjustments can be: Rebilled, Accepted, Written-Off</a:t>
            </a:r>
            <a:endParaRPr lang="en-US" sz="1600" dirty="0">
              <a:solidFill>
                <a:srgbClr val="000000"/>
              </a:solidFill>
            </a:endParaRPr>
          </a:p>
        </p:txBody>
      </p:sp>
      <p:pic>
        <p:nvPicPr>
          <p:cNvPr id="7" name="Picture 3"/>
          <p:cNvPicPr>
            <a:picLocks noChangeAspect="1" noChangeArrowheads="1"/>
          </p:cNvPicPr>
          <p:nvPr/>
        </p:nvPicPr>
        <p:blipFill>
          <a:blip r:embed="rId3" cstate="print"/>
          <a:srcRect/>
          <a:stretch>
            <a:fillRect/>
          </a:stretch>
        </p:blipFill>
        <p:spPr bwMode="auto">
          <a:xfrm>
            <a:off x="469900" y="4321279"/>
            <a:ext cx="8607425" cy="2013363"/>
          </a:xfrm>
          <a:prstGeom prst="rect">
            <a:avLst/>
          </a:prstGeom>
          <a:noFill/>
          <a:ln w="9525">
            <a:noFill/>
            <a:miter lim="800000"/>
            <a:headEnd/>
            <a:tailEnd/>
          </a:ln>
        </p:spPr>
      </p:pic>
      <p:sp>
        <p:nvSpPr>
          <p:cNvPr id="2" name="Slide Number Placeholder 1"/>
          <p:cNvSpPr>
            <a:spLocks noGrp="1"/>
          </p:cNvSpPr>
          <p:nvPr>
            <p:ph type="sldNum" sz="quarter" idx="11"/>
          </p:nvPr>
        </p:nvSpPr>
        <p:spPr>
          <a:xfrm>
            <a:off x="-101601" y="6245225"/>
            <a:ext cx="529771" cy="476250"/>
          </a:xfrm>
        </p:spPr>
        <p:txBody>
          <a:bodyPr anchor="t"/>
          <a:lstStyle/>
          <a:p>
            <a:pPr algn="r">
              <a:defRPr/>
            </a:pPr>
            <a:fld id="{5842F1FC-5FDD-41D6-BAD6-160FC7BE3BC4}" type="slidenum">
              <a:rPr lang="en-US" sz="1000" smtClean="0"/>
              <a:pPr algn="r">
                <a:defRPr/>
              </a:pPr>
              <a:t>141</a:t>
            </a:fld>
            <a:endParaRPr lang="en-US" sz="1000" dirty="0"/>
          </a:p>
        </p:txBody>
      </p:sp>
      <p:sp>
        <p:nvSpPr>
          <p:cNvPr id="4" name="TextBox 3"/>
          <p:cNvSpPr txBox="1"/>
          <p:nvPr/>
        </p:nvSpPr>
        <p:spPr>
          <a:xfrm>
            <a:off x="7910287" y="6291100"/>
            <a:ext cx="1030514" cy="566900"/>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50420586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7" name="Title 1"/>
          <p:cNvSpPr>
            <a:spLocks noGrp="1"/>
          </p:cNvSpPr>
          <p:nvPr>
            <p:ph type="title"/>
          </p:nvPr>
        </p:nvSpPr>
        <p:spPr>
          <a:xfrm>
            <a:off x="455613" y="91440"/>
            <a:ext cx="8525827" cy="803910"/>
          </a:xfrm>
        </p:spPr>
        <p:txBody>
          <a:bodyPr/>
          <a:lstStyle/>
          <a:p>
            <a:r>
              <a:rPr lang="en-US" dirty="0" smtClean="0"/>
              <a:t>IPAC Chargebacks – Collection Adjustments</a:t>
            </a:r>
          </a:p>
        </p:txBody>
      </p:sp>
      <p:sp>
        <p:nvSpPr>
          <p:cNvPr id="5" name="Content Placeholder 2"/>
          <p:cNvSpPr>
            <a:spLocks noGrp="1"/>
          </p:cNvSpPr>
          <p:nvPr/>
        </p:nvSpPr>
        <p:spPr bwMode="auto">
          <a:xfrm>
            <a:off x="436418" y="1289844"/>
            <a:ext cx="8728364"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a:spcBef>
                <a:spcPts val="900"/>
              </a:spcBef>
              <a:spcAft>
                <a:spcPts val="900"/>
              </a:spcAft>
            </a:pPr>
            <a:r>
              <a:rPr lang="en-US" sz="1800" dirty="0" smtClean="0"/>
              <a:t>GSA bills </a:t>
            </a:r>
            <a:r>
              <a:rPr lang="en-US" sz="1800" dirty="0" smtClean="0">
                <a:solidFill>
                  <a:srgbClr val="FF0000"/>
                </a:solidFill>
              </a:rPr>
              <a:t>Customer</a:t>
            </a:r>
            <a:r>
              <a:rPr lang="en-US" sz="1800" dirty="0" smtClean="0"/>
              <a:t> Agency for $500 via IPAC</a:t>
            </a:r>
          </a:p>
          <a:p>
            <a:pPr>
              <a:spcBef>
                <a:spcPts val="900"/>
              </a:spcBef>
              <a:spcAft>
                <a:spcPts val="900"/>
              </a:spcAft>
            </a:pPr>
            <a:r>
              <a:rPr lang="en-US" sz="1800" dirty="0" smtClean="0"/>
              <a:t>A Collection is received via IPAC for the full Amount </a:t>
            </a:r>
            <a:r>
              <a:rPr lang="en-US" sz="1800" dirty="0" smtClean="0">
                <a:solidFill>
                  <a:srgbClr val="FF0000"/>
                </a:solidFill>
              </a:rPr>
              <a:t>$500</a:t>
            </a:r>
            <a:endParaRPr lang="en-US" sz="1800" dirty="0" smtClean="0"/>
          </a:p>
          <a:p>
            <a:pPr>
              <a:spcBef>
                <a:spcPts val="900"/>
              </a:spcBef>
              <a:spcAft>
                <a:spcPts val="900"/>
              </a:spcAft>
            </a:pPr>
            <a:r>
              <a:rPr lang="en-US" sz="1800" dirty="0" smtClean="0"/>
              <a:t>The </a:t>
            </a:r>
            <a:r>
              <a:rPr lang="en-US" sz="1800" dirty="0" smtClean="0">
                <a:solidFill>
                  <a:srgbClr val="FF0000"/>
                </a:solidFill>
              </a:rPr>
              <a:t>Customer</a:t>
            </a:r>
            <a:r>
              <a:rPr lang="en-US" sz="1800" dirty="0" smtClean="0"/>
              <a:t> Agency then feels that the full $500 bill was erroneous</a:t>
            </a:r>
          </a:p>
          <a:p>
            <a:pPr>
              <a:spcBef>
                <a:spcPts val="900"/>
              </a:spcBef>
              <a:spcAft>
                <a:spcPts val="900"/>
              </a:spcAft>
            </a:pPr>
            <a:r>
              <a:rPr lang="en-US" sz="1800" dirty="0" smtClean="0"/>
              <a:t>The </a:t>
            </a:r>
            <a:r>
              <a:rPr lang="en-US" sz="1800" dirty="0" smtClean="0">
                <a:solidFill>
                  <a:srgbClr val="FF0000"/>
                </a:solidFill>
              </a:rPr>
              <a:t>Customer</a:t>
            </a:r>
            <a:r>
              <a:rPr lang="en-US" sz="1800" dirty="0" smtClean="0"/>
              <a:t> Agency initiates a Chargeback through IPAC</a:t>
            </a:r>
          </a:p>
          <a:p>
            <a:pPr>
              <a:spcBef>
                <a:spcPts val="900"/>
              </a:spcBef>
              <a:spcAft>
                <a:spcPts val="900"/>
              </a:spcAft>
            </a:pPr>
            <a:r>
              <a:rPr lang="en-US" sz="1800" b="1" dirty="0" smtClean="0"/>
              <a:t>GSA receives this Collection Adjustment as a </a:t>
            </a:r>
            <a:r>
              <a:rPr lang="en-US" sz="1800" b="1" dirty="0" smtClean="0">
                <a:solidFill>
                  <a:srgbClr val="FF0000"/>
                </a:solidFill>
              </a:rPr>
              <a:t>CR</a:t>
            </a:r>
            <a:r>
              <a:rPr lang="en-US" sz="1800" b="1" dirty="0" smtClean="0"/>
              <a:t> Debit Voucher</a:t>
            </a:r>
          </a:p>
          <a:p>
            <a:pPr lvl="1">
              <a:spcBef>
                <a:spcPts val="900"/>
              </a:spcBef>
              <a:spcAft>
                <a:spcPts val="900"/>
              </a:spcAft>
            </a:pPr>
            <a:r>
              <a:rPr lang="en-US" sz="1800" b="1" dirty="0" smtClean="0"/>
              <a:t>The Debit Voucher line type references the original collection (Cash Receipt document)</a:t>
            </a:r>
          </a:p>
          <a:p>
            <a:pPr lvl="1">
              <a:spcBef>
                <a:spcPts val="900"/>
              </a:spcBef>
              <a:spcAft>
                <a:spcPts val="900"/>
              </a:spcAft>
            </a:pPr>
            <a:r>
              <a:rPr lang="en-US" sz="1800" b="1" dirty="0" smtClean="0"/>
              <a:t>The Debit Voucher line type reopens the original Billing Document</a:t>
            </a:r>
          </a:p>
          <a:p>
            <a:pPr lvl="2">
              <a:spcBef>
                <a:spcPts val="900"/>
              </a:spcBef>
              <a:spcAft>
                <a:spcPts val="900"/>
              </a:spcAft>
            </a:pPr>
            <a:r>
              <a:rPr lang="en-US" sz="1800" dirty="0" smtClean="0"/>
              <a:t>The billing status for </a:t>
            </a:r>
            <a:r>
              <a:rPr lang="en-US" sz="1800" b="1" dirty="0" smtClean="0"/>
              <a:t>IPAC</a:t>
            </a:r>
            <a:r>
              <a:rPr lang="en-US" sz="1800" dirty="0" smtClean="0"/>
              <a:t> BDs changes from </a:t>
            </a:r>
            <a:r>
              <a:rPr lang="en-US" sz="1800" u="sng" dirty="0" smtClean="0"/>
              <a:t>billed</a:t>
            </a:r>
            <a:r>
              <a:rPr lang="en-US" sz="1800" dirty="0" smtClean="0"/>
              <a:t> to </a:t>
            </a:r>
            <a:r>
              <a:rPr lang="en-US" sz="1800" u="sng" dirty="0" smtClean="0"/>
              <a:t>unbilled</a:t>
            </a:r>
          </a:p>
          <a:p>
            <a:pPr lvl="2">
              <a:spcBef>
                <a:spcPts val="900"/>
              </a:spcBef>
              <a:spcAft>
                <a:spcPts val="900"/>
              </a:spcAft>
            </a:pPr>
            <a:r>
              <a:rPr lang="en-US" sz="1800" dirty="0" smtClean="0"/>
              <a:t>The billing status for </a:t>
            </a:r>
            <a:r>
              <a:rPr lang="en-US" sz="1800" b="1" dirty="0" smtClean="0"/>
              <a:t>non-IPAC</a:t>
            </a:r>
            <a:r>
              <a:rPr lang="en-US" sz="1800" dirty="0" smtClean="0"/>
              <a:t> BDs remains </a:t>
            </a:r>
            <a:r>
              <a:rPr lang="en-US" sz="1800" u="sng" dirty="0" smtClean="0"/>
              <a:t>billed</a:t>
            </a:r>
          </a:p>
        </p:txBody>
      </p:sp>
      <p:sp>
        <p:nvSpPr>
          <p:cNvPr id="3" name="Slide Number Placeholder 2"/>
          <p:cNvSpPr>
            <a:spLocks noGrp="1"/>
          </p:cNvSpPr>
          <p:nvPr>
            <p:ph type="sldNum" sz="quarter" idx="11"/>
          </p:nvPr>
        </p:nvSpPr>
        <p:spPr>
          <a:xfrm>
            <a:off x="-116115" y="6245225"/>
            <a:ext cx="529771" cy="476250"/>
          </a:xfrm>
        </p:spPr>
        <p:txBody>
          <a:bodyPr anchor="t"/>
          <a:lstStyle/>
          <a:p>
            <a:pPr algn="r">
              <a:defRPr/>
            </a:pPr>
            <a:fld id="{5842F1FC-5FDD-41D6-BAD6-160FC7BE3BC4}" type="slidenum">
              <a:rPr lang="en-US" sz="1000" smtClean="0"/>
              <a:pPr algn="r">
                <a:defRPr/>
              </a:pPr>
              <a:t>142</a:t>
            </a:fld>
            <a:endParaRPr lang="en-US" sz="1000" dirty="0"/>
          </a:p>
        </p:txBody>
      </p:sp>
    </p:spTree>
    <p:extLst>
      <p:ext uri="{BB962C8B-B14F-4D97-AF65-F5344CB8AC3E}">
        <p14:creationId xmlns:p14="http://schemas.microsoft.com/office/powerpoint/2010/main" val="374761002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6491" y="1928813"/>
            <a:ext cx="8239125" cy="3762375"/>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59" name="Title 1"/>
          <p:cNvSpPr>
            <a:spLocks noGrp="1"/>
          </p:cNvSpPr>
          <p:nvPr>
            <p:ph type="title"/>
          </p:nvPr>
        </p:nvSpPr>
        <p:spPr>
          <a:xfrm>
            <a:off x="455613" y="142240"/>
            <a:ext cx="8525827" cy="753110"/>
          </a:xfrm>
        </p:spPr>
        <p:txBody>
          <a:bodyPr/>
          <a:lstStyle/>
          <a:p>
            <a:r>
              <a:rPr lang="en-US" dirty="0"/>
              <a:t>IPAC Chargebacks – Collection </a:t>
            </a:r>
            <a:r>
              <a:rPr lang="en-US" dirty="0" smtClean="0"/>
              <a:t>Adjustments</a:t>
            </a:r>
          </a:p>
        </p:txBody>
      </p:sp>
      <p:sp>
        <p:nvSpPr>
          <p:cNvPr id="19460" name="Footer Placeholder 3"/>
          <p:cNvSpPr>
            <a:spLocks noGrp="1"/>
          </p:cNvSpPr>
          <p:nvPr>
            <p:ph type="ftr" sz="quarter" idx="10"/>
          </p:nvPr>
        </p:nvSpPr>
        <p:spPr>
          <a:noFill/>
        </p:spPr>
        <p:txBody>
          <a:bodyPr/>
          <a:lstStyle/>
          <a:p>
            <a:r>
              <a:rPr lang="en-US" dirty="0" smtClean="0">
                <a:solidFill>
                  <a:srgbClr val="000000"/>
                </a:solidFill>
              </a:rPr>
              <a:t>CGI Federal Proprietary and Confidential</a:t>
            </a:r>
          </a:p>
        </p:txBody>
      </p:sp>
      <p:sp>
        <p:nvSpPr>
          <p:cNvPr id="19461" name="Slide Number Placeholder 4"/>
          <p:cNvSpPr>
            <a:spLocks noGrp="1"/>
          </p:cNvSpPr>
          <p:nvPr>
            <p:ph type="sldNum" sz="quarter" idx="11"/>
          </p:nvPr>
        </p:nvSpPr>
        <p:spPr>
          <a:xfrm>
            <a:off x="-83457" y="6245225"/>
            <a:ext cx="591891" cy="476250"/>
          </a:xfrm>
          <a:noFill/>
        </p:spPr>
        <p:txBody>
          <a:bodyPr anchor="t"/>
          <a:lstStyle/>
          <a:p>
            <a:fld id="{FCE0956C-B2EB-4633-B4E5-BEE99D65810E}" type="slidenum">
              <a:rPr lang="en-US" sz="1000" smtClean="0">
                <a:solidFill>
                  <a:srgbClr val="000000"/>
                </a:solidFill>
              </a:rPr>
              <a:pPr/>
              <a:t>143</a:t>
            </a:fld>
            <a:endParaRPr lang="en-US" sz="1000" dirty="0" smtClean="0">
              <a:solidFill>
                <a:srgbClr val="000000"/>
              </a:solidFill>
            </a:endParaRPr>
          </a:p>
        </p:txBody>
      </p:sp>
      <p:sp>
        <p:nvSpPr>
          <p:cNvPr id="19462" name="Rectangle 7"/>
          <p:cNvSpPr>
            <a:spLocks noChangeArrowheads="1"/>
          </p:cNvSpPr>
          <p:nvPr/>
        </p:nvSpPr>
        <p:spPr bwMode="auto">
          <a:xfrm>
            <a:off x="447439" y="4013200"/>
            <a:ext cx="4326526" cy="239452"/>
          </a:xfrm>
          <a:prstGeom prst="rect">
            <a:avLst/>
          </a:prstGeom>
          <a:noFill/>
          <a:ln w="28575" algn="ctr">
            <a:solidFill>
              <a:srgbClr val="C00000"/>
            </a:solidFill>
            <a:round/>
            <a:headEnd/>
            <a:tailEnd/>
          </a:ln>
        </p:spPr>
        <p:txBody>
          <a:bodyPr wrap="none" anchor="ctr"/>
          <a:lstStyle/>
          <a:p>
            <a:endParaRPr lang="en-US" dirty="0">
              <a:solidFill>
                <a:srgbClr val="000000"/>
              </a:solidFill>
              <a:cs typeface="+mn-cs"/>
            </a:endParaRPr>
          </a:p>
        </p:txBody>
      </p:sp>
      <p:sp>
        <p:nvSpPr>
          <p:cNvPr id="7" name="Content Placeholder 2"/>
          <p:cNvSpPr txBox="1">
            <a:spLocks/>
          </p:cNvSpPr>
          <p:nvPr/>
        </p:nvSpPr>
        <p:spPr bwMode="auto">
          <a:xfrm>
            <a:off x="566491" y="1209040"/>
            <a:ext cx="8414949" cy="4330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r>
              <a:rPr lang="en-US" sz="2000" b="1" dirty="0" smtClean="0"/>
              <a:t>Example:  </a:t>
            </a:r>
            <a:r>
              <a:rPr lang="en-US" sz="2000" dirty="0" smtClean="0"/>
              <a:t>Updates to BD – Header</a:t>
            </a:r>
            <a:endParaRPr lang="en-US" sz="2000" dirty="0"/>
          </a:p>
        </p:txBody>
      </p:sp>
    </p:spTree>
    <p:extLst>
      <p:ext uri="{BB962C8B-B14F-4D97-AF65-F5344CB8AC3E}">
        <p14:creationId xmlns:p14="http://schemas.microsoft.com/office/powerpoint/2010/main" val="3670006733"/>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Picture 1"/>
          <p:cNvPicPr>
            <a:picLocks noChangeAspect="1" noChangeArrowheads="1"/>
          </p:cNvPicPr>
          <p:nvPr/>
        </p:nvPicPr>
        <p:blipFill>
          <a:blip r:embed="rId3" cstate="print"/>
          <a:srcRect/>
          <a:stretch>
            <a:fillRect/>
          </a:stretch>
        </p:blipFill>
        <p:spPr bwMode="auto">
          <a:xfrm>
            <a:off x="511438" y="2381250"/>
            <a:ext cx="8524875" cy="2095500"/>
          </a:xfrm>
          <a:prstGeom prst="rect">
            <a:avLst/>
          </a:prstGeom>
          <a:noFill/>
          <a:ln w="22225">
            <a:solidFill>
              <a:schemeClr val="tx1"/>
            </a:solidFill>
            <a:miter lim="800000"/>
            <a:headEnd/>
            <a:tailEnd/>
          </a:ln>
        </p:spPr>
      </p:pic>
      <p:sp>
        <p:nvSpPr>
          <p:cNvPr id="21506" name="Rectangle 2"/>
          <p:cNvSpPr>
            <a:spLocks noGrp="1" noChangeArrowheads="1"/>
          </p:cNvSpPr>
          <p:nvPr>
            <p:ph type="title"/>
          </p:nvPr>
        </p:nvSpPr>
        <p:spPr>
          <a:xfrm>
            <a:off x="455613" y="132080"/>
            <a:ext cx="8546147" cy="763270"/>
          </a:xfrm>
        </p:spPr>
        <p:txBody>
          <a:bodyPr/>
          <a:lstStyle/>
          <a:p>
            <a:r>
              <a:rPr lang="en-US" dirty="0"/>
              <a:t>IPAC Chargebacks – Collection </a:t>
            </a:r>
            <a:r>
              <a:rPr lang="en-US" dirty="0" smtClean="0"/>
              <a:t>Adjustments</a:t>
            </a:r>
          </a:p>
        </p:txBody>
      </p:sp>
      <p:sp>
        <p:nvSpPr>
          <p:cNvPr id="4" name="Content Placeholder 2"/>
          <p:cNvSpPr txBox="1">
            <a:spLocks/>
          </p:cNvSpPr>
          <p:nvPr/>
        </p:nvSpPr>
        <p:spPr bwMode="auto">
          <a:xfrm>
            <a:off x="566491" y="1209040"/>
            <a:ext cx="8414949" cy="4330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r>
              <a:rPr lang="en-US" sz="2000" b="1" dirty="0" smtClean="0"/>
              <a:t>Example:  </a:t>
            </a:r>
            <a:r>
              <a:rPr lang="en-US" sz="2000" dirty="0" smtClean="0"/>
              <a:t>IPAC BD Rebill Article – Item Collection</a:t>
            </a:r>
            <a:endParaRPr lang="en-US" sz="2000" dirty="0"/>
          </a:p>
        </p:txBody>
      </p:sp>
      <p:sp>
        <p:nvSpPr>
          <p:cNvPr id="7" name="Rectangle 5"/>
          <p:cNvSpPr>
            <a:spLocks noChangeArrowheads="1"/>
          </p:cNvSpPr>
          <p:nvPr/>
        </p:nvSpPr>
        <p:spPr bwMode="auto">
          <a:xfrm>
            <a:off x="549673" y="4123157"/>
            <a:ext cx="8439948" cy="341966"/>
          </a:xfrm>
          <a:prstGeom prst="rect">
            <a:avLst/>
          </a:prstGeom>
          <a:noFill/>
          <a:ln w="38100" algn="ctr">
            <a:solidFill>
              <a:srgbClr val="C00000"/>
            </a:solidFill>
            <a:round/>
            <a:headEnd/>
            <a:tailEnd/>
          </a:ln>
        </p:spPr>
        <p:txBody>
          <a:bodyPr wrap="none" anchor="ctr"/>
          <a:lstStyle/>
          <a:p>
            <a:endParaRPr lang="en-US" dirty="0">
              <a:solidFill>
                <a:srgbClr val="000000"/>
              </a:solidFill>
              <a:cs typeface="+mn-cs"/>
            </a:endParaRPr>
          </a:p>
        </p:txBody>
      </p:sp>
      <p:sp>
        <p:nvSpPr>
          <p:cNvPr id="6" name="Slide Number Placeholder 4"/>
          <p:cNvSpPr>
            <a:spLocks noGrp="1"/>
          </p:cNvSpPr>
          <p:nvPr>
            <p:ph type="sldNum" sz="quarter" idx="11"/>
          </p:nvPr>
        </p:nvSpPr>
        <p:spPr>
          <a:xfrm>
            <a:off x="-222179" y="6245224"/>
            <a:ext cx="633046" cy="343145"/>
          </a:xfrm>
        </p:spPr>
        <p:txBody>
          <a:bodyPr anchor="t"/>
          <a:lstStyle/>
          <a:p>
            <a:pPr algn="r">
              <a:defRPr/>
            </a:pPr>
            <a:fld id="{E3DA9E83-AFB7-4385-BB41-5AA0E8E06FB4}" type="slidenum">
              <a:rPr lang="en-US" sz="1000" smtClean="0">
                <a:solidFill>
                  <a:srgbClr val="000000"/>
                </a:solidFill>
              </a:rPr>
              <a:pPr algn="r">
                <a:defRPr/>
              </a:pPr>
              <a:t>144</a:t>
            </a:fld>
            <a:endParaRPr lang="en-US" sz="1000" dirty="0">
              <a:solidFill>
                <a:srgbClr val="000000"/>
              </a:solidFill>
            </a:endParaRPr>
          </a:p>
        </p:txBody>
      </p:sp>
      <p:sp>
        <p:nvSpPr>
          <p:cNvPr id="8" name="Footer Placeholder 3"/>
          <p:cNvSpPr>
            <a:spLocks noGrp="1"/>
          </p:cNvSpPr>
          <p:nvPr>
            <p:ph type="ftr" sz="quarter" idx="10"/>
          </p:nvPr>
        </p:nvSpPr>
        <p:spPr>
          <a:xfrm>
            <a:off x="457200" y="6553200"/>
            <a:ext cx="7010400" cy="304800"/>
          </a:xfrm>
          <a:noFill/>
        </p:spPr>
        <p:txBody>
          <a:bodyPr/>
          <a:lstStyle/>
          <a:p>
            <a:r>
              <a:rPr lang="en-US" dirty="0" smtClean="0">
                <a:solidFill>
                  <a:srgbClr val="000000"/>
                </a:solidFill>
              </a:rPr>
              <a:t>CGI Federal Proprietary and Confidential</a:t>
            </a:r>
          </a:p>
        </p:txBody>
      </p:sp>
    </p:spTree>
    <p:extLst>
      <p:ext uri="{BB962C8B-B14F-4D97-AF65-F5344CB8AC3E}">
        <p14:creationId xmlns:p14="http://schemas.microsoft.com/office/powerpoint/2010/main" val="600128277"/>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Title 1"/>
          <p:cNvSpPr>
            <a:spLocks noGrp="1"/>
          </p:cNvSpPr>
          <p:nvPr>
            <p:ph type="title"/>
          </p:nvPr>
        </p:nvSpPr>
        <p:spPr>
          <a:xfrm>
            <a:off x="455613" y="142240"/>
            <a:ext cx="8525827" cy="753110"/>
          </a:xfrm>
        </p:spPr>
        <p:txBody>
          <a:bodyPr/>
          <a:lstStyle/>
          <a:p>
            <a:r>
              <a:rPr lang="en-US" dirty="0"/>
              <a:t>IPAC Chargebacks – Collection </a:t>
            </a:r>
            <a:r>
              <a:rPr lang="en-US" dirty="0" smtClean="0"/>
              <a:t>Adjustments</a:t>
            </a:r>
          </a:p>
        </p:txBody>
      </p:sp>
      <p:sp>
        <p:nvSpPr>
          <p:cNvPr id="19460" name="Footer Placeholder 3"/>
          <p:cNvSpPr>
            <a:spLocks noGrp="1"/>
          </p:cNvSpPr>
          <p:nvPr>
            <p:ph type="ftr" sz="quarter" idx="10"/>
          </p:nvPr>
        </p:nvSpPr>
        <p:spPr>
          <a:noFill/>
        </p:spPr>
        <p:txBody>
          <a:bodyPr/>
          <a:lstStyle/>
          <a:p>
            <a:r>
              <a:rPr lang="en-US" dirty="0" smtClean="0">
                <a:solidFill>
                  <a:srgbClr val="000000"/>
                </a:solidFill>
              </a:rPr>
              <a:t>CGI Federal Proprietary and Confidential</a:t>
            </a:r>
          </a:p>
        </p:txBody>
      </p:sp>
      <p:sp>
        <p:nvSpPr>
          <p:cNvPr id="19461" name="Slide Number Placeholder 4"/>
          <p:cNvSpPr>
            <a:spLocks noGrp="1"/>
          </p:cNvSpPr>
          <p:nvPr>
            <p:ph type="sldNum" sz="quarter" idx="11"/>
          </p:nvPr>
        </p:nvSpPr>
        <p:spPr>
          <a:xfrm>
            <a:off x="-25400" y="6245225"/>
            <a:ext cx="446314" cy="476250"/>
          </a:xfrm>
          <a:noFill/>
        </p:spPr>
        <p:txBody>
          <a:bodyPr anchor="t"/>
          <a:lstStyle/>
          <a:p>
            <a:pPr algn="r"/>
            <a:fld id="{FCE0956C-B2EB-4633-B4E5-BEE99D65810E}" type="slidenum">
              <a:rPr lang="en-US" sz="1000" smtClean="0">
                <a:solidFill>
                  <a:srgbClr val="000000"/>
                </a:solidFill>
              </a:rPr>
              <a:pPr algn="r"/>
              <a:t>145</a:t>
            </a:fld>
            <a:endParaRPr lang="en-US" sz="1000" dirty="0" smtClean="0">
              <a:solidFill>
                <a:srgbClr val="000000"/>
              </a:solidFill>
            </a:endParaRPr>
          </a:p>
        </p:txBody>
      </p:sp>
      <p:sp>
        <p:nvSpPr>
          <p:cNvPr id="7" name="Content Placeholder 2"/>
          <p:cNvSpPr txBox="1">
            <a:spLocks/>
          </p:cNvSpPr>
          <p:nvPr/>
        </p:nvSpPr>
        <p:spPr bwMode="auto">
          <a:xfrm>
            <a:off x="566491" y="1209040"/>
            <a:ext cx="8414949" cy="4330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r>
              <a:rPr lang="en-US" sz="2000" b="1" dirty="0" smtClean="0"/>
              <a:t>Example:  </a:t>
            </a:r>
            <a:r>
              <a:rPr lang="en-US" sz="2000" dirty="0" smtClean="0"/>
              <a:t>Updates to PCAS Agreement (via Agreement Query)</a:t>
            </a:r>
            <a:endParaRPr lang="en-US" sz="2000" dirty="0"/>
          </a:p>
        </p:txBody>
      </p:sp>
      <p:pic>
        <p:nvPicPr>
          <p:cNvPr id="1422338" name="Picture 2"/>
          <p:cNvPicPr>
            <a:picLocks noChangeAspect="1" noChangeArrowheads="1"/>
          </p:cNvPicPr>
          <p:nvPr/>
        </p:nvPicPr>
        <p:blipFill>
          <a:blip r:embed="rId3" cstate="print"/>
          <a:srcRect/>
          <a:stretch>
            <a:fillRect/>
          </a:stretch>
        </p:blipFill>
        <p:spPr bwMode="auto">
          <a:xfrm>
            <a:off x="711274" y="1959283"/>
            <a:ext cx="4552950" cy="1238250"/>
          </a:xfrm>
          <a:prstGeom prst="rect">
            <a:avLst/>
          </a:prstGeom>
          <a:noFill/>
          <a:ln w="22225">
            <a:solidFill>
              <a:schemeClr val="tx1"/>
            </a:solidFill>
            <a:miter lim="800000"/>
            <a:headEnd/>
            <a:tailEnd/>
          </a:ln>
        </p:spPr>
      </p:pic>
      <p:pic>
        <p:nvPicPr>
          <p:cNvPr id="1422339" name="Picture 3"/>
          <p:cNvPicPr>
            <a:picLocks noChangeAspect="1" noChangeArrowheads="1"/>
          </p:cNvPicPr>
          <p:nvPr/>
        </p:nvPicPr>
        <p:blipFill>
          <a:blip r:embed="rId4" cstate="print"/>
          <a:srcRect/>
          <a:stretch>
            <a:fillRect/>
          </a:stretch>
        </p:blipFill>
        <p:spPr bwMode="auto">
          <a:xfrm>
            <a:off x="746937" y="3538538"/>
            <a:ext cx="6629400" cy="1609725"/>
          </a:xfrm>
          <a:prstGeom prst="rect">
            <a:avLst/>
          </a:prstGeom>
          <a:noFill/>
          <a:ln w="22225">
            <a:solidFill>
              <a:schemeClr val="tx1"/>
            </a:solidFill>
            <a:miter lim="800000"/>
            <a:headEnd/>
            <a:tailEnd/>
          </a:ln>
        </p:spPr>
      </p:pic>
      <p:sp>
        <p:nvSpPr>
          <p:cNvPr id="10" name="Rectangle 7"/>
          <p:cNvSpPr>
            <a:spLocks noChangeArrowheads="1"/>
          </p:cNvSpPr>
          <p:nvPr/>
        </p:nvSpPr>
        <p:spPr bwMode="auto">
          <a:xfrm>
            <a:off x="681355" y="2747937"/>
            <a:ext cx="4613659" cy="463107"/>
          </a:xfrm>
          <a:prstGeom prst="rect">
            <a:avLst/>
          </a:prstGeom>
          <a:noFill/>
          <a:ln w="28575" algn="ctr">
            <a:solidFill>
              <a:srgbClr val="C00000"/>
            </a:solidFill>
            <a:round/>
            <a:headEnd/>
            <a:tailEnd/>
          </a:ln>
        </p:spPr>
        <p:txBody>
          <a:bodyPr wrap="none" anchor="ctr"/>
          <a:lstStyle/>
          <a:p>
            <a:endParaRPr lang="en-US" dirty="0">
              <a:solidFill>
                <a:srgbClr val="000000"/>
              </a:solidFill>
              <a:cs typeface="+mn-cs"/>
            </a:endParaRPr>
          </a:p>
        </p:txBody>
      </p:sp>
      <p:sp>
        <p:nvSpPr>
          <p:cNvPr id="11" name="Rectangle 7"/>
          <p:cNvSpPr>
            <a:spLocks noChangeArrowheads="1"/>
          </p:cNvSpPr>
          <p:nvPr/>
        </p:nvSpPr>
        <p:spPr bwMode="auto">
          <a:xfrm>
            <a:off x="716797" y="4654696"/>
            <a:ext cx="6683463" cy="544625"/>
          </a:xfrm>
          <a:prstGeom prst="rect">
            <a:avLst/>
          </a:prstGeom>
          <a:noFill/>
          <a:ln w="28575" algn="ctr">
            <a:solidFill>
              <a:srgbClr val="C00000"/>
            </a:solidFill>
            <a:round/>
            <a:headEnd/>
            <a:tailEnd/>
          </a:ln>
        </p:spPr>
        <p:txBody>
          <a:bodyPr wrap="none" anchor="ctr"/>
          <a:lstStyle/>
          <a:p>
            <a:endParaRPr lang="en-US" dirty="0">
              <a:solidFill>
                <a:srgbClr val="000000"/>
              </a:solidFill>
              <a:cs typeface="+mn-cs"/>
            </a:endParaRPr>
          </a:p>
        </p:txBody>
      </p:sp>
    </p:spTree>
    <p:extLst>
      <p:ext uri="{BB962C8B-B14F-4D97-AF65-F5344CB8AC3E}">
        <p14:creationId xmlns:p14="http://schemas.microsoft.com/office/powerpoint/2010/main" val="425366496"/>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smtClean="0"/>
              <a:t>IPAC Chargebacks – Collection Adjustments</a:t>
            </a:r>
          </a:p>
        </p:txBody>
      </p:sp>
      <p:sp>
        <p:nvSpPr>
          <p:cNvPr id="133123" name="Content Placeholder 2"/>
          <p:cNvSpPr>
            <a:spLocks noGrp="1"/>
          </p:cNvSpPr>
          <p:nvPr>
            <p:ph idx="1"/>
          </p:nvPr>
        </p:nvSpPr>
        <p:spPr>
          <a:xfrm>
            <a:off x="528320" y="1290320"/>
            <a:ext cx="8473440" cy="4805680"/>
          </a:xfrm>
        </p:spPr>
        <p:txBody>
          <a:bodyPr/>
          <a:lstStyle/>
          <a:p>
            <a:pPr marL="0" indent="0">
              <a:buNone/>
              <a:defRPr/>
            </a:pPr>
            <a:endParaRPr lang="en-US" sz="1200" b="1" dirty="0" smtClean="0"/>
          </a:p>
          <a:p>
            <a:pPr>
              <a:defRPr/>
            </a:pPr>
            <a:endParaRPr lang="en-US" sz="600" b="1" dirty="0"/>
          </a:p>
          <a:p>
            <a:pPr lvl="1"/>
            <a:endParaRPr lang="en-US" sz="1600" b="1" dirty="0">
              <a:solidFill>
                <a:srgbClr val="FF0000"/>
              </a:solidFill>
            </a:endParaRPr>
          </a:p>
          <a:p>
            <a:endParaRPr lang="en-US" sz="1800" b="1" dirty="0">
              <a:solidFill>
                <a:srgbClr val="FF0000"/>
              </a:solidFill>
            </a:endParaRPr>
          </a:p>
          <a:p>
            <a:endParaRPr lang="en-US" sz="1800" b="1" dirty="0">
              <a:solidFill>
                <a:srgbClr val="FF0000"/>
              </a:solidFill>
            </a:endParaRPr>
          </a:p>
        </p:txBody>
      </p:sp>
      <p:sp>
        <p:nvSpPr>
          <p:cNvPr id="133124" name="Footer Placeholder 3"/>
          <p:cNvSpPr>
            <a:spLocks noGrp="1"/>
          </p:cNvSpPr>
          <p:nvPr>
            <p:ph type="ftr" sz="quarter" idx="10"/>
          </p:nvPr>
        </p:nvSpPr>
        <p:spPr>
          <a:noFill/>
        </p:spPr>
        <p:txBody>
          <a:bodyPr/>
          <a:lstStyle/>
          <a:p>
            <a:r>
              <a:rPr lang="en-US" dirty="0" smtClean="0">
                <a:solidFill>
                  <a:srgbClr val="000000"/>
                </a:solidFill>
              </a:rPr>
              <a:t>CGI Federal Proprietary and Confidential</a:t>
            </a:r>
          </a:p>
        </p:txBody>
      </p:sp>
      <p:sp>
        <p:nvSpPr>
          <p:cNvPr id="133125" name="Slide Number Placeholder 4"/>
          <p:cNvSpPr>
            <a:spLocks noGrp="1"/>
          </p:cNvSpPr>
          <p:nvPr>
            <p:ph type="sldNum" sz="quarter" idx="11"/>
          </p:nvPr>
        </p:nvSpPr>
        <p:spPr>
          <a:xfrm>
            <a:off x="-116115" y="6245225"/>
            <a:ext cx="529771" cy="476250"/>
          </a:xfrm>
          <a:noFill/>
        </p:spPr>
        <p:txBody>
          <a:bodyPr anchor="t"/>
          <a:lstStyle/>
          <a:p>
            <a:pPr algn="r"/>
            <a:fld id="{E687535E-B7EF-4B72-83A2-73D0D3B2C3BE}" type="slidenum">
              <a:rPr lang="en-US" sz="1000" smtClean="0">
                <a:solidFill>
                  <a:srgbClr val="000000"/>
                </a:solidFill>
              </a:rPr>
              <a:pPr algn="r"/>
              <a:t>146</a:t>
            </a:fld>
            <a:endParaRPr lang="en-US" sz="1000" dirty="0" smtClean="0">
              <a:solidFill>
                <a:srgbClr val="000000"/>
              </a:solidFill>
            </a:endParaRPr>
          </a:p>
        </p:txBody>
      </p:sp>
      <p:sp>
        <p:nvSpPr>
          <p:cNvPr id="50" name="Content Placeholder 2"/>
          <p:cNvSpPr txBox="1">
            <a:spLocks/>
          </p:cNvSpPr>
          <p:nvPr/>
        </p:nvSpPr>
        <p:spPr bwMode="auto">
          <a:xfrm>
            <a:off x="362471" y="1112397"/>
            <a:ext cx="8728364" cy="51612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r>
              <a:rPr lang="en-US" sz="2000" b="1" dirty="0"/>
              <a:t>IPAC Inbound </a:t>
            </a:r>
            <a:r>
              <a:rPr lang="en-US" sz="2000" b="1" dirty="0" smtClean="0"/>
              <a:t>Processing</a:t>
            </a:r>
            <a:r>
              <a:rPr lang="en-US" sz="2000" b="1" dirty="0"/>
              <a:t>: Cash Receipt Debit Voucher</a:t>
            </a:r>
            <a:endParaRPr lang="en-US" sz="2000" b="1" dirty="0" smtClean="0"/>
          </a:p>
          <a:p>
            <a:pPr>
              <a:spcBef>
                <a:spcPts val="600"/>
              </a:spcBef>
              <a:spcAft>
                <a:spcPts val="600"/>
              </a:spcAft>
            </a:pPr>
            <a:r>
              <a:rPr lang="en-US" sz="1600" b="1" dirty="0"/>
              <a:t>Rebill </a:t>
            </a:r>
            <a:r>
              <a:rPr lang="en-US" sz="1600" b="1" dirty="0" smtClean="0"/>
              <a:t>Article</a:t>
            </a:r>
          </a:p>
          <a:p>
            <a:pPr lvl="1">
              <a:spcBef>
                <a:spcPts val="600"/>
              </a:spcBef>
              <a:spcAft>
                <a:spcPts val="600"/>
              </a:spcAft>
            </a:pPr>
            <a:r>
              <a:rPr lang="en-US" sz="1600" dirty="0"/>
              <a:t>Chargebacks can be:</a:t>
            </a:r>
          </a:p>
          <a:p>
            <a:pPr lvl="2">
              <a:spcBef>
                <a:spcPts val="600"/>
              </a:spcBef>
              <a:spcAft>
                <a:spcPts val="600"/>
              </a:spcAft>
            </a:pPr>
            <a:r>
              <a:rPr lang="en-US" sz="1600" b="1" u="sng" dirty="0"/>
              <a:t>Rebilled</a:t>
            </a:r>
            <a:r>
              <a:rPr lang="en-US" sz="1600" dirty="0"/>
              <a:t> </a:t>
            </a:r>
            <a:r>
              <a:rPr lang="en-US" sz="1600" dirty="0" smtClean="0"/>
              <a:t>- To Rebill, the Rebill Article IPAC Status is manually changed </a:t>
            </a:r>
            <a:r>
              <a:rPr lang="en-US" sz="1600" u="sng" dirty="0" smtClean="0"/>
              <a:t>from Hold Pending Chargeback to “Not Submitted”</a:t>
            </a:r>
            <a:endParaRPr lang="en-US" sz="1600" dirty="0"/>
          </a:p>
          <a:p>
            <a:pPr lvl="2">
              <a:spcBef>
                <a:spcPts val="600"/>
              </a:spcBef>
              <a:spcAft>
                <a:spcPts val="600"/>
              </a:spcAft>
            </a:pPr>
            <a:r>
              <a:rPr lang="en-US" sz="1600" b="1" u="sng" dirty="0" smtClean="0"/>
              <a:t>Accepted</a:t>
            </a:r>
            <a:r>
              <a:rPr lang="en-US" sz="1600" dirty="0" smtClean="0"/>
              <a:t> - To accept a chargeback:</a:t>
            </a:r>
          </a:p>
          <a:p>
            <a:pPr lvl="3">
              <a:spcBef>
                <a:spcPts val="600"/>
              </a:spcBef>
              <a:spcAft>
                <a:spcPts val="600"/>
              </a:spcAft>
            </a:pPr>
            <a:r>
              <a:rPr lang="en-US" sz="1600" dirty="0" smtClean="0"/>
              <a:t>No agreement reference – The Rebill Article IPAC Status is manually changed </a:t>
            </a:r>
            <a:r>
              <a:rPr lang="en-US" sz="1600" u="sng" dirty="0" smtClean="0"/>
              <a:t>from Hold Pending Chargeback to “Do Not Send”</a:t>
            </a:r>
            <a:r>
              <a:rPr lang="en-US" sz="1600" dirty="0" smtClean="0"/>
              <a:t>, reducing receivable</a:t>
            </a:r>
          </a:p>
          <a:p>
            <a:pPr lvl="3">
              <a:spcBef>
                <a:spcPts val="600"/>
              </a:spcBef>
              <a:spcAft>
                <a:spcPts val="600"/>
              </a:spcAft>
            </a:pPr>
            <a:r>
              <a:rPr lang="en-US" sz="1600" dirty="0" smtClean="0"/>
              <a:t>Agreement reference – Corrections are performed at the agreement level (for recurring - flat rate), the agreement charge level (for recurring - AG), or the spending level (non-recurring) , which are carried forward to a credit bill</a:t>
            </a:r>
          </a:p>
          <a:p>
            <a:pPr lvl="4">
              <a:spcBef>
                <a:spcPts val="600"/>
              </a:spcBef>
              <a:spcAft>
                <a:spcPts val="600"/>
              </a:spcAft>
            </a:pPr>
            <a:r>
              <a:rPr lang="en-US" sz="1600" dirty="0" smtClean="0"/>
              <a:t>The Rebill Article on the chargeback BD is then manually changed </a:t>
            </a:r>
            <a:r>
              <a:rPr lang="en-US" sz="1600" u="sng" dirty="0" smtClean="0"/>
              <a:t>from Hold Pending Chargeback to “Not Submitted”</a:t>
            </a:r>
            <a:r>
              <a:rPr lang="en-US" sz="1600" dirty="0" smtClean="0"/>
              <a:t> to rebill</a:t>
            </a:r>
            <a:endParaRPr lang="en-US" sz="1600" dirty="0"/>
          </a:p>
          <a:p>
            <a:pPr lvl="2">
              <a:spcBef>
                <a:spcPts val="600"/>
              </a:spcBef>
              <a:spcAft>
                <a:spcPts val="600"/>
              </a:spcAft>
            </a:pPr>
            <a:r>
              <a:rPr lang="en-US" sz="1600" b="1" u="sng" dirty="0" smtClean="0"/>
              <a:t>Written-Off</a:t>
            </a:r>
            <a:r>
              <a:rPr lang="en-US" sz="1600" dirty="0" smtClean="0"/>
              <a:t> - To Write-Off an IPAC chargeback, the IPAC Transaction Query is used to record Write-Off amounts and generate the write-off Cash Receipt transaction</a:t>
            </a:r>
            <a:endParaRPr lang="en-US" sz="1800" b="1" u="sng" dirty="0"/>
          </a:p>
          <a:p>
            <a:pPr lvl="1">
              <a:spcBef>
                <a:spcPts val="0"/>
              </a:spcBef>
              <a:spcAft>
                <a:spcPts val="0"/>
              </a:spcAft>
            </a:pPr>
            <a:endParaRPr lang="en-US" sz="1600" dirty="0" smtClean="0"/>
          </a:p>
          <a:p>
            <a:pPr lvl="1"/>
            <a:endParaRPr lang="en-US" sz="2200" b="1" dirty="0" smtClean="0"/>
          </a:p>
          <a:p>
            <a:endParaRPr lang="en-US" sz="2400" b="1" dirty="0" smtClean="0"/>
          </a:p>
          <a:p>
            <a:endParaRPr lang="en-US" sz="2400" b="1" dirty="0" smtClean="0"/>
          </a:p>
          <a:p>
            <a:endParaRPr lang="en-US" sz="1800" b="1" dirty="0">
              <a:solidFill>
                <a:srgbClr val="FF0000"/>
              </a:solidFill>
            </a:endParaRPr>
          </a:p>
        </p:txBody>
      </p:sp>
    </p:spTree>
    <p:extLst>
      <p:ext uri="{BB962C8B-B14F-4D97-AF65-F5344CB8AC3E}">
        <p14:creationId xmlns:p14="http://schemas.microsoft.com/office/powerpoint/2010/main" val="1077509424"/>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70174"/>
            <a:ext cx="8525827" cy="803910"/>
          </a:xfrm>
        </p:spPr>
        <p:txBody>
          <a:bodyPr/>
          <a:lstStyle/>
          <a:p>
            <a:r>
              <a:rPr lang="en-US" dirty="0" smtClean="0"/>
              <a:t>IPAC Chargebacks – Payment Adjustments</a:t>
            </a:r>
          </a:p>
        </p:txBody>
      </p:sp>
      <p:sp>
        <p:nvSpPr>
          <p:cNvPr id="133123" name="Content Placeholder 2"/>
          <p:cNvSpPr>
            <a:spLocks noGrp="1"/>
          </p:cNvSpPr>
          <p:nvPr>
            <p:ph idx="1"/>
          </p:nvPr>
        </p:nvSpPr>
        <p:spPr>
          <a:xfrm>
            <a:off x="528320" y="1320800"/>
            <a:ext cx="8473440" cy="5130800"/>
          </a:xfrm>
        </p:spPr>
        <p:txBody>
          <a:bodyPr/>
          <a:lstStyle/>
          <a:p>
            <a:pPr marL="0" indent="0">
              <a:buNone/>
              <a:defRPr/>
            </a:pPr>
            <a:endParaRPr lang="en-US" sz="1200" b="1" dirty="0" smtClean="0"/>
          </a:p>
          <a:p>
            <a:pPr>
              <a:defRPr/>
            </a:pPr>
            <a:endParaRPr lang="en-US" sz="600" b="1" dirty="0"/>
          </a:p>
          <a:p>
            <a:pPr lvl="1"/>
            <a:endParaRPr lang="en-US" sz="1600" b="1" dirty="0">
              <a:solidFill>
                <a:srgbClr val="FF0000"/>
              </a:solidFill>
            </a:endParaRPr>
          </a:p>
          <a:p>
            <a:endParaRPr lang="en-US" sz="1800" b="1" dirty="0">
              <a:solidFill>
                <a:srgbClr val="FF0000"/>
              </a:solidFill>
            </a:endParaRPr>
          </a:p>
          <a:p>
            <a:endParaRPr lang="en-US" sz="1800" b="1" dirty="0">
              <a:solidFill>
                <a:srgbClr val="FF0000"/>
              </a:solidFill>
            </a:endParaRPr>
          </a:p>
        </p:txBody>
      </p:sp>
      <p:sp>
        <p:nvSpPr>
          <p:cNvPr id="133124" name="Footer Placeholder 3"/>
          <p:cNvSpPr>
            <a:spLocks noGrp="1"/>
          </p:cNvSpPr>
          <p:nvPr>
            <p:ph type="ftr" sz="quarter" idx="4294967295"/>
          </p:nvPr>
        </p:nvSpPr>
        <p:spPr>
          <a:xfrm>
            <a:off x="457200" y="6553200"/>
            <a:ext cx="7010400" cy="304800"/>
          </a:xfrm>
          <a:prstGeom prst="rect">
            <a:avLst/>
          </a:prstGeom>
          <a:noFill/>
        </p:spPr>
        <p:txBody>
          <a:bodyPr/>
          <a:lstStyle/>
          <a:p>
            <a:r>
              <a:rPr lang="en-US" sz="1200" b="1" dirty="0" smtClean="0">
                <a:solidFill>
                  <a:srgbClr val="000000"/>
                </a:solidFill>
              </a:rPr>
              <a:t>CGI Federal Proprietary and Confidential</a:t>
            </a:r>
          </a:p>
        </p:txBody>
      </p:sp>
      <p:sp>
        <p:nvSpPr>
          <p:cNvPr id="133125" name="Slide Number Placeholder 4"/>
          <p:cNvSpPr>
            <a:spLocks noGrp="1"/>
          </p:cNvSpPr>
          <p:nvPr>
            <p:ph type="sldNum" sz="quarter" idx="11"/>
          </p:nvPr>
        </p:nvSpPr>
        <p:spPr>
          <a:xfrm>
            <a:off x="0" y="6183522"/>
            <a:ext cx="457200" cy="284042"/>
          </a:xfrm>
          <a:noFill/>
        </p:spPr>
        <p:txBody>
          <a:bodyPr/>
          <a:lstStyle/>
          <a:p>
            <a:fld id="{E687535E-B7EF-4B72-83A2-73D0D3B2C3BE}" type="slidenum">
              <a:rPr lang="en-US" sz="1000" smtClean="0">
                <a:solidFill>
                  <a:srgbClr val="000000"/>
                </a:solidFill>
              </a:rPr>
              <a:pPr/>
              <a:t>147</a:t>
            </a:fld>
            <a:endParaRPr lang="en-US" sz="1000" dirty="0" smtClean="0">
              <a:solidFill>
                <a:srgbClr val="000000"/>
              </a:solidFill>
            </a:endParaRPr>
          </a:p>
        </p:txBody>
      </p:sp>
      <p:sp>
        <p:nvSpPr>
          <p:cNvPr id="8" name="Content Placeholder 2"/>
          <p:cNvSpPr txBox="1">
            <a:spLocks/>
          </p:cNvSpPr>
          <p:nvPr/>
        </p:nvSpPr>
        <p:spPr bwMode="auto">
          <a:xfrm>
            <a:off x="446685" y="1219200"/>
            <a:ext cx="8763990" cy="51612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a:spcBef>
                <a:spcPts val="600"/>
              </a:spcBef>
              <a:spcAft>
                <a:spcPts val="600"/>
              </a:spcAft>
            </a:pPr>
            <a:r>
              <a:rPr lang="en-US" sz="1800" dirty="0" smtClean="0">
                <a:solidFill>
                  <a:srgbClr val="000000"/>
                </a:solidFill>
              </a:rPr>
              <a:t>A </a:t>
            </a:r>
            <a:r>
              <a:rPr lang="en-US" sz="1800" dirty="0">
                <a:solidFill>
                  <a:srgbClr val="000000"/>
                </a:solidFill>
              </a:rPr>
              <a:t>Payment Adjustment is created when GSA sends a refund to a customer agency </a:t>
            </a:r>
            <a:r>
              <a:rPr lang="en-US" sz="1800" dirty="0"/>
              <a:t>but the </a:t>
            </a:r>
            <a:r>
              <a:rPr lang="en-US" sz="1800" b="1" i="1" dirty="0"/>
              <a:t>customer agency does not accept the refund</a:t>
            </a:r>
            <a:endParaRPr lang="en-US" sz="1800" b="1" i="1" dirty="0" smtClean="0">
              <a:solidFill>
                <a:srgbClr val="000000"/>
              </a:solidFill>
            </a:endParaRPr>
          </a:p>
          <a:p>
            <a:pPr lvl="1">
              <a:spcBef>
                <a:spcPts val="600"/>
              </a:spcBef>
              <a:spcAft>
                <a:spcPts val="600"/>
              </a:spcAft>
            </a:pPr>
            <a:r>
              <a:rPr lang="en-US" sz="1800" dirty="0" smtClean="0">
                <a:solidFill>
                  <a:srgbClr val="000000"/>
                </a:solidFill>
              </a:rPr>
              <a:t>Refund payments </a:t>
            </a:r>
            <a:r>
              <a:rPr lang="en-US" sz="1800" dirty="0">
                <a:solidFill>
                  <a:srgbClr val="000000"/>
                </a:solidFill>
              </a:rPr>
              <a:t>are sent to customers for </a:t>
            </a:r>
            <a:r>
              <a:rPr lang="en-US" sz="1800" u="sng" dirty="0">
                <a:solidFill>
                  <a:srgbClr val="000000"/>
                </a:solidFill>
              </a:rPr>
              <a:t>IPAC credit </a:t>
            </a:r>
            <a:r>
              <a:rPr lang="en-US" sz="1800" u="sng" dirty="0" smtClean="0">
                <a:solidFill>
                  <a:srgbClr val="000000"/>
                </a:solidFill>
              </a:rPr>
              <a:t>bills</a:t>
            </a:r>
            <a:endParaRPr lang="en-US" sz="1800" u="sng" dirty="0">
              <a:solidFill>
                <a:srgbClr val="000000"/>
              </a:solidFill>
            </a:endParaRPr>
          </a:p>
          <a:p>
            <a:pPr lvl="2">
              <a:spcBef>
                <a:spcPts val="600"/>
              </a:spcBef>
              <a:spcAft>
                <a:spcPts val="600"/>
              </a:spcAft>
            </a:pPr>
            <a:r>
              <a:rPr lang="en-US" sz="1800" dirty="0" smtClean="0">
                <a:solidFill>
                  <a:srgbClr val="000000"/>
                </a:solidFill>
              </a:rPr>
              <a:t>Customers </a:t>
            </a:r>
            <a:r>
              <a:rPr lang="en-US" sz="1800" dirty="0">
                <a:solidFill>
                  <a:srgbClr val="000000"/>
                </a:solidFill>
              </a:rPr>
              <a:t>may </a:t>
            </a:r>
            <a:r>
              <a:rPr lang="en-US" sz="1800" u="sng" dirty="0">
                <a:solidFill>
                  <a:srgbClr val="000000"/>
                </a:solidFill>
              </a:rPr>
              <a:t>refuse the </a:t>
            </a:r>
            <a:r>
              <a:rPr lang="en-US" sz="1800" u="sng" dirty="0" smtClean="0">
                <a:solidFill>
                  <a:srgbClr val="000000"/>
                </a:solidFill>
              </a:rPr>
              <a:t>refund payment</a:t>
            </a:r>
            <a:r>
              <a:rPr lang="en-US" sz="1800" dirty="0" smtClean="0">
                <a:solidFill>
                  <a:srgbClr val="000000"/>
                </a:solidFill>
              </a:rPr>
              <a:t> </a:t>
            </a:r>
            <a:r>
              <a:rPr lang="en-US" sz="1800" dirty="0">
                <a:solidFill>
                  <a:srgbClr val="000000"/>
                </a:solidFill>
              </a:rPr>
              <a:t>for the credit </a:t>
            </a:r>
            <a:r>
              <a:rPr lang="en-US" sz="1800" dirty="0" smtClean="0">
                <a:solidFill>
                  <a:srgbClr val="000000"/>
                </a:solidFill>
              </a:rPr>
              <a:t>bill</a:t>
            </a:r>
            <a:endParaRPr lang="en-US" sz="1800" dirty="0">
              <a:solidFill>
                <a:srgbClr val="000000"/>
              </a:solidFill>
            </a:endParaRPr>
          </a:p>
          <a:p>
            <a:pPr>
              <a:spcBef>
                <a:spcPts val="600"/>
              </a:spcBef>
              <a:spcAft>
                <a:spcPts val="600"/>
              </a:spcAft>
            </a:pPr>
            <a:r>
              <a:rPr lang="en-US" sz="1800" dirty="0" smtClean="0">
                <a:solidFill>
                  <a:srgbClr val="000000"/>
                </a:solidFill>
              </a:rPr>
              <a:t>If </a:t>
            </a:r>
            <a:r>
              <a:rPr lang="en-US" sz="1800" dirty="0">
                <a:solidFill>
                  <a:srgbClr val="000000"/>
                </a:solidFill>
              </a:rPr>
              <a:t>a </a:t>
            </a:r>
            <a:r>
              <a:rPr lang="en-US" sz="1800" dirty="0" smtClean="0">
                <a:solidFill>
                  <a:srgbClr val="000000"/>
                </a:solidFill>
              </a:rPr>
              <a:t>customer </a:t>
            </a:r>
            <a:r>
              <a:rPr lang="en-US" sz="1800" dirty="0">
                <a:solidFill>
                  <a:srgbClr val="000000"/>
                </a:solidFill>
              </a:rPr>
              <a:t>agency does not accept </a:t>
            </a:r>
            <a:r>
              <a:rPr lang="en-US" sz="1800" dirty="0" smtClean="0">
                <a:solidFill>
                  <a:srgbClr val="000000"/>
                </a:solidFill>
              </a:rPr>
              <a:t>the refund, </a:t>
            </a:r>
            <a:r>
              <a:rPr lang="en-US" sz="1800" dirty="0">
                <a:solidFill>
                  <a:srgbClr val="000000"/>
                </a:solidFill>
              </a:rPr>
              <a:t>they </a:t>
            </a:r>
            <a:r>
              <a:rPr lang="en-US" sz="1800" dirty="0" smtClean="0">
                <a:solidFill>
                  <a:srgbClr val="000000"/>
                </a:solidFill>
              </a:rPr>
              <a:t>chargeback the refund</a:t>
            </a:r>
            <a:endParaRPr lang="en-US" sz="1800" dirty="0">
              <a:solidFill>
                <a:srgbClr val="000000"/>
              </a:solidFill>
            </a:endParaRPr>
          </a:p>
          <a:p>
            <a:pPr lvl="1">
              <a:spcBef>
                <a:spcPts val="600"/>
              </a:spcBef>
              <a:spcAft>
                <a:spcPts val="600"/>
              </a:spcAft>
            </a:pPr>
            <a:r>
              <a:rPr lang="en-US" sz="1800" dirty="0" smtClean="0">
                <a:solidFill>
                  <a:srgbClr val="000000"/>
                </a:solidFill>
              </a:rPr>
              <a:t>The </a:t>
            </a:r>
            <a:r>
              <a:rPr lang="en-US" sz="1800" dirty="0">
                <a:solidFill>
                  <a:srgbClr val="000000"/>
                </a:solidFill>
              </a:rPr>
              <a:t>customer generates a </a:t>
            </a:r>
            <a:r>
              <a:rPr lang="en-US" sz="1800" b="1" u="sng" dirty="0">
                <a:solidFill>
                  <a:srgbClr val="000000"/>
                </a:solidFill>
              </a:rPr>
              <a:t>payment adjustment</a:t>
            </a:r>
            <a:r>
              <a:rPr lang="en-US" sz="1800" dirty="0">
                <a:solidFill>
                  <a:srgbClr val="000000"/>
                </a:solidFill>
              </a:rPr>
              <a:t> in IPAC to </a:t>
            </a:r>
            <a:r>
              <a:rPr lang="en-US" sz="1800" dirty="0" smtClean="0">
                <a:solidFill>
                  <a:srgbClr val="000000"/>
                </a:solidFill>
              </a:rPr>
              <a:t>"chargeback" </a:t>
            </a:r>
            <a:r>
              <a:rPr lang="en-US" sz="1800" dirty="0">
                <a:solidFill>
                  <a:srgbClr val="000000"/>
                </a:solidFill>
              </a:rPr>
              <a:t>a </a:t>
            </a:r>
            <a:r>
              <a:rPr lang="en-US" sz="1800" dirty="0" smtClean="0">
                <a:solidFill>
                  <a:srgbClr val="000000"/>
                </a:solidFill>
              </a:rPr>
              <a:t>refund payment transaction from GSA</a:t>
            </a:r>
          </a:p>
          <a:p>
            <a:pPr lvl="1">
              <a:spcBef>
                <a:spcPts val="600"/>
              </a:spcBef>
              <a:spcAft>
                <a:spcPts val="600"/>
              </a:spcAft>
            </a:pPr>
            <a:r>
              <a:rPr lang="en-US" sz="1800" dirty="0"/>
              <a:t>GSA receives the Payment Adjustment from the customer and processes it using IPAC Inbound </a:t>
            </a:r>
            <a:r>
              <a:rPr lang="en-US" sz="1800" dirty="0" smtClean="0"/>
              <a:t>process</a:t>
            </a:r>
            <a:endParaRPr lang="en-US" sz="1800" dirty="0">
              <a:solidFill>
                <a:srgbClr val="000000"/>
              </a:solidFill>
            </a:endParaRPr>
          </a:p>
        </p:txBody>
      </p:sp>
    </p:spTree>
    <p:extLst>
      <p:ext uri="{BB962C8B-B14F-4D97-AF65-F5344CB8AC3E}">
        <p14:creationId xmlns:p14="http://schemas.microsoft.com/office/powerpoint/2010/main" val="185539678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70174"/>
            <a:ext cx="8525827" cy="803910"/>
          </a:xfrm>
        </p:spPr>
        <p:txBody>
          <a:bodyPr/>
          <a:lstStyle/>
          <a:p>
            <a:r>
              <a:rPr lang="en-US" dirty="0" smtClean="0"/>
              <a:t>IPAC Chargebacks – Payment Adjustments</a:t>
            </a:r>
          </a:p>
        </p:txBody>
      </p:sp>
      <p:sp>
        <p:nvSpPr>
          <p:cNvPr id="133123" name="Content Placeholder 2"/>
          <p:cNvSpPr>
            <a:spLocks noGrp="1"/>
          </p:cNvSpPr>
          <p:nvPr>
            <p:ph idx="1"/>
          </p:nvPr>
        </p:nvSpPr>
        <p:spPr>
          <a:xfrm>
            <a:off x="528320" y="1320800"/>
            <a:ext cx="8473440" cy="5130800"/>
          </a:xfrm>
        </p:spPr>
        <p:txBody>
          <a:bodyPr/>
          <a:lstStyle/>
          <a:p>
            <a:pPr marL="0" indent="0">
              <a:buNone/>
              <a:defRPr/>
            </a:pPr>
            <a:endParaRPr lang="en-US" sz="1200" b="1" dirty="0" smtClean="0"/>
          </a:p>
          <a:p>
            <a:pPr>
              <a:defRPr/>
            </a:pPr>
            <a:endParaRPr lang="en-US" sz="600" b="1" dirty="0"/>
          </a:p>
          <a:p>
            <a:pPr lvl="1"/>
            <a:endParaRPr lang="en-US" sz="1600" b="1" dirty="0">
              <a:solidFill>
                <a:srgbClr val="FF0000"/>
              </a:solidFill>
            </a:endParaRPr>
          </a:p>
          <a:p>
            <a:endParaRPr lang="en-US" sz="1800" b="1" dirty="0">
              <a:solidFill>
                <a:srgbClr val="FF0000"/>
              </a:solidFill>
            </a:endParaRPr>
          </a:p>
          <a:p>
            <a:endParaRPr lang="en-US" sz="1800" b="1" dirty="0">
              <a:solidFill>
                <a:srgbClr val="FF0000"/>
              </a:solidFill>
            </a:endParaRPr>
          </a:p>
        </p:txBody>
      </p:sp>
      <p:sp>
        <p:nvSpPr>
          <p:cNvPr id="133124" name="Footer Placeholder 3"/>
          <p:cNvSpPr>
            <a:spLocks noGrp="1"/>
          </p:cNvSpPr>
          <p:nvPr>
            <p:ph type="ftr" sz="quarter" idx="4294967295"/>
          </p:nvPr>
        </p:nvSpPr>
        <p:spPr>
          <a:xfrm>
            <a:off x="457200" y="6553200"/>
            <a:ext cx="7010400" cy="304800"/>
          </a:xfrm>
          <a:prstGeom prst="rect">
            <a:avLst/>
          </a:prstGeom>
          <a:noFill/>
        </p:spPr>
        <p:txBody>
          <a:bodyPr/>
          <a:lstStyle/>
          <a:p>
            <a:r>
              <a:rPr lang="en-US" sz="1200" b="1" dirty="0" smtClean="0">
                <a:solidFill>
                  <a:srgbClr val="000000"/>
                </a:solidFill>
              </a:rPr>
              <a:t>CGI Federal Proprietary and Confidential</a:t>
            </a:r>
          </a:p>
        </p:txBody>
      </p:sp>
      <p:sp>
        <p:nvSpPr>
          <p:cNvPr id="133125" name="Slide Number Placeholder 4"/>
          <p:cNvSpPr>
            <a:spLocks noGrp="1"/>
          </p:cNvSpPr>
          <p:nvPr>
            <p:ph type="sldNum" sz="quarter" idx="11"/>
          </p:nvPr>
        </p:nvSpPr>
        <p:spPr>
          <a:xfrm>
            <a:off x="0" y="6209431"/>
            <a:ext cx="457200" cy="284042"/>
          </a:xfrm>
          <a:noFill/>
        </p:spPr>
        <p:txBody>
          <a:bodyPr/>
          <a:lstStyle/>
          <a:p>
            <a:fld id="{E687535E-B7EF-4B72-83A2-73D0D3B2C3BE}" type="slidenum">
              <a:rPr lang="en-US" sz="1000" smtClean="0">
                <a:solidFill>
                  <a:srgbClr val="000000"/>
                </a:solidFill>
              </a:rPr>
              <a:pPr/>
              <a:t>148</a:t>
            </a:fld>
            <a:endParaRPr lang="en-US" sz="1000" dirty="0" smtClean="0">
              <a:solidFill>
                <a:srgbClr val="000000"/>
              </a:solidFill>
            </a:endParaRPr>
          </a:p>
        </p:txBody>
      </p:sp>
      <p:sp>
        <p:nvSpPr>
          <p:cNvPr id="8" name="Content Placeholder 2"/>
          <p:cNvSpPr txBox="1">
            <a:spLocks/>
          </p:cNvSpPr>
          <p:nvPr/>
        </p:nvSpPr>
        <p:spPr bwMode="auto">
          <a:xfrm>
            <a:off x="446685" y="1219200"/>
            <a:ext cx="8763990" cy="51612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a:spcBef>
                <a:spcPts val="600"/>
              </a:spcBef>
              <a:spcAft>
                <a:spcPts val="600"/>
              </a:spcAft>
            </a:pPr>
            <a:r>
              <a:rPr lang="en-US" sz="1800" b="1" dirty="0" smtClean="0">
                <a:solidFill>
                  <a:srgbClr val="000000"/>
                </a:solidFill>
              </a:rPr>
              <a:t>Reference </a:t>
            </a:r>
            <a:r>
              <a:rPr lang="en-US" sz="1800" b="1" dirty="0">
                <a:solidFill>
                  <a:srgbClr val="000000"/>
                </a:solidFill>
              </a:rPr>
              <a:t>document updates</a:t>
            </a:r>
            <a:endParaRPr lang="en-US" sz="1800" b="1" dirty="0" smtClean="0">
              <a:solidFill>
                <a:srgbClr val="000000"/>
              </a:solidFill>
            </a:endParaRPr>
          </a:p>
          <a:p>
            <a:pPr lvl="1">
              <a:spcBef>
                <a:spcPts val="600"/>
              </a:spcBef>
              <a:spcAft>
                <a:spcPts val="600"/>
              </a:spcAft>
            </a:pPr>
            <a:r>
              <a:rPr lang="en-US" sz="1800" dirty="0" smtClean="0">
                <a:solidFill>
                  <a:srgbClr val="000000"/>
                </a:solidFill>
              </a:rPr>
              <a:t>Pegasys </a:t>
            </a:r>
            <a:r>
              <a:rPr lang="en-US" sz="1800" dirty="0">
                <a:solidFill>
                  <a:srgbClr val="000000"/>
                </a:solidFill>
              </a:rPr>
              <a:t>creates a </a:t>
            </a:r>
            <a:r>
              <a:rPr lang="en-US" sz="1800" b="1" i="1" dirty="0">
                <a:solidFill>
                  <a:srgbClr val="000000"/>
                </a:solidFill>
              </a:rPr>
              <a:t>Cash Receipt (CR) to record a payment adjustment</a:t>
            </a:r>
          </a:p>
          <a:p>
            <a:pPr lvl="2">
              <a:spcBef>
                <a:spcPts val="600"/>
              </a:spcBef>
              <a:spcAft>
                <a:spcPts val="600"/>
              </a:spcAft>
            </a:pPr>
            <a:r>
              <a:rPr lang="en-US" sz="1800" dirty="0" smtClean="0">
                <a:solidFill>
                  <a:srgbClr val="000000"/>
                </a:solidFill>
              </a:rPr>
              <a:t>Payment </a:t>
            </a:r>
            <a:r>
              <a:rPr lang="en-US" sz="1800" dirty="0">
                <a:solidFill>
                  <a:srgbClr val="000000"/>
                </a:solidFill>
              </a:rPr>
              <a:t>adjustment Cash Receipts </a:t>
            </a:r>
            <a:r>
              <a:rPr lang="en-US" sz="1800" u="sng" dirty="0">
                <a:solidFill>
                  <a:srgbClr val="000000"/>
                </a:solidFill>
              </a:rPr>
              <a:t>reference the IPAC </a:t>
            </a:r>
            <a:r>
              <a:rPr lang="en-US" sz="1800" u="sng" dirty="0" smtClean="0">
                <a:solidFill>
                  <a:srgbClr val="000000"/>
                </a:solidFill>
              </a:rPr>
              <a:t>refund payment</a:t>
            </a:r>
            <a:r>
              <a:rPr lang="en-US" sz="1800" dirty="0" smtClean="0">
                <a:solidFill>
                  <a:srgbClr val="000000"/>
                </a:solidFill>
              </a:rPr>
              <a:t> </a:t>
            </a:r>
            <a:r>
              <a:rPr lang="en-US" sz="1800" dirty="0">
                <a:solidFill>
                  <a:srgbClr val="000000"/>
                </a:solidFill>
              </a:rPr>
              <a:t>created from the IPAC Billing Document Credit line</a:t>
            </a:r>
          </a:p>
          <a:p>
            <a:pPr lvl="2">
              <a:spcBef>
                <a:spcPts val="600"/>
              </a:spcBef>
              <a:spcAft>
                <a:spcPts val="600"/>
              </a:spcAft>
            </a:pPr>
            <a:r>
              <a:rPr lang="en-US" sz="1800" dirty="0">
                <a:solidFill>
                  <a:srgbClr val="000000"/>
                </a:solidFill>
              </a:rPr>
              <a:t>Payment Adjustments can </a:t>
            </a:r>
            <a:r>
              <a:rPr lang="en-US" sz="1800" u="sng" dirty="0" smtClean="0">
                <a:solidFill>
                  <a:srgbClr val="000000"/>
                </a:solidFill>
              </a:rPr>
              <a:t>re-establish/re-open </a:t>
            </a:r>
            <a:r>
              <a:rPr lang="en-US" sz="1800" u="sng" dirty="0">
                <a:solidFill>
                  <a:srgbClr val="000000"/>
                </a:solidFill>
              </a:rPr>
              <a:t>the outstanding credit amount on the associated Billing </a:t>
            </a:r>
            <a:r>
              <a:rPr lang="en-US" sz="1800" u="sng" dirty="0" smtClean="0">
                <a:solidFill>
                  <a:srgbClr val="000000"/>
                </a:solidFill>
              </a:rPr>
              <a:t>Document</a:t>
            </a:r>
          </a:p>
          <a:p>
            <a:pPr marL="0" lvl="2" indent="0">
              <a:spcBef>
                <a:spcPts val="600"/>
              </a:spcBef>
              <a:spcAft>
                <a:spcPts val="600"/>
              </a:spcAft>
              <a:buNone/>
            </a:pPr>
            <a:r>
              <a:rPr lang="en-US" sz="1800" b="1" dirty="0" smtClean="0">
                <a:solidFill>
                  <a:srgbClr val="FF0000"/>
                </a:solidFill>
              </a:rPr>
              <a:t>Important Note: Prior to the next run of the Auto Credit Application job, the re-opened credit BD must be manually updated to set the Invoice Date 60 days in the future to avoid automatically re-issuing the credit without researching chargeback validity</a:t>
            </a:r>
            <a:endParaRPr lang="en-US" sz="1800" b="1" dirty="0">
              <a:solidFill>
                <a:srgbClr val="FF0000"/>
              </a:solidFill>
            </a:endParaRPr>
          </a:p>
        </p:txBody>
      </p:sp>
    </p:spTree>
    <p:extLst>
      <p:ext uri="{BB962C8B-B14F-4D97-AF65-F5344CB8AC3E}">
        <p14:creationId xmlns:p14="http://schemas.microsoft.com/office/powerpoint/2010/main" val="1880908195"/>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455613" y="91440"/>
            <a:ext cx="8616950" cy="803910"/>
          </a:xfrm>
        </p:spPr>
        <p:txBody>
          <a:bodyPr/>
          <a:lstStyle/>
          <a:p>
            <a:r>
              <a:rPr lang="en-US" dirty="0"/>
              <a:t>IPAC Chargebacks – Payment Adjustments</a:t>
            </a:r>
            <a:endParaRPr lang="en-US" dirty="0" smtClean="0"/>
          </a:p>
        </p:txBody>
      </p:sp>
      <p:sp>
        <p:nvSpPr>
          <p:cNvPr id="51203" name="Footer Placeholder 3"/>
          <p:cNvSpPr>
            <a:spLocks noGrp="1"/>
          </p:cNvSpPr>
          <p:nvPr>
            <p:ph type="ftr" sz="quarter" idx="10"/>
          </p:nvPr>
        </p:nvSpPr>
        <p:spPr>
          <a:noFill/>
        </p:spPr>
        <p:txBody>
          <a:bodyPr/>
          <a:lstStyle/>
          <a:p>
            <a:r>
              <a:rPr lang="en-US" dirty="0" smtClean="0">
                <a:solidFill>
                  <a:srgbClr val="000000"/>
                </a:solidFill>
              </a:rPr>
              <a:t>CGI Federal Proprietary and Confidential</a:t>
            </a:r>
          </a:p>
        </p:txBody>
      </p:sp>
      <p:sp>
        <p:nvSpPr>
          <p:cNvPr id="51204" name="Slide Number Placeholder 4"/>
          <p:cNvSpPr>
            <a:spLocks noGrp="1"/>
          </p:cNvSpPr>
          <p:nvPr>
            <p:ph type="sldNum" sz="quarter" idx="11"/>
          </p:nvPr>
        </p:nvSpPr>
        <p:spPr>
          <a:xfrm>
            <a:off x="-10887" y="6245225"/>
            <a:ext cx="415925" cy="476250"/>
          </a:xfrm>
          <a:noFill/>
        </p:spPr>
        <p:txBody>
          <a:bodyPr anchor="t"/>
          <a:lstStyle/>
          <a:p>
            <a:pPr algn="r"/>
            <a:fld id="{78CDEBD2-5221-446A-8F1D-07DA945B24A1}" type="slidenum">
              <a:rPr lang="en-US" sz="1000" smtClean="0">
                <a:solidFill>
                  <a:srgbClr val="000000"/>
                </a:solidFill>
              </a:rPr>
              <a:pPr algn="r"/>
              <a:t>149</a:t>
            </a:fld>
            <a:endParaRPr lang="en-US" sz="1000" dirty="0" smtClean="0">
              <a:solidFill>
                <a:srgbClr val="000000"/>
              </a:solidFill>
            </a:endParaRPr>
          </a:p>
        </p:txBody>
      </p:sp>
      <p:pic>
        <p:nvPicPr>
          <p:cNvPr id="51205" name="Picture 2"/>
          <p:cNvPicPr>
            <a:picLocks noChangeAspect="1" noChangeArrowheads="1"/>
          </p:cNvPicPr>
          <p:nvPr/>
        </p:nvPicPr>
        <p:blipFill>
          <a:blip r:embed="rId3" cstate="print"/>
          <a:srcRect/>
          <a:stretch>
            <a:fillRect/>
          </a:stretch>
        </p:blipFill>
        <p:spPr bwMode="auto">
          <a:xfrm>
            <a:off x="390525" y="2085975"/>
            <a:ext cx="8682038" cy="2373313"/>
          </a:xfrm>
          <a:prstGeom prst="rect">
            <a:avLst/>
          </a:prstGeom>
          <a:noFill/>
          <a:ln w="9525" algn="ctr">
            <a:noFill/>
            <a:miter lim="800000"/>
            <a:headEnd/>
            <a:tailEnd/>
          </a:ln>
        </p:spPr>
      </p:pic>
      <p:sp>
        <p:nvSpPr>
          <p:cNvPr id="7" name="TextBox 6"/>
          <p:cNvSpPr txBox="1"/>
          <p:nvPr/>
        </p:nvSpPr>
        <p:spPr>
          <a:xfrm>
            <a:off x="1261099" y="4827588"/>
            <a:ext cx="7016007" cy="769441"/>
          </a:xfrm>
          <a:prstGeom prst="rect">
            <a:avLst/>
          </a:prstGeom>
          <a:noFill/>
        </p:spPr>
        <p:txBody>
          <a:bodyPr wrap="square">
            <a:spAutoFit/>
          </a:bodyPr>
          <a:lstStyle/>
          <a:p>
            <a:pPr marL="568325" lvl="1" indent="-222250" eaLnBrk="0" hangingPunct="0">
              <a:spcBef>
                <a:spcPct val="20000"/>
              </a:spcBef>
              <a:buClr>
                <a:srgbClr val="AF242B"/>
              </a:buClr>
              <a:buSzPct val="75000"/>
              <a:buFont typeface="Wingdings" pitchFamily="2" charset="2"/>
              <a:buChar char="w"/>
              <a:defRPr/>
            </a:pPr>
            <a:r>
              <a:rPr lang="en-US" sz="2000" dirty="0" smtClean="0">
                <a:solidFill>
                  <a:srgbClr val="000000"/>
                </a:solidFill>
                <a:latin typeface="Arial"/>
                <a:cs typeface="+mn-cs"/>
              </a:rPr>
              <a:t>Billing Document outstanding credit </a:t>
            </a:r>
            <a:r>
              <a:rPr lang="en-US" sz="2000" dirty="0">
                <a:solidFill>
                  <a:srgbClr val="000000"/>
                </a:solidFill>
                <a:latin typeface="Arial"/>
                <a:cs typeface="+mn-cs"/>
              </a:rPr>
              <a:t>amount increased</a:t>
            </a:r>
          </a:p>
          <a:p>
            <a:pPr marL="568325" lvl="1" indent="-222250" eaLnBrk="0" hangingPunct="0">
              <a:spcBef>
                <a:spcPct val="20000"/>
              </a:spcBef>
              <a:buClr>
                <a:srgbClr val="AF242B"/>
              </a:buClr>
              <a:buSzPct val="75000"/>
              <a:buFont typeface="Wingdings" pitchFamily="2" charset="2"/>
              <a:buChar char="w"/>
              <a:defRPr/>
            </a:pPr>
            <a:r>
              <a:rPr lang="en-US" sz="2000" dirty="0" smtClean="0">
                <a:solidFill>
                  <a:srgbClr val="000000"/>
                </a:solidFill>
                <a:latin typeface="Arial"/>
                <a:cs typeface="+mn-cs"/>
              </a:rPr>
              <a:t>Billing Document closed credit </a:t>
            </a:r>
            <a:r>
              <a:rPr lang="en-US" sz="2000" dirty="0">
                <a:solidFill>
                  <a:srgbClr val="000000"/>
                </a:solidFill>
                <a:latin typeface="Arial"/>
                <a:cs typeface="+mn-cs"/>
              </a:rPr>
              <a:t>amount decreased</a:t>
            </a:r>
          </a:p>
        </p:txBody>
      </p:sp>
      <p:sp>
        <p:nvSpPr>
          <p:cNvPr id="8" name="TextBox 7"/>
          <p:cNvSpPr txBox="1"/>
          <p:nvPr/>
        </p:nvSpPr>
        <p:spPr>
          <a:xfrm>
            <a:off x="5437632" y="1938528"/>
            <a:ext cx="1889760" cy="276999"/>
          </a:xfrm>
          <a:prstGeom prst="rect">
            <a:avLst/>
          </a:prstGeom>
          <a:noFill/>
        </p:spPr>
        <p:txBody>
          <a:bodyPr wrap="square" rtlCol="0">
            <a:spAutoFit/>
          </a:bodyPr>
          <a:lstStyle/>
          <a:p>
            <a:r>
              <a:rPr lang="en-US" sz="1200" dirty="0" smtClean="0">
                <a:solidFill>
                  <a:srgbClr val="000000"/>
                </a:solidFill>
                <a:cs typeface="+mn-cs"/>
              </a:rPr>
              <a:t>Customer Action</a:t>
            </a:r>
            <a:endParaRPr lang="en-US" sz="1200" dirty="0">
              <a:solidFill>
                <a:srgbClr val="000000"/>
              </a:solidFill>
              <a:cs typeface="+mn-cs"/>
            </a:endParaRPr>
          </a:p>
        </p:txBody>
      </p:sp>
    </p:spTree>
    <p:extLst>
      <p:ext uri="{BB962C8B-B14F-4D97-AF65-F5344CB8AC3E}">
        <p14:creationId xmlns:p14="http://schemas.microsoft.com/office/powerpoint/2010/main" val="21802132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1676" y="3234473"/>
            <a:ext cx="7381875" cy="563562"/>
          </a:xfrm>
        </p:spPr>
        <p:txBody>
          <a:bodyPr/>
          <a:lstStyle/>
          <a:p>
            <a:pPr algn="ctr"/>
            <a:r>
              <a:rPr lang="en-US" sz="4000" b="0" dirty="0">
                <a:solidFill>
                  <a:schemeClr val="tx1"/>
                </a:solidFill>
              </a:rPr>
              <a:t>Outstanding Bills </a:t>
            </a:r>
            <a:r>
              <a:rPr lang="en-US" sz="4000" b="0" dirty="0" smtClean="0">
                <a:solidFill>
                  <a:schemeClr val="tx1"/>
                </a:solidFill>
              </a:rPr>
              <a:t>Query</a:t>
            </a:r>
            <a:endParaRPr lang="en-US" dirty="0"/>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9" name="TextBox 8"/>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15</a:t>
            </a:fld>
            <a:endParaRPr lang="en-US" sz="1000" dirty="0"/>
          </a:p>
        </p:txBody>
      </p:sp>
    </p:spTree>
    <p:extLst>
      <p:ext uri="{BB962C8B-B14F-4D97-AF65-F5344CB8AC3E}">
        <p14:creationId xmlns:p14="http://schemas.microsoft.com/office/powerpoint/2010/main" val="2200316779"/>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a:t>IPAC Chargebacks – Payment </a:t>
            </a:r>
            <a:r>
              <a:rPr lang="en-US" dirty="0" smtClean="0"/>
              <a:t>Adjustments</a:t>
            </a:r>
          </a:p>
        </p:txBody>
      </p:sp>
      <p:sp>
        <p:nvSpPr>
          <p:cNvPr id="133123" name="Content Placeholder 2"/>
          <p:cNvSpPr>
            <a:spLocks noGrp="1"/>
          </p:cNvSpPr>
          <p:nvPr>
            <p:ph idx="1"/>
          </p:nvPr>
        </p:nvSpPr>
        <p:spPr>
          <a:xfrm>
            <a:off x="528320" y="1290320"/>
            <a:ext cx="8473440" cy="4805680"/>
          </a:xfrm>
        </p:spPr>
        <p:txBody>
          <a:bodyPr/>
          <a:lstStyle/>
          <a:p>
            <a:pPr marL="0" indent="0">
              <a:buNone/>
              <a:defRPr/>
            </a:pPr>
            <a:endParaRPr lang="en-US" sz="1200" b="1" dirty="0" smtClean="0"/>
          </a:p>
          <a:p>
            <a:pPr>
              <a:defRPr/>
            </a:pPr>
            <a:endParaRPr lang="en-US" sz="600" b="1" dirty="0"/>
          </a:p>
          <a:p>
            <a:pPr lvl="1"/>
            <a:endParaRPr lang="en-US" sz="1600" b="1" dirty="0">
              <a:solidFill>
                <a:srgbClr val="FF0000"/>
              </a:solidFill>
            </a:endParaRPr>
          </a:p>
          <a:p>
            <a:endParaRPr lang="en-US" sz="1800" b="1" dirty="0">
              <a:solidFill>
                <a:srgbClr val="FF0000"/>
              </a:solidFill>
            </a:endParaRPr>
          </a:p>
          <a:p>
            <a:endParaRPr lang="en-US" sz="1800" b="1" dirty="0">
              <a:solidFill>
                <a:srgbClr val="FF0000"/>
              </a:solidFill>
            </a:endParaRPr>
          </a:p>
        </p:txBody>
      </p:sp>
      <p:sp>
        <p:nvSpPr>
          <p:cNvPr id="133124" name="Footer Placeholder 3"/>
          <p:cNvSpPr>
            <a:spLocks noGrp="1"/>
          </p:cNvSpPr>
          <p:nvPr>
            <p:ph type="ftr" sz="quarter" idx="10"/>
          </p:nvPr>
        </p:nvSpPr>
        <p:spPr>
          <a:noFill/>
        </p:spPr>
        <p:txBody>
          <a:bodyPr/>
          <a:lstStyle/>
          <a:p>
            <a:r>
              <a:rPr lang="en-US" dirty="0" smtClean="0">
                <a:solidFill>
                  <a:srgbClr val="000000"/>
                </a:solidFill>
              </a:rPr>
              <a:t>CGI Federal Proprietary and Confidential</a:t>
            </a:r>
          </a:p>
        </p:txBody>
      </p:sp>
      <p:sp>
        <p:nvSpPr>
          <p:cNvPr id="133125" name="Slide Number Placeholder 4"/>
          <p:cNvSpPr>
            <a:spLocks noGrp="1"/>
          </p:cNvSpPr>
          <p:nvPr>
            <p:ph type="sldNum" sz="quarter" idx="11"/>
          </p:nvPr>
        </p:nvSpPr>
        <p:spPr>
          <a:xfrm>
            <a:off x="-173182" y="6238151"/>
            <a:ext cx="591457" cy="476250"/>
          </a:xfrm>
          <a:noFill/>
        </p:spPr>
        <p:txBody>
          <a:bodyPr anchor="t"/>
          <a:lstStyle/>
          <a:p>
            <a:pPr algn="r"/>
            <a:fld id="{E687535E-B7EF-4B72-83A2-73D0D3B2C3BE}" type="slidenum">
              <a:rPr lang="en-US" sz="1000" smtClean="0">
                <a:solidFill>
                  <a:srgbClr val="000000"/>
                </a:solidFill>
              </a:rPr>
              <a:pPr algn="r"/>
              <a:t>150</a:t>
            </a:fld>
            <a:endParaRPr lang="en-US" sz="1000" dirty="0" smtClean="0">
              <a:solidFill>
                <a:srgbClr val="000000"/>
              </a:solidFill>
            </a:endParaRPr>
          </a:p>
        </p:txBody>
      </p:sp>
      <p:sp>
        <p:nvSpPr>
          <p:cNvPr id="50" name="Content Placeholder 2"/>
          <p:cNvSpPr txBox="1">
            <a:spLocks/>
          </p:cNvSpPr>
          <p:nvPr/>
        </p:nvSpPr>
        <p:spPr bwMode="auto">
          <a:xfrm>
            <a:off x="403761" y="1219200"/>
            <a:ext cx="8740239" cy="534416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Font typeface="Wingdings" pitchFamily="2" charset="2"/>
              <a:buNone/>
            </a:pPr>
            <a:r>
              <a:rPr lang="en-US" sz="2000" b="1" dirty="0" smtClean="0">
                <a:solidFill>
                  <a:srgbClr val="000000"/>
                </a:solidFill>
              </a:rPr>
              <a:t>Payment Adjustment Scenario:</a:t>
            </a:r>
          </a:p>
          <a:p>
            <a:endParaRPr lang="en-US" sz="600" b="1" dirty="0">
              <a:solidFill>
                <a:srgbClr val="000000"/>
              </a:solidFill>
            </a:endParaRPr>
          </a:p>
          <a:p>
            <a:pPr>
              <a:spcBef>
                <a:spcPts val="600"/>
              </a:spcBef>
              <a:spcAft>
                <a:spcPts val="600"/>
              </a:spcAft>
            </a:pPr>
            <a:r>
              <a:rPr lang="en-US" sz="1800" dirty="0">
                <a:solidFill>
                  <a:srgbClr val="000000"/>
                </a:solidFill>
              </a:rPr>
              <a:t>GSA creates $100 Billing Document (BD) with a credit line type </a:t>
            </a:r>
            <a:r>
              <a:rPr lang="en-US" sz="1800" dirty="0" smtClean="0">
                <a:solidFill>
                  <a:srgbClr val="000000"/>
                </a:solidFill>
              </a:rPr>
              <a:t>to record money owed to the customer </a:t>
            </a:r>
            <a:r>
              <a:rPr lang="en-US" sz="1800" dirty="0">
                <a:solidFill>
                  <a:srgbClr val="000000"/>
                </a:solidFill>
              </a:rPr>
              <a:t>a</a:t>
            </a:r>
            <a:r>
              <a:rPr lang="en-US" sz="1800" dirty="0" smtClean="0">
                <a:solidFill>
                  <a:srgbClr val="000000"/>
                </a:solidFill>
              </a:rPr>
              <a:t>gency</a:t>
            </a:r>
            <a:endParaRPr lang="en-US" sz="1800" dirty="0">
              <a:solidFill>
                <a:srgbClr val="000000"/>
              </a:solidFill>
            </a:endParaRPr>
          </a:p>
          <a:p>
            <a:pPr>
              <a:spcBef>
                <a:spcPts val="600"/>
              </a:spcBef>
              <a:spcAft>
                <a:spcPts val="600"/>
              </a:spcAft>
            </a:pPr>
            <a:r>
              <a:rPr lang="en-US" sz="1800" dirty="0" smtClean="0">
                <a:solidFill>
                  <a:srgbClr val="000000"/>
                </a:solidFill>
              </a:rPr>
              <a:t>GSA </a:t>
            </a:r>
            <a:r>
              <a:rPr lang="en-US" sz="1800" dirty="0">
                <a:solidFill>
                  <a:srgbClr val="000000"/>
                </a:solidFill>
              </a:rPr>
              <a:t>sends a refund via Itemized Payment (IP) to c</a:t>
            </a:r>
            <a:r>
              <a:rPr lang="en-US" sz="1800" dirty="0" smtClean="0">
                <a:solidFill>
                  <a:srgbClr val="000000"/>
                </a:solidFill>
              </a:rPr>
              <a:t>ustomer </a:t>
            </a:r>
            <a:r>
              <a:rPr lang="en-US" sz="1800" dirty="0">
                <a:solidFill>
                  <a:srgbClr val="000000"/>
                </a:solidFill>
              </a:rPr>
              <a:t>a</a:t>
            </a:r>
            <a:r>
              <a:rPr lang="en-US" sz="1800" dirty="0" smtClean="0">
                <a:solidFill>
                  <a:srgbClr val="000000"/>
                </a:solidFill>
              </a:rPr>
              <a:t>gency </a:t>
            </a:r>
            <a:r>
              <a:rPr lang="en-US" sz="1800" dirty="0">
                <a:solidFill>
                  <a:srgbClr val="000000"/>
                </a:solidFill>
              </a:rPr>
              <a:t>for $100</a:t>
            </a:r>
          </a:p>
          <a:p>
            <a:pPr>
              <a:spcBef>
                <a:spcPts val="600"/>
              </a:spcBef>
              <a:spcAft>
                <a:spcPts val="600"/>
              </a:spcAft>
            </a:pPr>
            <a:r>
              <a:rPr lang="en-US" sz="1800" dirty="0" smtClean="0">
                <a:solidFill>
                  <a:srgbClr val="000000"/>
                </a:solidFill>
              </a:rPr>
              <a:t>Customer agency does not accept the refund so performs a Payment </a:t>
            </a:r>
            <a:r>
              <a:rPr lang="en-US" sz="1800" dirty="0">
                <a:solidFill>
                  <a:srgbClr val="000000"/>
                </a:solidFill>
              </a:rPr>
              <a:t>A</a:t>
            </a:r>
            <a:r>
              <a:rPr lang="en-US" sz="1800" dirty="0" smtClean="0">
                <a:solidFill>
                  <a:srgbClr val="000000"/>
                </a:solidFill>
              </a:rPr>
              <a:t>djustment </a:t>
            </a:r>
            <a:r>
              <a:rPr lang="en-US" sz="1800" dirty="0">
                <a:solidFill>
                  <a:srgbClr val="000000"/>
                </a:solidFill>
              </a:rPr>
              <a:t>in IPAC to send </a:t>
            </a:r>
            <a:r>
              <a:rPr lang="en-US" sz="1800" dirty="0" smtClean="0">
                <a:solidFill>
                  <a:srgbClr val="000000"/>
                </a:solidFill>
              </a:rPr>
              <a:t>the refund back to GSA </a:t>
            </a:r>
          </a:p>
          <a:p>
            <a:pPr>
              <a:spcBef>
                <a:spcPts val="600"/>
              </a:spcBef>
              <a:spcAft>
                <a:spcPts val="600"/>
              </a:spcAft>
            </a:pPr>
            <a:r>
              <a:rPr lang="en-US" sz="1800" dirty="0" smtClean="0">
                <a:solidFill>
                  <a:srgbClr val="000000"/>
                </a:solidFill>
              </a:rPr>
              <a:t>GSA </a:t>
            </a:r>
            <a:r>
              <a:rPr lang="en-US" sz="1800" dirty="0">
                <a:solidFill>
                  <a:srgbClr val="000000"/>
                </a:solidFill>
              </a:rPr>
              <a:t>receives $100 </a:t>
            </a:r>
            <a:r>
              <a:rPr lang="en-US" sz="1800" dirty="0" smtClean="0">
                <a:solidFill>
                  <a:srgbClr val="000000"/>
                </a:solidFill>
              </a:rPr>
              <a:t>back from the customer via IPAC </a:t>
            </a:r>
          </a:p>
          <a:p>
            <a:pPr>
              <a:spcBef>
                <a:spcPts val="600"/>
              </a:spcBef>
              <a:spcAft>
                <a:spcPts val="600"/>
              </a:spcAft>
            </a:pPr>
            <a:r>
              <a:rPr lang="en-US" sz="1800" dirty="0" smtClean="0">
                <a:solidFill>
                  <a:srgbClr val="000000"/>
                </a:solidFill>
              </a:rPr>
              <a:t>GSA processes the Payment </a:t>
            </a:r>
            <a:r>
              <a:rPr lang="en-US" sz="1800" dirty="0">
                <a:solidFill>
                  <a:srgbClr val="000000"/>
                </a:solidFill>
              </a:rPr>
              <a:t>A</a:t>
            </a:r>
            <a:r>
              <a:rPr lang="en-US" sz="1800" dirty="0" smtClean="0">
                <a:solidFill>
                  <a:srgbClr val="000000"/>
                </a:solidFill>
              </a:rPr>
              <a:t>djustment as a Cash </a:t>
            </a:r>
            <a:r>
              <a:rPr lang="en-US" sz="1800" dirty="0">
                <a:solidFill>
                  <a:srgbClr val="000000"/>
                </a:solidFill>
              </a:rPr>
              <a:t>Receipt </a:t>
            </a:r>
            <a:r>
              <a:rPr lang="en-US" sz="1800" dirty="0" smtClean="0">
                <a:solidFill>
                  <a:srgbClr val="000000"/>
                </a:solidFill>
              </a:rPr>
              <a:t>that directly </a:t>
            </a:r>
            <a:r>
              <a:rPr lang="en-US" sz="1800" dirty="0">
                <a:solidFill>
                  <a:srgbClr val="000000"/>
                </a:solidFill>
              </a:rPr>
              <a:t>references the </a:t>
            </a:r>
            <a:r>
              <a:rPr lang="en-US" sz="1800" dirty="0" smtClean="0">
                <a:solidFill>
                  <a:srgbClr val="000000"/>
                </a:solidFill>
              </a:rPr>
              <a:t>refund transaction (Itemized Payment), which </a:t>
            </a:r>
            <a:r>
              <a:rPr lang="en-US" sz="1800" dirty="0">
                <a:solidFill>
                  <a:srgbClr val="000000"/>
                </a:solidFill>
              </a:rPr>
              <a:t>re-opens the original Billing Document, leaving GSA with $100 outstanding </a:t>
            </a:r>
            <a:r>
              <a:rPr lang="en-US" sz="1800" dirty="0" smtClean="0">
                <a:solidFill>
                  <a:srgbClr val="000000"/>
                </a:solidFill>
              </a:rPr>
              <a:t>credit</a:t>
            </a:r>
            <a:endParaRPr lang="en-US" sz="1800" dirty="0">
              <a:solidFill>
                <a:srgbClr val="000000"/>
              </a:solidFill>
            </a:endParaRPr>
          </a:p>
          <a:p>
            <a:pPr>
              <a:spcBef>
                <a:spcPts val="600"/>
              </a:spcBef>
              <a:spcAft>
                <a:spcPts val="600"/>
              </a:spcAft>
            </a:pPr>
            <a:r>
              <a:rPr lang="en-US" sz="1800" dirty="0" smtClean="0">
                <a:solidFill>
                  <a:srgbClr val="000000"/>
                </a:solidFill>
              </a:rPr>
              <a:t>GSA </a:t>
            </a:r>
            <a:r>
              <a:rPr lang="en-US" sz="1800" dirty="0">
                <a:solidFill>
                  <a:srgbClr val="000000"/>
                </a:solidFill>
              </a:rPr>
              <a:t>researches original </a:t>
            </a:r>
            <a:r>
              <a:rPr lang="en-US" sz="1800" dirty="0" smtClean="0">
                <a:solidFill>
                  <a:srgbClr val="000000"/>
                </a:solidFill>
              </a:rPr>
              <a:t>credit BD </a:t>
            </a:r>
            <a:r>
              <a:rPr lang="en-US" sz="1800" dirty="0">
                <a:solidFill>
                  <a:srgbClr val="000000"/>
                </a:solidFill>
              </a:rPr>
              <a:t>to determine appropriate </a:t>
            </a:r>
            <a:r>
              <a:rPr lang="en-US" sz="1800" dirty="0" smtClean="0">
                <a:solidFill>
                  <a:srgbClr val="000000"/>
                </a:solidFill>
              </a:rPr>
              <a:t>action:</a:t>
            </a:r>
            <a:endParaRPr lang="en-US" sz="1800" dirty="0">
              <a:solidFill>
                <a:srgbClr val="000000"/>
              </a:solidFill>
            </a:endParaRPr>
          </a:p>
          <a:p>
            <a:pPr lvl="1">
              <a:spcBef>
                <a:spcPts val="600"/>
              </a:spcBef>
              <a:spcAft>
                <a:spcPts val="600"/>
              </a:spcAft>
            </a:pPr>
            <a:r>
              <a:rPr lang="en-US" sz="1800" dirty="0">
                <a:solidFill>
                  <a:srgbClr val="000000"/>
                </a:solidFill>
              </a:rPr>
              <a:t>Transfer Non-Refundable Payment Adjustment to Treasury</a:t>
            </a:r>
          </a:p>
          <a:p>
            <a:pPr lvl="1">
              <a:spcBef>
                <a:spcPts val="600"/>
              </a:spcBef>
              <a:spcAft>
                <a:spcPts val="600"/>
              </a:spcAft>
            </a:pPr>
            <a:r>
              <a:rPr lang="en-US" sz="1800" dirty="0">
                <a:solidFill>
                  <a:srgbClr val="000000"/>
                </a:solidFill>
              </a:rPr>
              <a:t>Re-issue Refund</a:t>
            </a:r>
          </a:p>
        </p:txBody>
      </p:sp>
    </p:spTree>
    <p:extLst>
      <p:ext uri="{BB962C8B-B14F-4D97-AF65-F5344CB8AC3E}">
        <p14:creationId xmlns:p14="http://schemas.microsoft.com/office/powerpoint/2010/main" val="59012191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a:t>Customer Generated Exceptions</a:t>
            </a:r>
            <a:endParaRPr lang="en-US" dirty="0" smtClean="0"/>
          </a:p>
        </p:txBody>
      </p:sp>
      <p:sp>
        <p:nvSpPr>
          <p:cNvPr id="133123" name="Content Placeholder 2"/>
          <p:cNvSpPr>
            <a:spLocks noGrp="1"/>
          </p:cNvSpPr>
          <p:nvPr>
            <p:ph idx="1"/>
          </p:nvPr>
        </p:nvSpPr>
        <p:spPr>
          <a:xfrm>
            <a:off x="528320" y="1290320"/>
            <a:ext cx="8473440" cy="4805680"/>
          </a:xfrm>
        </p:spPr>
        <p:txBody>
          <a:bodyPr/>
          <a:lstStyle/>
          <a:p>
            <a:pPr marL="0" indent="0">
              <a:buNone/>
              <a:defRPr/>
            </a:pPr>
            <a:endParaRPr lang="en-US" sz="1200" b="1" dirty="0" smtClean="0"/>
          </a:p>
          <a:p>
            <a:pPr>
              <a:defRPr/>
            </a:pPr>
            <a:endParaRPr lang="en-US" sz="600" b="1" dirty="0"/>
          </a:p>
          <a:p>
            <a:pPr lvl="1"/>
            <a:endParaRPr lang="en-US" sz="1600" b="1" dirty="0">
              <a:solidFill>
                <a:srgbClr val="FF0000"/>
              </a:solidFill>
            </a:endParaRPr>
          </a:p>
          <a:p>
            <a:endParaRPr lang="en-US" sz="1800" b="1" dirty="0">
              <a:solidFill>
                <a:srgbClr val="FF0000"/>
              </a:solidFill>
            </a:endParaRPr>
          </a:p>
          <a:p>
            <a:endParaRPr lang="en-US" sz="1800" b="1" dirty="0">
              <a:solidFill>
                <a:srgbClr val="FF0000"/>
              </a:solidFill>
            </a:endParaRPr>
          </a:p>
        </p:txBody>
      </p:sp>
      <p:sp>
        <p:nvSpPr>
          <p:cNvPr id="133124" name="Footer Placeholder 3"/>
          <p:cNvSpPr>
            <a:spLocks noGrp="1"/>
          </p:cNvSpPr>
          <p:nvPr>
            <p:ph type="ftr" sz="quarter" idx="4294967295"/>
          </p:nvPr>
        </p:nvSpPr>
        <p:spPr>
          <a:xfrm>
            <a:off x="341453" y="6553200"/>
            <a:ext cx="7010400" cy="304800"/>
          </a:xfrm>
          <a:prstGeom prst="rect">
            <a:avLst/>
          </a:prstGeom>
          <a:noFill/>
        </p:spPr>
        <p:txBody>
          <a:bodyPr/>
          <a:lstStyle/>
          <a:p>
            <a:r>
              <a:rPr lang="en-US" sz="1200" b="1" dirty="0" smtClean="0">
                <a:solidFill>
                  <a:srgbClr val="000000"/>
                </a:solidFill>
              </a:rPr>
              <a:t>CGI Federal Proprietary and Confidential</a:t>
            </a:r>
          </a:p>
        </p:txBody>
      </p:sp>
      <p:sp>
        <p:nvSpPr>
          <p:cNvPr id="133125" name="Slide Number Placeholder 4"/>
          <p:cNvSpPr>
            <a:spLocks noGrp="1"/>
          </p:cNvSpPr>
          <p:nvPr>
            <p:ph type="sldNum" sz="quarter" idx="11"/>
          </p:nvPr>
        </p:nvSpPr>
        <p:spPr>
          <a:xfrm>
            <a:off x="14514" y="6260280"/>
            <a:ext cx="393539" cy="272005"/>
          </a:xfrm>
          <a:noFill/>
        </p:spPr>
        <p:txBody>
          <a:bodyPr anchor="t"/>
          <a:lstStyle/>
          <a:p>
            <a:pPr algn="r"/>
            <a:fld id="{E687535E-B7EF-4B72-83A2-73D0D3B2C3BE}" type="slidenum">
              <a:rPr lang="en-US" sz="1000" smtClean="0">
                <a:solidFill>
                  <a:srgbClr val="000000"/>
                </a:solidFill>
              </a:rPr>
              <a:pPr algn="r"/>
              <a:t>151</a:t>
            </a:fld>
            <a:endParaRPr lang="en-US" sz="1000" dirty="0" smtClean="0">
              <a:solidFill>
                <a:srgbClr val="000000"/>
              </a:solidFill>
            </a:endParaRPr>
          </a:p>
        </p:txBody>
      </p:sp>
      <p:sp>
        <p:nvSpPr>
          <p:cNvPr id="7" name="Content Placeholder 2"/>
          <p:cNvSpPr txBox="1">
            <a:spLocks/>
          </p:cNvSpPr>
          <p:nvPr/>
        </p:nvSpPr>
        <p:spPr bwMode="auto">
          <a:xfrm>
            <a:off x="400050" y="1171570"/>
            <a:ext cx="8743949" cy="51612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r>
              <a:rPr lang="en-US" sz="2000" b="1" dirty="0"/>
              <a:t>Customer generated exceptions as defined by </a:t>
            </a:r>
            <a:r>
              <a:rPr lang="en-US" sz="2000" b="1" dirty="0" smtClean="0"/>
              <a:t>Treasury:</a:t>
            </a:r>
          </a:p>
          <a:p>
            <a:endParaRPr lang="en-US" sz="1100" dirty="0" smtClean="0"/>
          </a:p>
          <a:p>
            <a:pPr>
              <a:spcBef>
                <a:spcPts val="600"/>
              </a:spcBef>
              <a:spcAft>
                <a:spcPts val="600"/>
              </a:spcAft>
            </a:pPr>
            <a:r>
              <a:rPr lang="en-US" sz="1800" dirty="0" smtClean="0"/>
              <a:t>Customer </a:t>
            </a:r>
            <a:r>
              <a:rPr lang="en-US" sz="1800" dirty="0"/>
              <a:t>Generated Exceptions are </a:t>
            </a:r>
            <a:r>
              <a:rPr lang="en-US" sz="1800" b="1" u="sng" dirty="0"/>
              <a:t>not recognized as </a:t>
            </a:r>
            <a:r>
              <a:rPr lang="en-US" sz="1800" b="1" u="sng" dirty="0" smtClean="0"/>
              <a:t>“adjustments”</a:t>
            </a:r>
            <a:r>
              <a:rPr lang="en-US" sz="1800" dirty="0" smtClean="0"/>
              <a:t> </a:t>
            </a:r>
            <a:r>
              <a:rPr lang="en-US" sz="1800" dirty="0"/>
              <a:t>in Treasury’s IPAC </a:t>
            </a:r>
            <a:r>
              <a:rPr lang="en-US" sz="1800" dirty="0" smtClean="0"/>
              <a:t>system</a:t>
            </a:r>
            <a:endParaRPr lang="en-US" sz="1800" dirty="0"/>
          </a:p>
          <a:p>
            <a:pPr lvl="1">
              <a:spcBef>
                <a:spcPts val="600"/>
              </a:spcBef>
              <a:spcAft>
                <a:spcPts val="600"/>
              </a:spcAft>
            </a:pPr>
            <a:r>
              <a:rPr lang="en-US" sz="1800" dirty="0" smtClean="0"/>
              <a:t>Could </a:t>
            </a:r>
            <a:r>
              <a:rPr lang="en-US" sz="1800" dirty="0"/>
              <a:t>be </a:t>
            </a:r>
            <a:r>
              <a:rPr lang="en-US" sz="1800" u="sng" dirty="0"/>
              <a:t>inside or outside of the 90 </a:t>
            </a:r>
            <a:r>
              <a:rPr lang="en-US" sz="1800" u="sng" dirty="0" smtClean="0"/>
              <a:t>day adjustment window</a:t>
            </a:r>
            <a:r>
              <a:rPr lang="en-US" sz="1800" dirty="0" smtClean="0"/>
              <a:t> </a:t>
            </a:r>
          </a:p>
          <a:p>
            <a:pPr lvl="1">
              <a:spcBef>
                <a:spcPts val="600"/>
              </a:spcBef>
              <a:spcAft>
                <a:spcPts val="600"/>
              </a:spcAft>
            </a:pPr>
            <a:r>
              <a:rPr lang="en-US" sz="1800" dirty="0" smtClean="0"/>
              <a:t>Could </a:t>
            </a:r>
            <a:r>
              <a:rPr lang="en-US" sz="1800" dirty="0"/>
              <a:t>be in the form of </a:t>
            </a:r>
            <a:r>
              <a:rPr lang="en-US" sz="1800" u="sng" dirty="0"/>
              <a:t>CR push payments or IP pull </a:t>
            </a:r>
            <a:r>
              <a:rPr lang="en-US" sz="1800" u="sng" dirty="0" smtClean="0"/>
              <a:t>payments</a:t>
            </a:r>
            <a:endParaRPr lang="en-US" sz="1800" u="sng" dirty="0"/>
          </a:p>
          <a:p>
            <a:pPr lvl="1">
              <a:spcBef>
                <a:spcPts val="600"/>
              </a:spcBef>
              <a:spcAft>
                <a:spcPts val="600"/>
              </a:spcAft>
            </a:pPr>
            <a:r>
              <a:rPr lang="en-US" sz="1800" dirty="0" smtClean="0"/>
              <a:t>Customer generated exceptions </a:t>
            </a:r>
            <a:r>
              <a:rPr lang="en-US" sz="1800" dirty="0"/>
              <a:t>may include information </a:t>
            </a:r>
            <a:r>
              <a:rPr lang="en-US" sz="1800" dirty="0" smtClean="0"/>
              <a:t>regarding </a:t>
            </a:r>
            <a:r>
              <a:rPr lang="en-US" sz="1800" dirty="0"/>
              <a:t>a previous </a:t>
            </a:r>
            <a:r>
              <a:rPr lang="en-US" sz="1800" dirty="0" smtClean="0"/>
              <a:t>bill </a:t>
            </a:r>
            <a:r>
              <a:rPr lang="en-US" sz="1800" dirty="0"/>
              <a:t>or </a:t>
            </a:r>
            <a:r>
              <a:rPr lang="en-US" sz="1800" dirty="0" smtClean="0"/>
              <a:t>refund</a:t>
            </a:r>
            <a:r>
              <a:rPr lang="en-US" sz="1800" dirty="0"/>
              <a:t>, but the information </a:t>
            </a:r>
            <a:r>
              <a:rPr lang="en-US" sz="1800" dirty="0" smtClean="0"/>
              <a:t>was not input correctly in IPAC (may </a:t>
            </a:r>
            <a:r>
              <a:rPr lang="en-US" sz="1800" dirty="0"/>
              <a:t>only be in the </a:t>
            </a:r>
            <a:r>
              <a:rPr lang="en-US" sz="1800" dirty="0" smtClean="0"/>
              <a:t>description)</a:t>
            </a:r>
          </a:p>
          <a:p>
            <a:pPr lvl="1">
              <a:spcBef>
                <a:spcPts val="600"/>
              </a:spcBef>
              <a:spcAft>
                <a:spcPts val="600"/>
              </a:spcAft>
            </a:pPr>
            <a:r>
              <a:rPr lang="en-US" sz="1800" dirty="0" smtClean="0"/>
              <a:t>IPAC system treats customer generated exceptions as new transactions rather than collection/payment adjustments </a:t>
            </a:r>
          </a:p>
          <a:p>
            <a:pPr lvl="2">
              <a:spcBef>
                <a:spcPts val="600"/>
              </a:spcBef>
              <a:spcAft>
                <a:spcPts val="600"/>
              </a:spcAft>
            </a:pPr>
            <a:r>
              <a:rPr lang="en-US" sz="1800" dirty="0" smtClean="0"/>
              <a:t>Therefore, customer generated exceptions are processed in Pegasys as </a:t>
            </a:r>
            <a:r>
              <a:rPr lang="en-US" sz="1800" u="sng" dirty="0"/>
              <a:t>new </a:t>
            </a:r>
            <a:r>
              <a:rPr lang="en-US" sz="1800" u="sng" dirty="0" smtClean="0"/>
              <a:t>transactions</a:t>
            </a:r>
          </a:p>
          <a:p>
            <a:pPr lvl="2">
              <a:spcBef>
                <a:spcPts val="600"/>
              </a:spcBef>
              <a:spcAft>
                <a:spcPts val="600"/>
              </a:spcAft>
            </a:pPr>
            <a:r>
              <a:rPr lang="en-US" sz="1800" u="sng" dirty="0" smtClean="0"/>
              <a:t>Do </a:t>
            </a:r>
            <a:r>
              <a:rPr lang="en-US" sz="1800" b="1" u="sng" dirty="0"/>
              <a:t>not</a:t>
            </a:r>
            <a:r>
              <a:rPr lang="en-US" sz="1800" u="sng" dirty="0"/>
              <a:t> reopen </a:t>
            </a:r>
            <a:r>
              <a:rPr lang="en-US" sz="1800" u="sng" dirty="0" smtClean="0"/>
              <a:t>associated bills or credits</a:t>
            </a:r>
            <a:r>
              <a:rPr lang="en-US" sz="1800" dirty="0" smtClean="0"/>
              <a:t> because there is no document reference from IPAC</a:t>
            </a:r>
          </a:p>
          <a:p>
            <a:endParaRPr lang="en-US" sz="1800" b="1" dirty="0">
              <a:solidFill>
                <a:srgbClr val="FF0000"/>
              </a:solidFill>
            </a:endParaRPr>
          </a:p>
        </p:txBody>
      </p:sp>
    </p:spTree>
    <p:extLst>
      <p:ext uri="{BB962C8B-B14F-4D97-AF65-F5344CB8AC3E}">
        <p14:creationId xmlns:p14="http://schemas.microsoft.com/office/powerpoint/2010/main" val="413882135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a:t>Customer Generated Exceptions</a:t>
            </a:r>
            <a:endParaRPr lang="en-US" dirty="0" smtClean="0"/>
          </a:p>
        </p:txBody>
      </p:sp>
      <p:sp>
        <p:nvSpPr>
          <p:cNvPr id="133123" name="Content Placeholder 2"/>
          <p:cNvSpPr>
            <a:spLocks noGrp="1"/>
          </p:cNvSpPr>
          <p:nvPr>
            <p:ph idx="1"/>
          </p:nvPr>
        </p:nvSpPr>
        <p:spPr>
          <a:xfrm>
            <a:off x="528320" y="1290320"/>
            <a:ext cx="8473440" cy="4805680"/>
          </a:xfrm>
        </p:spPr>
        <p:txBody>
          <a:bodyPr/>
          <a:lstStyle/>
          <a:p>
            <a:pPr marL="0" indent="0">
              <a:buNone/>
              <a:defRPr/>
            </a:pPr>
            <a:endParaRPr lang="en-US" sz="1200" b="1" dirty="0" smtClean="0"/>
          </a:p>
          <a:p>
            <a:pPr>
              <a:defRPr/>
            </a:pPr>
            <a:endParaRPr lang="en-US" sz="600" b="1" dirty="0"/>
          </a:p>
          <a:p>
            <a:pPr lvl="1"/>
            <a:endParaRPr lang="en-US" sz="1600" b="1" dirty="0">
              <a:solidFill>
                <a:srgbClr val="FF0000"/>
              </a:solidFill>
            </a:endParaRPr>
          </a:p>
          <a:p>
            <a:endParaRPr lang="en-US" sz="1800" b="1" dirty="0">
              <a:solidFill>
                <a:srgbClr val="FF0000"/>
              </a:solidFill>
            </a:endParaRPr>
          </a:p>
          <a:p>
            <a:endParaRPr lang="en-US" sz="1800" b="1" dirty="0">
              <a:solidFill>
                <a:srgbClr val="FF0000"/>
              </a:solidFill>
            </a:endParaRPr>
          </a:p>
        </p:txBody>
      </p:sp>
      <p:sp>
        <p:nvSpPr>
          <p:cNvPr id="133124" name="Footer Placeholder 3"/>
          <p:cNvSpPr>
            <a:spLocks noGrp="1"/>
          </p:cNvSpPr>
          <p:nvPr>
            <p:ph type="ftr" sz="quarter" idx="10"/>
          </p:nvPr>
        </p:nvSpPr>
        <p:spPr>
          <a:noFill/>
        </p:spPr>
        <p:txBody>
          <a:bodyPr/>
          <a:lstStyle/>
          <a:p>
            <a:r>
              <a:rPr lang="en-US" dirty="0" smtClean="0">
                <a:solidFill>
                  <a:srgbClr val="000000"/>
                </a:solidFill>
              </a:rPr>
              <a:t>CGI Federal Proprietary and Confidential</a:t>
            </a:r>
          </a:p>
        </p:txBody>
      </p:sp>
      <p:sp>
        <p:nvSpPr>
          <p:cNvPr id="133125" name="Slide Number Placeholder 4"/>
          <p:cNvSpPr>
            <a:spLocks noGrp="1"/>
          </p:cNvSpPr>
          <p:nvPr>
            <p:ph type="sldNum" sz="quarter" idx="11"/>
          </p:nvPr>
        </p:nvSpPr>
        <p:spPr>
          <a:xfrm>
            <a:off x="-159658" y="6245225"/>
            <a:ext cx="573314" cy="476250"/>
          </a:xfrm>
          <a:noFill/>
        </p:spPr>
        <p:txBody>
          <a:bodyPr anchor="t"/>
          <a:lstStyle/>
          <a:p>
            <a:pPr algn="r"/>
            <a:fld id="{E687535E-B7EF-4B72-83A2-73D0D3B2C3BE}" type="slidenum">
              <a:rPr lang="en-US" sz="1000" smtClean="0">
                <a:solidFill>
                  <a:srgbClr val="000000"/>
                </a:solidFill>
              </a:rPr>
              <a:pPr algn="r"/>
              <a:t>152</a:t>
            </a:fld>
            <a:endParaRPr lang="en-US" sz="1000" dirty="0" smtClean="0">
              <a:solidFill>
                <a:srgbClr val="000000"/>
              </a:solidFill>
            </a:endParaRPr>
          </a:p>
        </p:txBody>
      </p:sp>
      <p:sp>
        <p:nvSpPr>
          <p:cNvPr id="50" name="Content Placeholder 2"/>
          <p:cNvSpPr txBox="1">
            <a:spLocks/>
          </p:cNvSpPr>
          <p:nvPr/>
        </p:nvSpPr>
        <p:spPr bwMode="auto">
          <a:xfrm>
            <a:off x="356261" y="1290320"/>
            <a:ext cx="8752114" cy="51612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r>
              <a:rPr lang="en-US" sz="2000" b="1" dirty="0"/>
              <a:t>Types of </a:t>
            </a:r>
            <a:r>
              <a:rPr lang="en-US" sz="2000" b="1" dirty="0" smtClean="0"/>
              <a:t>Customer Generated Exceptions:</a:t>
            </a:r>
          </a:p>
          <a:p>
            <a:endParaRPr lang="en-US" sz="1200" dirty="0" smtClean="0"/>
          </a:p>
          <a:p>
            <a:pPr>
              <a:spcBef>
                <a:spcPts val="300"/>
              </a:spcBef>
              <a:spcAft>
                <a:spcPts val="300"/>
              </a:spcAft>
            </a:pPr>
            <a:r>
              <a:rPr lang="en-US" sz="1800" dirty="0"/>
              <a:t>Customer Generated </a:t>
            </a:r>
            <a:r>
              <a:rPr lang="en-US" sz="1800" dirty="0" smtClean="0"/>
              <a:t>Exceptions - </a:t>
            </a:r>
            <a:r>
              <a:rPr lang="en-US" sz="1800" b="1" u="sng" dirty="0" smtClean="0"/>
              <a:t>Itemized Payment</a:t>
            </a:r>
            <a:endParaRPr lang="en-US" sz="1800" b="1" u="sng" dirty="0"/>
          </a:p>
          <a:p>
            <a:pPr lvl="1">
              <a:spcBef>
                <a:spcPts val="300"/>
              </a:spcBef>
              <a:spcAft>
                <a:spcPts val="300"/>
              </a:spcAft>
            </a:pPr>
            <a:r>
              <a:rPr lang="en-US" sz="1800" dirty="0" smtClean="0"/>
              <a:t>Customer </a:t>
            </a:r>
            <a:r>
              <a:rPr lang="en-US" sz="1800" u="sng" dirty="0" smtClean="0"/>
              <a:t>pulls money from GSA without using standard collection adjustment protocol</a:t>
            </a:r>
          </a:p>
          <a:p>
            <a:pPr lvl="1">
              <a:spcBef>
                <a:spcPts val="300"/>
              </a:spcBef>
              <a:spcAft>
                <a:spcPts val="300"/>
              </a:spcAft>
            </a:pPr>
            <a:r>
              <a:rPr lang="en-US" sz="1800" dirty="0" smtClean="0"/>
              <a:t>Pegasys </a:t>
            </a:r>
            <a:r>
              <a:rPr lang="en-US" sz="1800" dirty="0"/>
              <a:t>creates a </a:t>
            </a:r>
            <a:r>
              <a:rPr lang="en-US" sz="1800" u="sng" dirty="0"/>
              <a:t>non-referencing Itemized Payment</a:t>
            </a:r>
            <a:r>
              <a:rPr lang="en-US" sz="1800" dirty="0"/>
              <a:t> transaction </a:t>
            </a:r>
            <a:r>
              <a:rPr lang="en-US" sz="1800" dirty="0" smtClean="0"/>
              <a:t>(CB6/CB7) to </a:t>
            </a:r>
            <a:r>
              <a:rPr lang="en-US" sz="1800" dirty="0"/>
              <a:t>correspond to the Treasury collection </a:t>
            </a:r>
            <a:r>
              <a:rPr lang="en-US" sz="1800" dirty="0" smtClean="0"/>
              <a:t>when </a:t>
            </a:r>
            <a:r>
              <a:rPr lang="en-US" sz="1800" dirty="0"/>
              <a:t>the customer is pulling </a:t>
            </a:r>
            <a:r>
              <a:rPr lang="en-US" sz="1800" dirty="0" smtClean="0"/>
              <a:t>money</a:t>
            </a:r>
            <a:endParaRPr lang="en-US" sz="1800" dirty="0"/>
          </a:p>
          <a:p>
            <a:endParaRPr lang="en-US" sz="1200" dirty="0"/>
          </a:p>
          <a:p>
            <a:pPr>
              <a:spcBef>
                <a:spcPts val="300"/>
              </a:spcBef>
              <a:spcAft>
                <a:spcPts val="300"/>
              </a:spcAft>
            </a:pPr>
            <a:r>
              <a:rPr lang="en-US" sz="1800" dirty="0"/>
              <a:t>Customer Generated </a:t>
            </a:r>
            <a:r>
              <a:rPr lang="en-US" sz="1800" dirty="0" smtClean="0"/>
              <a:t>Exceptions - </a:t>
            </a:r>
            <a:r>
              <a:rPr lang="en-US" sz="1800" b="1" u="sng" dirty="0" smtClean="0"/>
              <a:t>Cash Receipt</a:t>
            </a:r>
            <a:endParaRPr lang="en-US" sz="1800" b="1" u="sng" dirty="0"/>
          </a:p>
          <a:p>
            <a:pPr lvl="1">
              <a:spcBef>
                <a:spcPts val="300"/>
              </a:spcBef>
              <a:spcAft>
                <a:spcPts val="300"/>
              </a:spcAft>
            </a:pPr>
            <a:r>
              <a:rPr lang="en-US" sz="1800" dirty="0" smtClean="0"/>
              <a:t>Customer </a:t>
            </a:r>
            <a:r>
              <a:rPr lang="en-US" sz="1800" u="sng" dirty="0" smtClean="0"/>
              <a:t>pushes money to GSA without using standard payment adjustment protocol</a:t>
            </a:r>
          </a:p>
          <a:p>
            <a:pPr lvl="1">
              <a:spcBef>
                <a:spcPts val="300"/>
              </a:spcBef>
              <a:spcAft>
                <a:spcPts val="300"/>
              </a:spcAft>
            </a:pPr>
            <a:r>
              <a:rPr lang="en-US" sz="1800" dirty="0" smtClean="0"/>
              <a:t>Pegasys </a:t>
            </a:r>
            <a:r>
              <a:rPr lang="en-US" sz="1800" dirty="0"/>
              <a:t>creates a </a:t>
            </a:r>
            <a:r>
              <a:rPr lang="en-US" sz="1800" u="sng" dirty="0"/>
              <a:t>non-referencing Cash Receipt</a:t>
            </a:r>
            <a:r>
              <a:rPr lang="en-US" sz="1800" dirty="0"/>
              <a:t> </a:t>
            </a:r>
            <a:r>
              <a:rPr lang="en-US" sz="1800" dirty="0" smtClean="0"/>
              <a:t>transaction (IR6/IR7) to </a:t>
            </a:r>
            <a:r>
              <a:rPr lang="en-US" sz="1800" dirty="0"/>
              <a:t>correspond to the Treasury payment transaction if the customer is pushing money to </a:t>
            </a:r>
            <a:r>
              <a:rPr lang="en-US" sz="1800" dirty="0" smtClean="0"/>
              <a:t>GSA</a:t>
            </a:r>
            <a:endParaRPr lang="en-US" sz="1800" dirty="0"/>
          </a:p>
        </p:txBody>
      </p:sp>
    </p:spTree>
    <p:extLst>
      <p:ext uri="{BB962C8B-B14F-4D97-AF65-F5344CB8AC3E}">
        <p14:creationId xmlns:p14="http://schemas.microsoft.com/office/powerpoint/2010/main" val="3140594864"/>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a:t>Customer Generated </a:t>
            </a:r>
            <a:r>
              <a:rPr lang="en-US" dirty="0" smtClean="0"/>
              <a:t>Exceptions – </a:t>
            </a:r>
            <a:br>
              <a:rPr lang="en-US" dirty="0" smtClean="0"/>
            </a:br>
            <a:r>
              <a:rPr lang="en-US" dirty="0" smtClean="0"/>
              <a:t>Itemized Payment (Pull Payment)</a:t>
            </a:r>
          </a:p>
        </p:txBody>
      </p:sp>
      <p:sp>
        <p:nvSpPr>
          <p:cNvPr id="133123" name="Content Placeholder 2"/>
          <p:cNvSpPr>
            <a:spLocks noGrp="1"/>
          </p:cNvSpPr>
          <p:nvPr>
            <p:ph idx="1"/>
          </p:nvPr>
        </p:nvSpPr>
        <p:spPr>
          <a:xfrm>
            <a:off x="528320" y="1290320"/>
            <a:ext cx="8473440" cy="4805680"/>
          </a:xfrm>
        </p:spPr>
        <p:txBody>
          <a:bodyPr/>
          <a:lstStyle/>
          <a:p>
            <a:pPr marL="0" indent="0">
              <a:buNone/>
              <a:defRPr/>
            </a:pPr>
            <a:endParaRPr lang="en-US" sz="1200" b="1" dirty="0" smtClean="0"/>
          </a:p>
          <a:p>
            <a:pPr>
              <a:defRPr/>
            </a:pPr>
            <a:endParaRPr lang="en-US" sz="600" b="1" dirty="0"/>
          </a:p>
          <a:p>
            <a:pPr lvl="1"/>
            <a:endParaRPr lang="en-US" sz="1600" b="1" dirty="0">
              <a:solidFill>
                <a:srgbClr val="FF0000"/>
              </a:solidFill>
            </a:endParaRPr>
          </a:p>
          <a:p>
            <a:endParaRPr lang="en-US" sz="1800" b="1" dirty="0">
              <a:solidFill>
                <a:srgbClr val="FF0000"/>
              </a:solidFill>
            </a:endParaRPr>
          </a:p>
          <a:p>
            <a:endParaRPr lang="en-US" sz="1800" b="1" dirty="0">
              <a:solidFill>
                <a:srgbClr val="FF0000"/>
              </a:solidFill>
            </a:endParaRPr>
          </a:p>
        </p:txBody>
      </p:sp>
      <p:sp>
        <p:nvSpPr>
          <p:cNvPr id="133124" name="Footer Placeholder 3"/>
          <p:cNvSpPr>
            <a:spLocks noGrp="1"/>
          </p:cNvSpPr>
          <p:nvPr>
            <p:ph type="ftr" sz="quarter" idx="4294967295"/>
          </p:nvPr>
        </p:nvSpPr>
        <p:spPr>
          <a:xfrm>
            <a:off x="306729" y="6553200"/>
            <a:ext cx="7010400" cy="304800"/>
          </a:xfrm>
          <a:prstGeom prst="rect">
            <a:avLst/>
          </a:prstGeom>
          <a:noFill/>
        </p:spPr>
        <p:txBody>
          <a:bodyPr/>
          <a:lstStyle/>
          <a:p>
            <a:r>
              <a:rPr lang="en-US" sz="1200" b="1" dirty="0" smtClean="0">
                <a:solidFill>
                  <a:srgbClr val="000000"/>
                </a:solidFill>
              </a:rPr>
              <a:t>CGI Federal Proprietary and Confidential</a:t>
            </a:r>
          </a:p>
        </p:txBody>
      </p:sp>
      <p:sp>
        <p:nvSpPr>
          <p:cNvPr id="133125" name="Slide Number Placeholder 4"/>
          <p:cNvSpPr>
            <a:spLocks noGrp="1"/>
          </p:cNvSpPr>
          <p:nvPr>
            <p:ph type="sldNum" sz="quarter" idx="11"/>
          </p:nvPr>
        </p:nvSpPr>
        <p:spPr>
          <a:xfrm>
            <a:off x="-29028" y="6317349"/>
            <a:ext cx="500743" cy="195717"/>
          </a:xfrm>
          <a:noFill/>
        </p:spPr>
        <p:txBody>
          <a:bodyPr/>
          <a:lstStyle/>
          <a:p>
            <a:fld id="{E687535E-B7EF-4B72-83A2-73D0D3B2C3BE}" type="slidenum">
              <a:rPr lang="en-US" sz="1000" smtClean="0">
                <a:solidFill>
                  <a:srgbClr val="000000"/>
                </a:solidFill>
              </a:rPr>
              <a:pPr/>
              <a:t>153</a:t>
            </a:fld>
            <a:endParaRPr lang="en-US" sz="1000" dirty="0" smtClean="0">
              <a:solidFill>
                <a:srgbClr val="000000"/>
              </a:solidFill>
            </a:endParaRPr>
          </a:p>
        </p:txBody>
      </p:sp>
      <p:sp>
        <p:nvSpPr>
          <p:cNvPr id="50" name="Content Placeholder 2"/>
          <p:cNvSpPr txBox="1">
            <a:spLocks/>
          </p:cNvSpPr>
          <p:nvPr/>
        </p:nvSpPr>
        <p:spPr bwMode="auto">
          <a:xfrm>
            <a:off x="407324" y="1290320"/>
            <a:ext cx="8736676" cy="51612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r>
              <a:rPr lang="en-US" sz="1600" b="1" dirty="0"/>
              <a:t>Itemized Payment Customer Generated Exception:</a:t>
            </a:r>
          </a:p>
          <a:p>
            <a:pPr marL="0" indent="0">
              <a:buNone/>
            </a:pPr>
            <a:endParaRPr lang="en-US" sz="1600" dirty="0" smtClean="0"/>
          </a:p>
          <a:p>
            <a:pPr>
              <a:spcBef>
                <a:spcPts val="600"/>
              </a:spcBef>
              <a:spcAft>
                <a:spcPts val="600"/>
              </a:spcAft>
            </a:pPr>
            <a:r>
              <a:rPr lang="en-US" sz="1600" dirty="0" smtClean="0"/>
              <a:t>Customer </a:t>
            </a:r>
            <a:r>
              <a:rPr lang="en-US" sz="1600" u="sng" dirty="0" smtClean="0"/>
              <a:t>pulls money from GSA without using standard collection adjustment protocol</a:t>
            </a:r>
          </a:p>
          <a:p>
            <a:pPr>
              <a:spcBef>
                <a:spcPts val="600"/>
              </a:spcBef>
              <a:spcAft>
                <a:spcPts val="600"/>
              </a:spcAft>
            </a:pPr>
            <a:r>
              <a:rPr lang="en-US" sz="1600" dirty="0" smtClean="0"/>
              <a:t>Pegasys creates a </a:t>
            </a:r>
            <a:r>
              <a:rPr lang="en-US" sz="1600" u="sng" dirty="0" smtClean="0"/>
              <a:t>non-referencing Itemized Payment transaction</a:t>
            </a:r>
            <a:r>
              <a:rPr lang="en-US" sz="1600" dirty="0" smtClean="0"/>
              <a:t> to correspond to the Treasury collection when the customer is pulling money back</a:t>
            </a:r>
          </a:p>
          <a:p>
            <a:pPr>
              <a:spcBef>
                <a:spcPts val="600"/>
              </a:spcBef>
              <a:spcAft>
                <a:spcPts val="600"/>
              </a:spcAft>
            </a:pPr>
            <a:r>
              <a:rPr lang="en-US" sz="1600" dirty="0" smtClean="0"/>
              <a:t>Pegasys </a:t>
            </a:r>
            <a:r>
              <a:rPr lang="en-US" sz="1600" dirty="0"/>
              <a:t>will create the Itemized Payment forms in </a:t>
            </a:r>
            <a:r>
              <a:rPr lang="en-US" sz="1600" b="1" u="sng" dirty="0"/>
              <a:t>“Held” </a:t>
            </a:r>
            <a:r>
              <a:rPr lang="en-US" sz="1600" b="1" u="sng" dirty="0" smtClean="0"/>
              <a:t>status</a:t>
            </a:r>
          </a:p>
          <a:p>
            <a:pPr lvl="1">
              <a:spcBef>
                <a:spcPts val="600"/>
              </a:spcBef>
              <a:spcAft>
                <a:spcPts val="600"/>
              </a:spcAft>
            </a:pPr>
            <a:r>
              <a:rPr lang="en-US" sz="1600" dirty="0" smtClean="0"/>
              <a:t>GSA needs to identify if the Itemized Payment is:</a:t>
            </a:r>
          </a:p>
          <a:p>
            <a:pPr marL="1025525" lvl="2" indent="-342900">
              <a:spcBef>
                <a:spcPts val="600"/>
              </a:spcBef>
              <a:spcAft>
                <a:spcPts val="600"/>
              </a:spcAft>
              <a:buFont typeface="+mj-lt"/>
              <a:buAutoNum type="arabicPeriod"/>
            </a:pPr>
            <a:r>
              <a:rPr lang="en-US" sz="1600" dirty="0" smtClean="0"/>
              <a:t>A </a:t>
            </a:r>
            <a:r>
              <a:rPr lang="en-US" sz="1600" dirty="0"/>
              <a:t>C</a:t>
            </a:r>
            <a:r>
              <a:rPr lang="en-US" sz="1600" dirty="0" smtClean="0"/>
              <a:t>ustomer Generated Exception (i.e. pseudo-chargeback of IPAC Debit Billing), or</a:t>
            </a:r>
          </a:p>
          <a:p>
            <a:pPr marL="1025525" lvl="2" indent="-342900">
              <a:spcBef>
                <a:spcPts val="600"/>
              </a:spcBef>
              <a:spcAft>
                <a:spcPts val="600"/>
              </a:spcAft>
              <a:buFont typeface="+mj-lt"/>
              <a:buAutoNum type="arabicPeriod"/>
            </a:pPr>
            <a:r>
              <a:rPr lang="en-US" sz="1600" dirty="0" smtClean="0"/>
              <a:t>A customer pull of a non-IPAC credit</a:t>
            </a:r>
          </a:p>
          <a:p>
            <a:pPr>
              <a:spcBef>
                <a:spcPts val="300"/>
              </a:spcBef>
              <a:spcAft>
                <a:spcPts val="300"/>
              </a:spcAft>
            </a:pPr>
            <a:r>
              <a:rPr lang="en-US" sz="1600" dirty="0"/>
              <a:t>GSA policy is to </a:t>
            </a:r>
            <a:r>
              <a:rPr lang="en-US" sz="1600" b="1" u="sng" dirty="0"/>
              <a:t>ALWAYS</a:t>
            </a:r>
            <a:r>
              <a:rPr lang="en-US" sz="1600" dirty="0"/>
              <a:t> rebill </a:t>
            </a:r>
            <a:r>
              <a:rPr lang="en-US" sz="1600" dirty="0" smtClean="0"/>
              <a:t>Customer </a:t>
            </a:r>
            <a:r>
              <a:rPr lang="en-US" sz="1600" dirty="0"/>
              <a:t>G</a:t>
            </a:r>
            <a:r>
              <a:rPr lang="en-US" sz="1600" dirty="0" smtClean="0"/>
              <a:t>enerated </a:t>
            </a:r>
            <a:r>
              <a:rPr lang="en-US" sz="1600" dirty="0"/>
              <a:t>E</a:t>
            </a:r>
            <a:r>
              <a:rPr lang="en-US" sz="1600" dirty="0" smtClean="0"/>
              <a:t>xception </a:t>
            </a:r>
            <a:r>
              <a:rPr lang="en-US" sz="1600" dirty="0"/>
              <a:t>pulls</a:t>
            </a:r>
          </a:p>
          <a:p>
            <a:pPr>
              <a:spcBef>
                <a:spcPts val="300"/>
              </a:spcBef>
              <a:spcAft>
                <a:spcPts val="300"/>
              </a:spcAft>
            </a:pPr>
            <a:r>
              <a:rPr lang="en-US" sz="1600" dirty="0"/>
              <a:t>If the customer is correct and they were owed a refund, GSA can either: </a:t>
            </a:r>
          </a:p>
          <a:p>
            <a:pPr marL="688975" lvl="1" indent="-342900">
              <a:spcBef>
                <a:spcPts val="300"/>
              </a:spcBef>
              <a:spcAft>
                <a:spcPts val="300"/>
              </a:spcAft>
              <a:buFont typeface="+mj-lt"/>
              <a:buAutoNum type="arabicPeriod"/>
            </a:pPr>
            <a:r>
              <a:rPr lang="en-US" sz="1600" dirty="0" smtClean="0"/>
              <a:t>Rebill </a:t>
            </a:r>
            <a:r>
              <a:rPr lang="en-US" sz="1600" dirty="0"/>
              <a:t>and issue a manual refund, or </a:t>
            </a:r>
          </a:p>
          <a:p>
            <a:pPr marL="688975" lvl="1" indent="-342900">
              <a:spcBef>
                <a:spcPts val="300"/>
              </a:spcBef>
              <a:spcAft>
                <a:spcPts val="300"/>
              </a:spcAft>
              <a:buFont typeface="+mj-lt"/>
              <a:buAutoNum type="arabicPeriod"/>
            </a:pPr>
            <a:r>
              <a:rPr lang="en-US" sz="1600" dirty="0"/>
              <a:t>Update the existing IP with the appropriate reference information</a:t>
            </a:r>
          </a:p>
          <a:p>
            <a:pPr>
              <a:spcBef>
                <a:spcPts val="600"/>
              </a:spcBef>
              <a:spcAft>
                <a:spcPts val="600"/>
              </a:spcAft>
            </a:pPr>
            <a:endParaRPr lang="en-US" sz="1800" dirty="0"/>
          </a:p>
          <a:p>
            <a:pPr lvl="1">
              <a:buNone/>
            </a:pPr>
            <a:endParaRPr lang="en-US" sz="2000" dirty="0"/>
          </a:p>
        </p:txBody>
      </p:sp>
    </p:spTree>
    <p:extLst>
      <p:ext uri="{BB962C8B-B14F-4D97-AF65-F5344CB8AC3E}">
        <p14:creationId xmlns:p14="http://schemas.microsoft.com/office/powerpoint/2010/main" val="1542418604"/>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Title 1"/>
          <p:cNvSpPr>
            <a:spLocks noGrp="1"/>
          </p:cNvSpPr>
          <p:nvPr>
            <p:ph type="title"/>
          </p:nvPr>
        </p:nvSpPr>
        <p:spPr>
          <a:xfrm>
            <a:off x="455614" y="121920"/>
            <a:ext cx="8586786" cy="773430"/>
          </a:xfrm>
        </p:spPr>
        <p:txBody>
          <a:bodyPr/>
          <a:lstStyle/>
          <a:p>
            <a:r>
              <a:rPr lang="en-US" dirty="0"/>
              <a:t>Customer Generated Exceptions </a:t>
            </a:r>
            <a:r>
              <a:rPr lang="en-US" dirty="0" smtClean="0"/>
              <a:t>– Cash Receipt</a:t>
            </a:r>
          </a:p>
        </p:txBody>
      </p:sp>
      <p:sp>
        <p:nvSpPr>
          <p:cNvPr id="166915" name="Footer Placeholder 3"/>
          <p:cNvSpPr>
            <a:spLocks noGrp="1"/>
          </p:cNvSpPr>
          <p:nvPr>
            <p:ph type="ftr" sz="quarter" idx="4294967295"/>
          </p:nvPr>
        </p:nvSpPr>
        <p:spPr>
          <a:xfrm>
            <a:off x="364603" y="6553200"/>
            <a:ext cx="7010400" cy="304800"/>
          </a:xfrm>
          <a:prstGeom prst="rect">
            <a:avLst/>
          </a:prstGeom>
          <a:noFill/>
        </p:spPr>
        <p:txBody>
          <a:bodyPr/>
          <a:lstStyle/>
          <a:p>
            <a:r>
              <a:rPr lang="en-US" sz="1200" b="1" dirty="0" smtClean="0">
                <a:solidFill>
                  <a:srgbClr val="000000"/>
                </a:solidFill>
              </a:rPr>
              <a:t>CGI Federal Proprietary and Confidential</a:t>
            </a:r>
          </a:p>
        </p:txBody>
      </p:sp>
      <p:sp>
        <p:nvSpPr>
          <p:cNvPr id="166916" name="Slide Number Placeholder 4"/>
          <p:cNvSpPr>
            <a:spLocks noGrp="1"/>
          </p:cNvSpPr>
          <p:nvPr>
            <p:ph type="sldNum" sz="quarter" idx="11"/>
          </p:nvPr>
        </p:nvSpPr>
        <p:spPr>
          <a:xfrm>
            <a:off x="0" y="6229024"/>
            <a:ext cx="439837" cy="284042"/>
          </a:xfrm>
          <a:noFill/>
        </p:spPr>
        <p:txBody>
          <a:bodyPr/>
          <a:lstStyle/>
          <a:p>
            <a:fld id="{4709677A-CF6C-4FE3-B7A1-AB542FF957B8}" type="slidenum">
              <a:rPr lang="en-US" sz="1000" smtClean="0">
                <a:solidFill>
                  <a:srgbClr val="000000"/>
                </a:solidFill>
              </a:rPr>
              <a:pPr/>
              <a:t>154</a:t>
            </a:fld>
            <a:endParaRPr lang="en-US" sz="1000" dirty="0" smtClean="0">
              <a:solidFill>
                <a:srgbClr val="000000"/>
              </a:solidFill>
            </a:endParaRPr>
          </a:p>
        </p:txBody>
      </p:sp>
      <p:sp>
        <p:nvSpPr>
          <p:cNvPr id="5" name="Content Placeholder 5"/>
          <p:cNvSpPr>
            <a:spLocks noGrp="1"/>
          </p:cNvSpPr>
          <p:nvPr>
            <p:ph idx="1"/>
          </p:nvPr>
        </p:nvSpPr>
        <p:spPr>
          <a:xfrm>
            <a:off x="415636" y="1259368"/>
            <a:ext cx="8728364" cy="4864100"/>
          </a:xfrm>
        </p:spPr>
        <p:txBody>
          <a:bodyPr/>
          <a:lstStyle/>
          <a:p>
            <a:pPr marL="0" indent="0">
              <a:spcBef>
                <a:spcPts val="1200"/>
              </a:spcBef>
              <a:spcAft>
                <a:spcPts val="1200"/>
              </a:spcAft>
              <a:buNone/>
              <a:defRPr/>
            </a:pPr>
            <a:r>
              <a:rPr lang="en-US" sz="2000" b="1" dirty="0" smtClean="0"/>
              <a:t>Cash Receipt Push Payment Customer </a:t>
            </a:r>
            <a:r>
              <a:rPr lang="en-US" sz="2000" b="1" dirty="0"/>
              <a:t>Generated Exception</a:t>
            </a:r>
            <a:r>
              <a:rPr lang="en-US" sz="2000" b="1" dirty="0" smtClean="0"/>
              <a:t>:</a:t>
            </a:r>
          </a:p>
          <a:p>
            <a:pPr>
              <a:spcBef>
                <a:spcPts val="1200"/>
              </a:spcBef>
              <a:spcAft>
                <a:spcPts val="1200"/>
              </a:spcAft>
              <a:defRPr/>
            </a:pPr>
            <a:r>
              <a:rPr lang="en-US" sz="1600" dirty="0"/>
              <a:t>Customer </a:t>
            </a:r>
            <a:r>
              <a:rPr lang="en-US" sz="1600" u="sng" dirty="0"/>
              <a:t>pushes money to GSA without using standard payment adjustment protocol</a:t>
            </a:r>
            <a:endParaRPr lang="en-US" sz="1600" dirty="0"/>
          </a:p>
          <a:p>
            <a:pPr>
              <a:spcBef>
                <a:spcPts val="1200"/>
              </a:spcBef>
              <a:spcAft>
                <a:spcPts val="1200"/>
              </a:spcAft>
              <a:defRPr/>
            </a:pPr>
            <a:r>
              <a:rPr lang="en-US" sz="1600" dirty="0"/>
              <a:t>Pegasys creates a </a:t>
            </a:r>
            <a:r>
              <a:rPr lang="en-US" sz="1600" u="sng" dirty="0"/>
              <a:t>non-referencing Cash Receipt</a:t>
            </a:r>
            <a:r>
              <a:rPr lang="en-US" sz="1600" dirty="0"/>
              <a:t> to correspond to the Treasury payment transaction if the customer is pushing money to GSA</a:t>
            </a:r>
          </a:p>
          <a:p>
            <a:pPr>
              <a:spcBef>
                <a:spcPts val="1200"/>
              </a:spcBef>
              <a:spcAft>
                <a:spcPts val="1200"/>
              </a:spcAft>
              <a:defRPr/>
            </a:pPr>
            <a:r>
              <a:rPr lang="en-US" sz="1600" dirty="0"/>
              <a:t>Pegasys will create Cash Receipt forms in </a:t>
            </a:r>
            <a:r>
              <a:rPr lang="en-US" sz="1600" b="1" u="sng" dirty="0"/>
              <a:t>“Held” status</a:t>
            </a:r>
          </a:p>
          <a:p>
            <a:pPr lvl="1">
              <a:spcBef>
                <a:spcPts val="1200"/>
              </a:spcBef>
              <a:spcAft>
                <a:spcPts val="1200"/>
              </a:spcAft>
              <a:defRPr/>
            </a:pPr>
            <a:r>
              <a:rPr lang="en-US" sz="1600" dirty="0" smtClean="0"/>
              <a:t>Not processed </a:t>
            </a:r>
            <a:r>
              <a:rPr lang="en-US" sz="1600" dirty="0"/>
              <a:t>until the type of customer generated exception is determined</a:t>
            </a:r>
          </a:p>
          <a:p>
            <a:pPr>
              <a:spcBef>
                <a:spcPts val="1200"/>
              </a:spcBef>
              <a:spcAft>
                <a:spcPts val="1200"/>
              </a:spcAft>
              <a:defRPr/>
            </a:pPr>
            <a:r>
              <a:rPr lang="en-US" sz="1600" dirty="0"/>
              <a:t>GSA identifies </a:t>
            </a:r>
            <a:r>
              <a:rPr lang="en-US" sz="1600" dirty="0" smtClean="0"/>
              <a:t>as </a:t>
            </a:r>
            <a:r>
              <a:rPr lang="en-US" sz="1600" dirty="0"/>
              <a:t>a chargeback of a refund previously sent to the customer agency</a:t>
            </a:r>
          </a:p>
          <a:p>
            <a:pPr>
              <a:spcBef>
                <a:spcPts val="600"/>
              </a:spcBef>
              <a:spcAft>
                <a:spcPts val="600"/>
              </a:spcAft>
            </a:pPr>
            <a:r>
              <a:rPr lang="en-US" sz="1600" dirty="0" smtClean="0"/>
              <a:t>GSA </a:t>
            </a:r>
            <a:r>
              <a:rPr lang="en-US" sz="1600" dirty="0"/>
              <a:t>can: </a:t>
            </a:r>
          </a:p>
          <a:p>
            <a:pPr marL="803275" lvl="1" indent="-457200">
              <a:spcBef>
                <a:spcPts val="600"/>
              </a:spcBef>
              <a:spcAft>
                <a:spcPts val="600"/>
              </a:spcAft>
              <a:buFont typeface="+mj-lt"/>
              <a:buAutoNum type="arabicPeriod"/>
            </a:pPr>
            <a:r>
              <a:rPr lang="en-US" sz="1600" b="1" i="1" dirty="0"/>
              <a:t>Reissue the credit/refund </a:t>
            </a:r>
          </a:p>
          <a:p>
            <a:pPr marL="803275" lvl="1" indent="-457200">
              <a:spcBef>
                <a:spcPts val="600"/>
              </a:spcBef>
              <a:spcAft>
                <a:spcPts val="600"/>
              </a:spcAft>
              <a:buFont typeface="+mj-lt"/>
              <a:buAutoNum type="arabicPeriod"/>
            </a:pPr>
            <a:r>
              <a:rPr lang="en-US" sz="1600" b="1" i="1" dirty="0"/>
              <a:t>Transfer credit/refund amount to Treasury</a:t>
            </a:r>
          </a:p>
          <a:p>
            <a:pPr>
              <a:spcBef>
                <a:spcPts val="1200"/>
              </a:spcBef>
              <a:spcAft>
                <a:spcPts val="1200"/>
              </a:spcAft>
              <a:defRPr/>
            </a:pPr>
            <a:endParaRPr lang="en-US" sz="1600" dirty="0" smtClean="0"/>
          </a:p>
          <a:p>
            <a:pPr>
              <a:defRPr/>
            </a:pPr>
            <a:endParaRPr lang="en-US" sz="3600" dirty="0" smtClean="0"/>
          </a:p>
        </p:txBody>
      </p:sp>
    </p:spTree>
    <p:extLst>
      <p:ext uri="{BB962C8B-B14F-4D97-AF65-F5344CB8AC3E}">
        <p14:creationId xmlns:p14="http://schemas.microsoft.com/office/powerpoint/2010/main" val="3179192440"/>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1564" y="3178969"/>
            <a:ext cx="7381875" cy="563562"/>
          </a:xfrm>
        </p:spPr>
        <p:txBody>
          <a:bodyPr/>
          <a:lstStyle/>
          <a:p>
            <a:pPr algn="ctr"/>
            <a:r>
              <a:rPr lang="en-US" sz="4000" b="0" dirty="0" smtClean="0">
                <a:solidFill>
                  <a:schemeClr val="tx1"/>
                </a:solidFill>
              </a:rPr>
              <a:t>PCAS Customer Novation</a:t>
            </a:r>
            <a:endParaRPr lang="en-US" sz="4000" b="0" dirty="0">
              <a:solidFill>
                <a:schemeClr val="tx1"/>
              </a:solidFill>
            </a:endParaRPr>
          </a:p>
        </p:txBody>
      </p:sp>
      <p:sp>
        <p:nvSpPr>
          <p:cNvPr id="3" name="Footer Placeholder 2"/>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9" name="TextBox 8"/>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155</a:t>
            </a:fld>
            <a:endParaRPr lang="en-US" sz="1000" dirty="0"/>
          </a:p>
        </p:txBody>
      </p:sp>
    </p:spTree>
    <p:extLst>
      <p:ext uri="{BB962C8B-B14F-4D97-AF65-F5344CB8AC3E}">
        <p14:creationId xmlns:p14="http://schemas.microsoft.com/office/powerpoint/2010/main" val="3184229557"/>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6"/>
          <p:cNvSpPr>
            <a:spLocks noGrp="1" noChangeArrowheads="1"/>
          </p:cNvSpPr>
          <p:nvPr>
            <p:ph type="title"/>
          </p:nvPr>
        </p:nvSpPr>
        <p:spPr/>
        <p:txBody>
          <a:bodyPr/>
          <a:lstStyle/>
          <a:p>
            <a:pPr eaLnBrk="1" hangingPunct="1"/>
            <a:r>
              <a:rPr lang="en-US" dirty="0" smtClean="0"/>
              <a:t>Delinquency and Receivables </a:t>
            </a:r>
            <a:br>
              <a:rPr lang="en-US" dirty="0" smtClean="0"/>
            </a:br>
            <a:r>
              <a:rPr lang="en-US" dirty="0" smtClean="0"/>
              <a:t>Management – Table of Contents</a:t>
            </a:r>
          </a:p>
        </p:txBody>
      </p:sp>
      <p:sp>
        <p:nvSpPr>
          <p:cNvPr id="6" name="Rectangle 5"/>
          <p:cNvSpPr/>
          <p:nvPr/>
        </p:nvSpPr>
        <p:spPr bwMode="auto">
          <a:xfrm>
            <a:off x="392836" y="3961834"/>
            <a:ext cx="8751164" cy="355963"/>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latin typeface="Arial"/>
            </a:endParaRPr>
          </a:p>
        </p:txBody>
      </p:sp>
      <p:sp>
        <p:nvSpPr>
          <p:cNvPr id="6147" name="Rectangle 7"/>
          <p:cNvSpPr>
            <a:spLocks noGrp="1" noChangeArrowheads="1"/>
          </p:cNvSpPr>
          <p:nvPr>
            <p:ph idx="1"/>
          </p:nvPr>
        </p:nvSpPr>
        <p:spPr>
          <a:xfrm>
            <a:off x="457200" y="1188720"/>
            <a:ext cx="8498251" cy="3200400"/>
          </a:xfrm>
        </p:spPr>
        <p:txBody>
          <a:bodyPr>
            <a:noAutofit/>
          </a:bodyPr>
          <a:lstStyle/>
          <a:p>
            <a:pPr eaLnBrk="1" hangingPunct="1">
              <a:lnSpc>
                <a:spcPct val="120000"/>
              </a:lnSpc>
              <a:spcBef>
                <a:spcPts val="300"/>
              </a:spcBef>
              <a:spcAft>
                <a:spcPts val="300"/>
              </a:spcAft>
              <a:tabLst>
                <a:tab pos="7315200" algn="l"/>
                <a:tab pos="8001000" algn="r"/>
              </a:tabLst>
            </a:pPr>
            <a:r>
              <a:rPr lang="en-US" sz="1600" b="1" dirty="0">
                <a:solidFill>
                  <a:schemeClr val="bg2"/>
                </a:solidFill>
              </a:rPr>
              <a:t>Segment 1:  </a:t>
            </a:r>
            <a:r>
              <a:rPr lang="en-US" sz="1600" dirty="0">
                <a:solidFill>
                  <a:schemeClr val="bg2"/>
                </a:solidFill>
              </a:rPr>
              <a:t>Delinquency and Receivables Management Overview	</a:t>
            </a:r>
            <a:endParaRPr lang="en-US" sz="1600" b="1" dirty="0">
              <a:solidFill>
                <a:schemeClr val="bg2"/>
              </a:solidFill>
            </a:endParaRPr>
          </a:p>
          <a:p>
            <a:pPr eaLnBrk="1" hangingPunct="1">
              <a:lnSpc>
                <a:spcPct val="120000"/>
              </a:lnSpc>
              <a:spcBef>
                <a:spcPts val="300"/>
              </a:spcBef>
              <a:spcAft>
                <a:spcPts val="300"/>
              </a:spcAft>
              <a:tabLst>
                <a:tab pos="7315200" algn="l"/>
                <a:tab pos="8001000" algn="r"/>
              </a:tabLst>
            </a:pPr>
            <a:r>
              <a:rPr lang="en-US" sz="1600" b="1" dirty="0">
                <a:solidFill>
                  <a:schemeClr val="bg2"/>
                </a:solidFill>
              </a:rPr>
              <a:t>Segment 2:</a:t>
            </a:r>
            <a:r>
              <a:rPr lang="en-US" sz="1600" dirty="0">
                <a:solidFill>
                  <a:schemeClr val="bg2"/>
                </a:solidFill>
              </a:rPr>
              <a:t>  Outstanding Bills Query	</a:t>
            </a:r>
          </a:p>
          <a:p>
            <a:pPr eaLnBrk="1" hangingPunct="1">
              <a:lnSpc>
                <a:spcPct val="120000"/>
              </a:lnSpc>
              <a:spcBef>
                <a:spcPts val="300"/>
              </a:spcBef>
              <a:spcAft>
                <a:spcPts val="300"/>
              </a:spcAft>
              <a:tabLst>
                <a:tab pos="7315200" algn="l"/>
                <a:tab pos="8001000" algn="r"/>
              </a:tabLst>
            </a:pPr>
            <a:r>
              <a:rPr lang="en-US" sz="1600" b="1" dirty="0">
                <a:solidFill>
                  <a:schemeClr val="bg2"/>
                </a:solidFill>
              </a:rPr>
              <a:t>Segment 3:  </a:t>
            </a:r>
            <a:r>
              <a:rPr lang="en-US" sz="1600" dirty="0">
                <a:solidFill>
                  <a:schemeClr val="bg2"/>
                </a:solidFill>
              </a:rPr>
              <a:t>Overdue Charges	</a:t>
            </a:r>
            <a:r>
              <a:rPr lang="en-US" sz="1600" dirty="0" smtClean="0">
                <a:solidFill>
                  <a:schemeClr val="bg2"/>
                </a:solidFill>
              </a:rPr>
              <a:t> </a:t>
            </a:r>
            <a:endParaRPr lang="en-US" sz="1600" dirty="0">
              <a:solidFill>
                <a:schemeClr val="bg2"/>
              </a:solidFill>
            </a:endParaRPr>
          </a:p>
          <a:p>
            <a:pPr eaLnBrk="1" hangingPunct="1">
              <a:lnSpc>
                <a:spcPct val="120000"/>
              </a:lnSpc>
              <a:spcBef>
                <a:spcPts val="300"/>
              </a:spcBef>
              <a:spcAft>
                <a:spcPts val="300"/>
              </a:spcAft>
              <a:tabLst>
                <a:tab pos="7315200" algn="l"/>
                <a:tab pos="8001000" algn="r"/>
              </a:tabLst>
            </a:pPr>
            <a:r>
              <a:rPr lang="en-US" sz="1600" b="1" dirty="0">
                <a:solidFill>
                  <a:schemeClr val="bg2"/>
                </a:solidFill>
              </a:rPr>
              <a:t>Segment 4:  </a:t>
            </a:r>
            <a:r>
              <a:rPr lang="en-US" sz="1600" dirty="0">
                <a:solidFill>
                  <a:schemeClr val="bg2"/>
                </a:solidFill>
              </a:rPr>
              <a:t>Statement Level Dunning	</a:t>
            </a:r>
          </a:p>
          <a:p>
            <a:pPr eaLnBrk="1" hangingPunct="1">
              <a:lnSpc>
                <a:spcPct val="120000"/>
              </a:lnSpc>
              <a:spcBef>
                <a:spcPts val="300"/>
              </a:spcBef>
              <a:spcAft>
                <a:spcPts val="300"/>
              </a:spcAft>
              <a:tabLst>
                <a:tab pos="7315200" algn="l"/>
                <a:tab pos="8001000" algn="r"/>
              </a:tabLst>
            </a:pPr>
            <a:r>
              <a:rPr lang="en-US" sz="1600" b="1" dirty="0">
                <a:solidFill>
                  <a:schemeClr val="bg2"/>
                </a:solidFill>
              </a:rPr>
              <a:t>Segment 5:  </a:t>
            </a:r>
            <a:r>
              <a:rPr lang="en-US" sz="1600" dirty="0">
                <a:solidFill>
                  <a:schemeClr val="bg2"/>
                </a:solidFill>
              </a:rPr>
              <a:t>Non-IPAC Write Offs	</a:t>
            </a:r>
          </a:p>
          <a:p>
            <a:pPr eaLnBrk="1" hangingPunct="1">
              <a:lnSpc>
                <a:spcPct val="120000"/>
              </a:lnSpc>
              <a:spcBef>
                <a:spcPts val="600"/>
              </a:spcBef>
              <a:spcAft>
                <a:spcPts val="600"/>
              </a:spcAft>
              <a:tabLst>
                <a:tab pos="7315200" algn="l"/>
                <a:tab pos="8001000" algn="r"/>
              </a:tabLst>
            </a:pPr>
            <a:r>
              <a:rPr lang="en-US" sz="1600" b="1" dirty="0">
                <a:solidFill>
                  <a:schemeClr val="bg2"/>
                </a:solidFill>
              </a:rPr>
              <a:t>Segment 6:  </a:t>
            </a:r>
            <a:r>
              <a:rPr lang="en-US" sz="1600" dirty="0">
                <a:solidFill>
                  <a:schemeClr val="bg2"/>
                </a:solidFill>
              </a:rPr>
              <a:t>Correspondence and Non-IPAC Disputes </a:t>
            </a:r>
            <a:r>
              <a:rPr lang="en-US" sz="1600" dirty="0"/>
              <a:t>	</a:t>
            </a:r>
            <a:endParaRPr lang="en-US" sz="1600" dirty="0" smtClean="0"/>
          </a:p>
          <a:p>
            <a:pPr eaLnBrk="1" hangingPunct="1">
              <a:lnSpc>
                <a:spcPct val="120000"/>
              </a:lnSpc>
              <a:spcBef>
                <a:spcPts val="600"/>
              </a:spcBef>
              <a:spcAft>
                <a:spcPts val="600"/>
              </a:spcAft>
              <a:tabLst>
                <a:tab pos="7315200" algn="l"/>
                <a:tab pos="8001000" algn="r"/>
              </a:tabLst>
            </a:pPr>
            <a:r>
              <a:rPr lang="en-US" sz="1600" b="1" dirty="0">
                <a:solidFill>
                  <a:schemeClr val="bg2"/>
                </a:solidFill>
              </a:rPr>
              <a:t>Segment 7:  </a:t>
            </a:r>
            <a:r>
              <a:rPr lang="en-US" sz="1600" dirty="0">
                <a:solidFill>
                  <a:schemeClr val="bg2"/>
                </a:solidFill>
              </a:rPr>
              <a:t>IPAC Chargebacks and Customer Generated </a:t>
            </a:r>
            <a:r>
              <a:rPr lang="en-US" sz="1600" dirty="0" smtClean="0">
                <a:solidFill>
                  <a:schemeClr val="bg2"/>
                </a:solidFill>
              </a:rPr>
              <a:t>Exceptions</a:t>
            </a:r>
            <a:endParaRPr lang="en-US" sz="1600" dirty="0"/>
          </a:p>
          <a:p>
            <a:pPr eaLnBrk="1" hangingPunct="1">
              <a:spcBef>
                <a:spcPts val="600"/>
              </a:spcBef>
              <a:spcAft>
                <a:spcPts val="600"/>
              </a:spcAft>
              <a:tabLst>
                <a:tab pos="7315200" algn="l"/>
                <a:tab pos="8001000" algn="r"/>
              </a:tabLst>
            </a:pPr>
            <a:r>
              <a:rPr lang="en-US" sz="1600" b="1" dirty="0" smtClean="0"/>
              <a:t>Segment 8:  </a:t>
            </a:r>
            <a:r>
              <a:rPr lang="en-US" sz="1600" dirty="0" smtClean="0"/>
              <a:t>PCAS Customer Novation Process	</a:t>
            </a:r>
          </a:p>
          <a:p>
            <a:pPr eaLnBrk="1" hangingPunct="1">
              <a:spcBef>
                <a:spcPts val="600"/>
              </a:spcBef>
              <a:spcAft>
                <a:spcPts val="600"/>
              </a:spcAft>
              <a:tabLst>
                <a:tab pos="7315200" algn="l"/>
                <a:tab pos="8001000" algn="r"/>
              </a:tabLst>
            </a:pPr>
            <a:r>
              <a:rPr lang="en-US" sz="1600" b="1" dirty="0" smtClean="0">
                <a:solidFill>
                  <a:schemeClr val="bg2"/>
                </a:solidFill>
              </a:rPr>
              <a:t>Segment </a:t>
            </a:r>
            <a:r>
              <a:rPr lang="en-US" sz="1600" b="1" dirty="0">
                <a:solidFill>
                  <a:schemeClr val="bg2"/>
                </a:solidFill>
              </a:rPr>
              <a:t>9:  </a:t>
            </a:r>
            <a:r>
              <a:rPr lang="en-US" sz="1600" dirty="0" smtClean="0">
                <a:solidFill>
                  <a:schemeClr val="bg2"/>
                </a:solidFill>
              </a:rPr>
              <a:t>PCAS Unfilled Customer Order Reversal</a:t>
            </a:r>
            <a:endParaRPr lang="en-US" sz="1600" dirty="0">
              <a:solidFill>
                <a:schemeClr val="bg2"/>
              </a:solidFill>
            </a:endParaRPr>
          </a:p>
          <a:p>
            <a:pPr eaLnBrk="1" hangingPunct="1">
              <a:spcBef>
                <a:spcPts val="600"/>
              </a:spcBef>
              <a:spcAft>
                <a:spcPts val="600"/>
              </a:spcAft>
              <a:tabLst>
                <a:tab pos="7315200" algn="l"/>
                <a:tab pos="8001000" algn="r"/>
              </a:tabLst>
            </a:pPr>
            <a:r>
              <a:rPr lang="en-US" sz="1600" b="1" dirty="0">
                <a:solidFill>
                  <a:schemeClr val="bg2"/>
                </a:solidFill>
              </a:rPr>
              <a:t>Segment 10:  </a:t>
            </a:r>
            <a:r>
              <a:rPr lang="en-US" sz="1600" dirty="0">
                <a:solidFill>
                  <a:schemeClr val="bg2"/>
                </a:solidFill>
              </a:rPr>
              <a:t>Treasury Referral	</a:t>
            </a:r>
          </a:p>
          <a:p>
            <a:pPr eaLnBrk="1" hangingPunct="1">
              <a:spcBef>
                <a:spcPts val="600"/>
              </a:spcBef>
              <a:spcAft>
                <a:spcPts val="600"/>
              </a:spcAft>
              <a:tabLst>
                <a:tab pos="7315200" algn="l"/>
                <a:tab pos="8001000" algn="r"/>
              </a:tabLst>
            </a:pPr>
            <a:r>
              <a:rPr lang="en-US" sz="1600" b="1" dirty="0">
                <a:solidFill>
                  <a:schemeClr val="bg2"/>
                </a:solidFill>
              </a:rPr>
              <a:t>Segment 11:  </a:t>
            </a:r>
            <a:r>
              <a:rPr lang="en-US" sz="1600" dirty="0">
                <a:solidFill>
                  <a:schemeClr val="bg2"/>
                </a:solidFill>
              </a:rPr>
              <a:t>Allowance for Loss 	</a:t>
            </a:r>
          </a:p>
          <a:p>
            <a:pPr eaLnBrk="1" hangingPunct="1">
              <a:spcBef>
                <a:spcPts val="600"/>
              </a:spcBef>
              <a:spcAft>
                <a:spcPts val="600"/>
              </a:spcAft>
              <a:tabLst>
                <a:tab pos="7315200" algn="l"/>
                <a:tab pos="8001000" algn="r"/>
              </a:tabLst>
            </a:pPr>
            <a:r>
              <a:rPr lang="en-US" sz="1600" b="1" dirty="0">
                <a:solidFill>
                  <a:schemeClr val="bg2"/>
                </a:solidFill>
              </a:rPr>
              <a:t>Segment 12: </a:t>
            </a:r>
            <a:r>
              <a:rPr lang="en-US" sz="1600" dirty="0">
                <a:solidFill>
                  <a:schemeClr val="bg2"/>
                </a:solidFill>
              </a:rPr>
              <a:t> Treasury Report on Receivables (TROR</a:t>
            </a:r>
            <a:r>
              <a:rPr lang="en-US" sz="1600" dirty="0" smtClean="0">
                <a:solidFill>
                  <a:schemeClr val="bg2"/>
                </a:solidFill>
              </a:rPr>
              <a:t>)</a:t>
            </a:r>
            <a:r>
              <a:rPr lang="en-US" sz="1200" dirty="0" smtClean="0">
                <a:solidFill>
                  <a:schemeClr val="bg2"/>
                </a:solidFill>
              </a:rPr>
              <a:t>	</a:t>
            </a:r>
            <a:endParaRPr lang="en-US" sz="2400" dirty="0" smtClean="0"/>
          </a:p>
        </p:txBody>
      </p:sp>
      <p:sp>
        <p:nvSpPr>
          <p:cNvPr id="2" name="Footer Placeholder 1"/>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11" name="TextBox 10"/>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156</a:t>
            </a:fld>
            <a:endParaRPr lang="en-US" sz="1000" dirty="0"/>
          </a:p>
        </p:txBody>
      </p:sp>
    </p:spTree>
    <p:extLst>
      <p:ext uri="{BB962C8B-B14F-4D97-AF65-F5344CB8AC3E}">
        <p14:creationId xmlns:p14="http://schemas.microsoft.com/office/powerpoint/2010/main" val="2145066186"/>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PCAS Customer Novation - Overview</a:t>
            </a:r>
            <a:endParaRPr lang="en-US" dirty="0"/>
          </a:p>
        </p:txBody>
      </p:sp>
      <p:sp>
        <p:nvSpPr>
          <p:cNvPr id="3" name="Content Placeholder 2"/>
          <p:cNvSpPr>
            <a:spLocks noGrp="1"/>
          </p:cNvSpPr>
          <p:nvPr>
            <p:ph idx="1"/>
          </p:nvPr>
        </p:nvSpPr>
        <p:spPr>
          <a:xfrm>
            <a:off x="361507" y="1188720"/>
            <a:ext cx="8782493" cy="4882896"/>
          </a:xfrm>
        </p:spPr>
        <p:txBody>
          <a:bodyPr/>
          <a:lstStyle/>
          <a:p>
            <a:pPr eaLnBrk="1" hangingPunct="1">
              <a:spcBef>
                <a:spcPts val="400"/>
              </a:spcBef>
              <a:spcAft>
                <a:spcPts val="400"/>
              </a:spcAft>
            </a:pPr>
            <a:r>
              <a:rPr lang="en-US" sz="1600" b="1" dirty="0"/>
              <a:t>PCAS Customer Novation </a:t>
            </a:r>
            <a:r>
              <a:rPr lang="en-US" sz="1600" dirty="0"/>
              <a:t>functionality provides the ability to:</a:t>
            </a:r>
          </a:p>
          <a:p>
            <a:pPr marL="688975" lvl="1" indent="-342900" eaLnBrk="1" hangingPunct="1">
              <a:spcBef>
                <a:spcPts val="400"/>
              </a:spcBef>
              <a:spcAft>
                <a:spcPts val="400"/>
              </a:spcAft>
              <a:buFont typeface="+mj-lt"/>
              <a:buAutoNum type="arabicPeriod"/>
            </a:pPr>
            <a:r>
              <a:rPr lang="en-US" sz="1600" u="sng" dirty="0"/>
              <a:t>Update the customer</a:t>
            </a:r>
            <a:r>
              <a:rPr lang="en-US" sz="1600" dirty="0"/>
              <a:t> on an existing Agreement</a:t>
            </a:r>
          </a:p>
          <a:p>
            <a:pPr marL="688975" lvl="1" indent="-342900" eaLnBrk="1" hangingPunct="1">
              <a:spcBef>
                <a:spcPts val="400"/>
              </a:spcBef>
              <a:spcAft>
                <a:spcPts val="400"/>
              </a:spcAft>
              <a:buFont typeface="+mj-lt"/>
              <a:buAutoNum type="arabicPeriod"/>
            </a:pPr>
            <a:r>
              <a:rPr lang="en-US" sz="1600" u="sng" dirty="0"/>
              <a:t>Track the Novation history</a:t>
            </a:r>
            <a:r>
              <a:rPr lang="en-US" sz="1600" dirty="0"/>
              <a:t> of the Agreement</a:t>
            </a:r>
          </a:p>
          <a:p>
            <a:pPr marL="688975" lvl="1" indent="-342900" eaLnBrk="1" hangingPunct="1">
              <a:spcBef>
                <a:spcPts val="400"/>
              </a:spcBef>
              <a:spcAft>
                <a:spcPts val="400"/>
              </a:spcAft>
              <a:buFont typeface="+mj-lt"/>
              <a:buAutoNum type="arabicPeriod"/>
            </a:pPr>
            <a:r>
              <a:rPr lang="en-US" sz="1600" u="sng" dirty="0"/>
              <a:t>Update outstanding Billing transactions</a:t>
            </a:r>
            <a:r>
              <a:rPr lang="en-US" sz="1600" dirty="0"/>
              <a:t> referencing the Agreement to match the new customer</a:t>
            </a:r>
          </a:p>
          <a:p>
            <a:pPr eaLnBrk="1" hangingPunct="1">
              <a:spcBef>
                <a:spcPts val="400"/>
              </a:spcBef>
              <a:spcAft>
                <a:spcPts val="400"/>
              </a:spcAft>
            </a:pPr>
            <a:r>
              <a:rPr lang="en-US" sz="1600" b="1" dirty="0"/>
              <a:t>PCAS Agreement Customer Novation batch job: </a:t>
            </a:r>
            <a:r>
              <a:rPr lang="en-US" sz="1600" u="sng" dirty="0"/>
              <a:t>updates the vendor on </a:t>
            </a:r>
            <a:r>
              <a:rPr lang="en-US" sz="1600" b="1" u="sng" dirty="0"/>
              <a:t>outstanding</a:t>
            </a:r>
            <a:r>
              <a:rPr lang="en-US" sz="1600" u="sng" dirty="0"/>
              <a:t> Billing Documents</a:t>
            </a:r>
            <a:r>
              <a:rPr lang="en-US" sz="1600" dirty="0"/>
              <a:t> when vendor on associated Agreement is </a:t>
            </a:r>
            <a:r>
              <a:rPr lang="en-US" sz="1600" u="sng" dirty="0"/>
              <a:t>novated</a:t>
            </a:r>
            <a:r>
              <a:rPr lang="en-US" sz="1600" dirty="0"/>
              <a:t>:</a:t>
            </a:r>
            <a:endParaRPr lang="en-US" sz="1600" u="sng" dirty="0"/>
          </a:p>
          <a:p>
            <a:pPr marL="682625" lvl="1" indent="-336550" eaLnBrk="1" hangingPunct="1">
              <a:spcBef>
                <a:spcPts val="400"/>
              </a:spcBef>
              <a:spcAft>
                <a:spcPts val="400"/>
              </a:spcAft>
              <a:buFont typeface="+mj-lt"/>
              <a:buAutoNum type="arabicPeriod"/>
            </a:pPr>
            <a:r>
              <a:rPr lang="en-US" sz="1600" b="1" dirty="0"/>
              <a:t>Unbilled Billing Documents</a:t>
            </a:r>
            <a:r>
              <a:rPr lang="en-US" sz="1600" dirty="0"/>
              <a:t>:</a:t>
            </a:r>
          </a:p>
          <a:p>
            <a:pPr marL="1030288" lvl="2" indent="-338138" eaLnBrk="1" hangingPunct="1">
              <a:spcBef>
                <a:spcPts val="400"/>
              </a:spcBef>
              <a:spcAft>
                <a:spcPts val="400"/>
              </a:spcAft>
            </a:pPr>
            <a:r>
              <a:rPr lang="en-US" sz="1600" u="sng" dirty="0"/>
              <a:t>Amends BD</a:t>
            </a:r>
            <a:r>
              <a:rPr lang="en-US" sz="1600" dirty="0"/>
              <a:t>, updating vendor to match novated Agreement vendor </a:t>
            </a:r>
          </a:p>
          <a:p>
            <a:pPr marL="682625" lvl="1" indent="-336550" eaLnBrk="1" hangingPunct="1">
              <a:spcBef>
                <a:spcPts val="400"/>
              </a:spcBef>
              <a:spcAft>
                <a:spcPts val="400"/>
              </a:spcAft>
              <a:buFont typeface="+mj-lt"/>
              <a:buAutoNum type="arabicPeriod"/>
            </a:pPr>
            <a:r>
              <a:rPr lang="en-US" sz="1600" b="1" dirty="0"/>
              <a:t>Billed Billing Documents</a:t>
            </a:r>
            <a:r>
              <a:rPr lang="en-US" sz="1600" dirty="0"/>
              <a:t>: </a:t>
            </a:r>
          </a:p>
          <a:p>
            <a:pPr marL="1030288" lvl="2" indent="-338138" eaLnBrk="1" hangingPunct="1">
              <a:spcBef>
                <a:spcPts val="400"/>
              </a:spcBef>
              <a:spcAft>
                <a:spcPts val="400"/>
              </a:spcAft>
            </a:pPr>
            <a:r>
              <a:rPr lang="en-US" sz="1600" u="sng" dirty="0"/>
              <a:t>Amends BD</a:t>
            </a:r>
            <a:r>
              <a:rPr lang="en-US" sz="1600" dirty="0"/>
              <a:t>, drawing down to the </a:t>
            </a:r>
            <a:r>
              <a:rPr lang="en-US" sz="1600" u="sng" dirty="0"/>
              <a:t>liquidated amount</a:t>
            </a:r>
          </a:p>
          <a:p>
            <a:pPr marL="1030288" lvl="2" indent="-338138" eaLnBrk="1" hangingPunct="1">
              <a:spcBef>
                <a:spcPts val="400"/>
              </a:spcBef>
              <a:spcAft>
                <a:spcPts val="400"/>
              </a:spcAft>
            </a:pPr>
            <a:r>
              <a:rPr lang="en-US" sz="1600" u="sng" dirty="0"/>
              <a:t>Creates new BD for remaining outstanding amount</a:t>
            </a:r>
            <a:r>
              <a:rPr lang="en-US" sz="1600" dirty="0"/>
              <a:t>, records vendor matching novated Agreement vendor</a:t>
            </a:r>
          </a:p>
          <a:p>
            <a:pPr>
              <a:spcBef>
                <a:spcPts val="400"/>
              </a:spcBef>
              <a:spcAft>
                <a:spcPts val="400"/>
              </a:spcAft>
            </a:pPr>
            <a:r>
              <a:rPr lang="en-US" sz="1600" dirty="0"/>
              <a:t>Customer Novation can only be processed on Billing Documents </a:t>
            </a:r>
            <a:r>
              <a:rPr lang="en-US" sz="1600" b="1" u="sng" dirty="0"/>
              <a:t>that have not been fully </a:t>
            </a:r>
            <a:r>
              <a:rPr lang="en-US" sz="1600" b="1" u="sng" dirty="0" smtClean="0"/>
              <a:t>collected</a:t>
            </a:r>
            <a:endParaRPr lang="en-US" sz="1600" dirty="0"/>
          </a:p>
          <a:p>
            <a:pPr lvl="1">
              <a:spcBef>
                <a:spcPts val="400"/>
              </a:spcBef>
              <a:spcAft>
                <a:spcPts val="0"/>
              </a:spcAft>
            </a:pPr>
            <a:r>
              <a:rPr lang="en-US" sz="1600" dirty="0" smtClean="0"/>
              <a:t>Automated </a:t>
            </a:r>
            <a:r>
              <a:rPr lang="en-US" sz="1600" dirty="0"/>
              <a:t>updates are </a:t>
            </a:r>
            <a:r>
              <a:rPr lang="en-US" sz="1600" b="1" dirty="0" smtClean="0"/>
              <a:t>NOT </a:t>
            </a:r>
            <a:r>
              <a:rPr lang="en-US" sz="1600" dirty="0" smtClean="0"/>
              <a:t>made </a:t>
            </a:r>
            <a:r>
              <a:rPr lang="en-US" sz="1600" dirty="0"/>
              <a:t>on Internal </a:t>
            </a:r>
            <a:r>
              <a:rPr lang="en-US" sz="1600" dirty="0" smtClean="0"/>
              <a:t>Vouchers as they are</a:t>
            </a:r>
          </a:p>
          <a:p>
            <a:pPr marL="346075" lvl="1" indent="0">
              <a:spcBef>
                <a:spcPts val="0"/>
              </a:spcBef>
              <a:spcAft>
                <a:spcPts val="0"/>
              </a:spcAft>
              <a:buNone/>
            </a:pPr>
            <a:r>
              <a:rPr lang="en-US" sz="1600" dirty="0"/>
              <a:t> </a:t>
            </a:r>
            <a:r>
              <a:rPr lang="en-US" sz="1600" dirty="0" smtClean="0"/>
              <a:t>   considered “</a:t>
            </a:r>
            <a:r>
              <a:rPr lang="en-US" sz="1600" dirty="0"/>
              <a:t>collected</a:t>
            </a:r>
            <a:r>
              <a:rPr lang="en-US" sz="1600" dirty="0" smtClean="0"/>
              <a:t>” upon processing</a:t>
            </a:r>
            <a:endParaRPr lang="en-US" sz="1600" b="1" u="sng" dirty="0"/>
          </a:p>
        </p:txBody>
      </p:sp>
      <p:sp>
        <p:nvSpPr>
          <p:cNvPr id="6" name="Footer Placeholder 5"/>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0" name="TextBox 9"/>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157</a:t>
            </a:fld>
            <a:endParaRPr lang="en-US" sz="1000" dirty="0"/>
          </a:p>
        </p:txBody>
      </p:sp>
    </p:spTree>
    <p:extLst>
      <p:ext uri="{BB962C8B-B14F-4D97-AF65-F5344CB8AC3E}">
        <p14:creationId xmlns:p14="http://schemas.microsoft.com/office/powerpoint/2010/main" val="1916952468"/>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Novate an Agreement</a:t>
            </a:r>
            <a:endParaRPr lang="en-US" dirty="0"/>
          </a:p>
        </p:txBody>
      </p:sp>
      <p:sp>
        <p:nvSpPr>
          <p:cNvPr id="3" name="Content Placeholder 2"/>
          <p:cNvSpPr>
            <a:spLocks noGrp="1"/>
          </p:cNvSpPr>
          <p:nvPr>
            <p:ph idx="1"/>
          </p:nvPr>
        </p:nvSpPr>
        <p:spPr>
          <a:xfrm>
            <a:off x="457200" y="1188720"/>
            <a:ext cx="8686800" cy="3305056"/>
          </a:xfrm>
        </p:spPr>
        <p:txBody>
          <a:bodyPr/>
          <a:lstStyle/>
          <a:p>
            <a:pPr marL="346075" lvl="0" indent="-346075">
              <a:spcBef>
                <a:spcPts val="600"/>
              </a:spcBef>
              <a:spcAft>
                <a:spcPts val="600"/>
              </a:spcAft>
              <a:buFont typeface="+mj-lt"/>
              <a:buAutoNum type="arabicPeriod"/>
            </a:pPr>
            <a:r>
              <a:rPr lang="en-US" sz="2000" dirty="0"/>
              <a:t>Process Agreement document to update existing Agreement:</a:t>
            </a:r>
          </a:p>
          <a:p>
            <a:pPr marL="682625" lvl="1" indent="-346075">
              <a:spcBef>
                <a:spcPts val="600"/>
              </a:spcBef>
              <a:spcAft>
                <a:spcPts val="600"/>
              </a:spcAft>
              <a:buFont typeface="+mj-lt"/>
              <a:buAutoNum type="alphaLcParenR"/>
            </a:pPr>
            <a:r>
              <a:rPr lang="en-US" sz="1800" b="1" dirty="0"/>
              <a:t>Create</a:t>
            </a:r>
            <a:r>
              <a:rPr lang="en-US" sz="1800" dirty="0"/>
              <a:t> </a:t>
            </a:r>
            <a:r>
              <a:rPr lang="en-US" sz="1800" b="1" dirty="0"/>
              <a:t>new</a:t>
            </a:r>
            <a:r>
              <a:rPr lang="en-US" sz="1800" dirty="0"/>
              <a:t> Agreement document referencing the Agreement to be updated</a:t>
            </a:r>
          </a:p>
          <a:p>
            <a:pPr marL="682625" lvl="1" indent="-346075">
              <a:spcBef>
                <a:spcPts val="600"/>
              </a:spcBef>
              <a:spcAft>
                <a:spcPts val="600"/>
              </a:spcAft>
              <a:buFont typeface="+mj-lt"/>
              <a:buAutoNum type="alphaLcParenR"/>
            </a:pPr>
            <a:r>
              <a:rPr lang="en-US" sz="1800" b="1" dirty="0"/>
              <a:t>Correct</a:t>
            </a:r>
            <a:r>
              <a:rPr lang="en-US" sz="1800" dirty="0"/>
              <a:t> </a:t>
            </a:r>
            <a:r>
              <a:rPr lang="en-US" sz="1800" b="1" dirty="0"/>
              <a:t>original</a:t>
            </a:r>
            <a:r>
              <a:rPr lang="en-US" sz="1800" dirty="0"/>
              <a:t> Agreement document used to create the Agreement</a:t>
            </a:r>
          </a:p>
          <a:p>
            <a:pPr marL="346075" lvl="0" indent="-346075">
              <a:spcBef>
                <a:spcPts val="600"/>
              </a:spcBef>
              <a:spcAft>
                <a:spcPts val="600"/>
              </a:spcAft>
              <a:buFont typeface="+mj-lt"/>
              <a:buAutoNum type="arabicPeriod"/>
            </a:pPr>
            <a:r>
              <a:rPr lang="en-US" sz="2000" dirty="0"/>
              <a:t>On the </a:t>
            </a:r>
            <a:r>
              <a:rPr lang="en-US" sz="2000" b="1" dirty="0"/>
              <a:t>Header Novation section</a:t>
            </a:r>
            <a:r>
              <a:rPr lang="en-US" sz="2000" dirty="0"/>
              <a:t>, enter Novation </a:t>
            </a:r>
            <a:r>
              <a:rPr lang="en-US" sz="2000" dirty="0" smtClean="0"/>
              <a:t>Date (for an Internal Direct Agreement, the </a:t>
            </a:r>
            <a:r>
              <a:rPr lang="en-US" sz="2000" b="1" dirty="0" smtClean="0"/>
              <a:t>Novation</a:t>
            </a:r>
            <a:r>
              <a:rPr lang="en-US" sz="2000" dirty="0" smtClean="0"/>
              <a:t> section is found in the </a:t>
            </a:r>
            <a:r>
              <a:rPr lang="en-US" sz="2000" b="1" dirty="0" smtClean="0"/>
              <a:t>Buyer</a:t>
            </a:r>
            <a:r>
              <a:rPr lang="en-US" sz="2000" dirty="0" smtClean="0"/>
              <a:t> section)</a:t>
            </a:r>
            <a:endParaRPr lang="en-US" sz="2000" dirty="0"/>
          </a:p>
          <a:p>
            <a:pPr marL="346075" lvl="0" indent="-346075">
              <a:spcBef>
                <a:spcPts val="600"/>
              </a:spcBef>
              <a:spcAft>
                <a:spcPts val="600"/>
              </a:spcAft>
              <a:buFont typeface="+mj-lt"/>
              <a:buAutoNum type="arabicPeriod"/>
            </a:pPr>
            <a:r>
              <a:rPr lang="en-US" sz="2000" dirty="0"/>
              <a:t>Enter new Novation Vendor Code</a:t>
            </a:r>
          </a:p>
          <a:p>
            <a:pPr marL="514350" lvl="0" indent="-514350">
              <a:spcBef>
                <a:spcPts val="600"/>
              </a:spcBef>
              <a:spcAft>
                <a:spcPts val="600"/>
              </a:spcAft>
              <a:buFont typeface="+mj-lt"/>
              <a:buAutoNum type="arabicPeriod"/>
            </a:pPr>
            <a:endParaRPr lang="en-US" sz="2000" dirty="0"/>
          </a:p>
          <a:p>
            <a:pPr marL="514350" lvl="0" indent="-514350">
              <a:spcBef>
                <a:spcPts val="600"/>
              </a:spcBef>
              <a:spcAft>
                <a:spcPts val="600"/>
              </a:spcAft>
              <a:buFont typeface="+mj-lt"/>
              <a:buAutoNum type="arabicPeriod"/>
            </a:pPr>
            <a:endParaRPr lang="en-US" sz="2000" dirty="0"/>
          </a:p>
          <a:p>
            <a:pPr marL="514350" lvl="0" indent="-514350">
              <a:spcBef>
                <a:spcPts val="600"/>
              </a:spcBef>
              <a:spcAft>
                <a:spcPts val="600"/>
              </a:spcAft>
              <a:buFont typeface="+mj-lt"/>
              <a:buAutoNum type="arabicPeriod"/>
            </a:pPr>
            <a:endParaRPr lang="en-US" sz="2000" dirty="0"/>
          </a:p>
          <a:p>
            <a:pPr marL="514350" lvl="0" indent="-514350">
              <a:spcBef>
                <a:spcPts val="600"/>
              </a:spcBef>
              <a:spcAft>
                <a:spcPts val="600"/>
              </a:spcAft>
              <a:buFont typeface="+mj-lt"/>
              <a:buAutoNum type="arabicPeriod"/>
            </a:pPr>
            <a:endParaRPr lang="en-US" sz="2000" dirty="0"/>
          </a:p>
          <a:p>
            <a:pPr marL="346075" lvl="0" indent="-346075">
              <a:spcBef>
                <a:spcPts val="600"/>
              </a:spcBef>
              <a:spcAft>
                <a:spcPts val="600"/>
              </a:spcAft>
              <a:buFont typeface="+mj-lt"/>
              <a:buAutoNum type="arabicPeriod"/>
            </a:pPr>
            <a:r>
              <a:rPr lang="en-US" sz="2000" b="1" dirty="0"/>
              <a:t>Verify</a:t>
            </a:r>
            <a:r>
              <a:rPr lang="en-US" sz="2000" dirty="0"/>
              <a:t> and </a:t>
            </a:r>
            <a:r>
              <a:rPr lang="en-US" sz="2000" b="1" dirty="0"/>
              <a:t>Submit</a:t>
            </a:r>
            <a:r>
              <a:rPr lang="en-US" sz="2000" dirty="0"/>
              <a:t> Document</a:t>
            </a:r>
          </a:p>
          <a:p>
            <a:pPr marL="233363" lvl="0" indent="0">
              <a:spcBef>
                <a:spcPts val="300"/>
              </a:spcBef>
              <a:spcAft>
                <a:spcPts val="0"/>
              </a:spcAft>
              <a:buNone/>
            </a:pPr>
            <a:r>
              <a:rPr lang="en-US" sz="1600" dirty="0" smtClean="0"/>
              <a:t>Note: Will receive an </a:t>
            </a:r>
            <a:r>
              <a:rPr lang="en-US" sz="1600" dirty="0"/>
              <a:t>overrideable error </a:t>
            </a:r>
            <a:r>
              <a:rPr lang="en-US" sz="1600" dirty="0" smtClean="0"/>
              <a:t>that indicates </a:t>
            </a:r>
            <a:r>
              <a:rPr lang="en-US" sz="1600" dirty="0"/>
              <a:t>the Agreement already </a:t>
            </a:r>
            <a:endParaRPr lang="en-US" sz="1600" dirty="0" smtClean="0"/>
          </a:p>
          <a:p>
            <a:pPr marL="233363" lvl="0" indent="0">
              <a:spcBef>
                <a:spcPts val="0"/>
              </a:spcBef>
              <a:spcAft>
                <a:spcPts val="0"/>
              </a:spcAft>
              <a:buNone/>
            </a:pPr>
            <a:r>
              <a:rPr lang="en-US" sz="1600" dirty="0" smtClean="0"/>
              <a:t>exists.</a:t>
            </a:r>
            <a:r>
              <a:rPr lang="en-US" sz="1600" dirty="0"/>
              <a:t> </a:t>
            </a:r>
            <a:r>
              <a:rPr lang="en-US" sz="1600" dirty="0" smtClean="0"/>
              <a:t>Select </a:t>
            </a:r>
            <a:r>
              <a:rPr lang="en-US" sz="1600" dirty="0"/>
              <a:t>the check box next to the </a:t>
            </a:r>
            <a:r>
              <a:rPr lang="en-US" sz="1600" dirty="0" smtClean="0"/>
              <a:t>error to override error.</a:t>
            </a:r>
          </a:p>
        </p:txBody>
      </p:sp>
      <p:sp>
        <p:nvSpPr>
          <p:cNvPr id="6" name="Footer Placeholder 5"/>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1" name="TextBox 10"/>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158</a:t>
            </a:fld>
            <a:endParaRPr lang="en-US" sz="1000" dirty="0"/>
          </a:p>
        </p:txBody>
      </p:sp>
      <p:pic>
        <p:nvPicPr>
          <p:cNvPr id="7" name="Picture 3"/>
          <p:cNvPicPr>
            <a:picLocks noChangeAspect="1" noChangeArrowheads="1"/>
          </p:cNvPicPr>
          <p:nvPr/>
        </p:nvPicPr>
        <p:blipFill>
          <a:blip r:embed="rId3" cstate="print"/>
          <a:srcRect/>
          <a:stretch>
            <a:fillRect/>
          </a:stretch>
        </p:blipFill>
        <p:spPr bwMode="auto">
          <a:xfrm>
            <a:off x="1928812" y="3726728"/>
            <a:ext cx="5743575" cy="1657350"/>
          </a:xfrm>
          <a:prstGeom prst="rect">
            <a:avLst/>
          </a:prstGeom>
          <a:noFill/>
          <a:ln w="19050">
            <a:solidFill>
              <a:schemeClr val="tx1"/>
            </a:solidFill>
            <a:miter lim="800000"/>
            <a:headEnd/>
            <a:tailEnd/>
          </a:ln>
        </p:spPr>
      </p:pic>
    </p:spTree>
    <p:extLst>
      <p:ext uri="{BB962C8B-B14F-4D97-AF65-F5344CB8AC3E}">
        <p14:creationId xmlns:p14="http://schemas.microsoft.com/office/powerpoint/2010/main" val="625340683"/>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Novate an Agreement - Outlease</a:t>
            </a:r>
            <a:endParaRPr lang="en-US" dirty="0"/>
          </a:p>
        </p:txBody>
      </p:sp>
      <p:sp>
        <p:nvSpPr>
          <p:cNvPr id="3" name="Content Placeholder 2"/>
          <p:cNvSpPr>
            <a:spLocks noGrp="1"/>
          </p:cNvSpPr>
          <p:nvPr>
            <p:ph idx="1"/>
          </p:nvPr>
        </p:nvSpPr>
        <p:spPr>
          <a:xfrm>
            <a:off x="413886" y="1097280"/>
            <a:ext cx="8730114" cy="4723999"/>
          </a:xfrm>
        </p:spPr>
        <p:txBody>
          <a:bodyPr/>
          <a:lstStyle/>
          <a:p>
            <a:pPr>
              <a:spcBef>
                <a:spcPts val="600"/>
              </a:spcBef>
              <a:spcAft>
                <a:spcPts val="600"/>
              </a:spcAft>
            </a:pPr>
            <a:r>
              <a:rPr lang="en-US" sz="1800" b="1" dirty="0" smtClean="0"/>
              <a:t>Important Note for Outlease</a:t>
            </a:r>
            <a:endParaRPr lang="en-US" sz="1800" dirty="0" smtClean="0"/>
          </a:p>
          <a:p>
            <a:pPr lvl="1">
              <a:spcBef>
                <a:spcPts val="600"/>
              </a:spcBef>
              <a:spcAft>
                <a:spcPts val="600"/>
              </a:spcAft>
            </a:pPr>
            <a:r>
              <a:rPr lang="en-US" sz="1800" dirty="0" smtClean="0"/>
              <a:t>Outlease Agreement customer changes </a:t>
            </a:r>
            <a:r>
              <a:rPr lang="en-US" sz="1800" u="sng" dirty="0" smtClean="0"/>
              <a:t>will be made in Occupancy Agreement Tool (OA Tool)</a:t>
            </a:r>
          </a:p>
          <a:p>
            <a:pPr lvl="2">
              <a:spcBef>
                <a:spcPts val="600"/>
              </a:spcBef>
              <a:spcAft>
                <a:spcPts val="600"/>
              </a:spcAft>
            </a:pPr>
            <a:r>
              <a:rPr lang="en-US" sz="1800" dirty="0" smtClean="0"/>
              <a:t>Outlease Agreement Novations </a:t>
            </a:r>
            <a:r>
              <a:rPr lang="en-US" sz="1800" u="sng" dirty="0" smtClean="0"/>
              <a:t>cannot be performed manually within Pegasys</a:t>
            </a:r>
            <a:r>
              <a:rPr lang="en-US" sz="1800" dirty="0" smtClean="0"/>
              <a:t> </a:t>
            </a:r>
          </a:p>
          <a:p>
            <a:pPr lvl="1">
              <a:spcBef>
                <a:spcPts val="600"/>
              </a:spcBef>
              <a:spcAft>
                <a:spcPts val="600"/>
              </a:spcAft>
            </a:pPr>
            <a:r>
              <a:rPr lang="en-US" sz="1800" b="1" u="sng" dirty="0" smtClean="0"/>
              <a:t>All</a:t>
            </a:r>
            <a:r>
              <a:rPr lang="en-US" sz="1800" dirty="0" smtClean="0"/>
              <a:t> Oultease Agreement novations are initiated from OA Tool and processed in Pegasys via</a:t>
            </a:r>
            <a:r>
              <a:rPr lang="en-US" sz="1800" dirty="0"/>
              <a:t> </a:t>
            </a:r>
            <a:r>
              <a:rPr lang="en-US" sz="1800" dirty="0" smtClean="0"/>
              <a:t>the </a:t>
            </a:r>
            <a:r>
              <a:rPr lang="en-US" sz="1800" u="sng" dirty="0" smtClean="0"/>
              <a:t>Pegasys Outlease Agreement interface</a:t>
            </a:r>
            <a:r>
              <a:rPr lang="en-US" sz="1800" dirty="0" smtClean="0"/>
              <a:t> with OA Tool:</a:t>
            </a:r>
          </a:p>
          <a:p>
            <a:pPr lvl="2">
              <a:spcBef>
                <a:spcPts val="600"/>
              </a:spcBef>
              <a:spcAft>
                <a:spcPts val="600"/>
              </a:spcAft>
            </a:pPr>
            <a:r>
              <a:rPr lang="en-US" sz="1800" u="sng" dirty="0" smtClean="0"/>
              <a:t>New Outlease Agreement document</a:t>
            </a:r>
            <a:r>
              <a:rPr lang="en-US" sz="1800" dirty="0" smtClean="0"/>
              <a:t> will be submitted to Pegasys:</a:t>
            </a:r>
          </a:p>
          <a:p>
            <a:pPr lvl="3">
              <a:spcBef>
                <a:spcPts val="600"/>
              </a:spcBef>
              <a:spcAft>
                <a:spcPts val="600"/>
              </a:spcAft>
            </a:pPr>
            <a:r>
              <a:rPr lang="en-US" sz="1800" u="sng" dirty="0" smtClean="0"/>
              <a:t>Original customer information</a:t>
            </a:r>
            <a:r>
              <a:rPr lang="en-US" sz="1800" dirty="0" smtClean="0"/>
              <a:t> is </a:t>
            </a:r>
            <a:r>
              <a:rPr lang="en-US" sz="1800" dirty="0"/>
              <a:t>supplied in the </a:t>
            </a:r>
            <a:r>
              <a:rPr lang="en-US" sz="1800" dirty="0" smtClean="0"/>
              <a:t>Header Vendor Code/Vendor Address Code  fields</a:t>
            </a:r>
          </a:p>
          <a:p>
            <a:pPr lvl="3">
              <a:spcBef>
                <a:spcPts val="600"/>
              </a:spcBef>
              <a:spcAft>
                <a:spcPts val="600"/>
              </a:spcAft>
            </a:pPr>
            <a:r>
              <a:rPr lang="en-US" sz="1800" u="sng" dirty="0"/>
              <a:t>N</a:t>
            </a:r>
            <a:r>
              <a:rPr lang="en-US" sz="1800" u="sng" dirty="0" smtClean="0"/>
              <a:t>ew customer information</a:t>
            </a:r>
            <a:r>
              <a:rPr lang="en-US" sz="1800" dirty="0" smtClean="0"/>
              <a:t> </a:t>
            </a:r>
            <a:r>
              <a:rPr lang="en-US" sz="1800" dirty="0"/>
              <a:t>is supplied in the </a:t>
            </a:r>
            <a:r>
              <a:rPr lang="en-US" sz="1800" dirty="0" smtClean="0"/>
              <a:t>Novated Vendor Code </a:t>
            </a:r>
            <a:r>
              <a:rPr lang="en-US" sz="1800" dirty="0"/>
              <a:t>and </a:t>
            </a:r>
            <a:r>
              <a:rPr lang="en-US" sz="1800" dirty="0" smtClean="0"/>
              <a:t>Novated Vendor Address Code fields </a:t>
            </a:r>
          </a:p>
          <a:p>
            <a:pPr marL="514350" lvl="0" indent="-514350">
              <a:buFont typeface="+mj-lt"/>
              <a:buAutoNum type="arabicPeriod"/>
            </a:pPr>
            <a:endParaRPr lang="en-US" sz="2000" dirty="0" smtClean="0"/>
          </a:p>
          <a:p>
            <a:endParaRPr lang="en-US" sz="20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a:xfrm>
            <a:off x="-58059" y="6245225"/>
            <a:ext cx="486229" cy="476250"/>
          </a:xfrm>
        </p:spPr>
        <p:txBody>
          <a:bodyPr anchor="t"/>
          <a:lstStyle/>
          <a:p>
            <a:pPr algn="r">
              <a:defRPr/>
            </a:pPr>
            <a:fld id="{5842F1FC-5FDD-41D6-BAD6-160FC7BE3BC4}" type="slidenum">
              <a:rPr lang="en-US" sz="1000" smtClean="0"/>
              <a:pPr algn="r">
                <a:defRPr/>
              </a:pPr>
              <a:t>159</a:t>
            </a:fld>
            <a:endParaRPr lang="en-US" sz="1000" dirty="0"/>
          </a:p>
        </p:txBody>
      </p:sp>
    </p:spTree>
    <p:extLst>
      <p:ext uri="{BB962C8B-B14F-4D97-AF65-F5344CB8AC3E}">
        <p14:creationId xmlns:p14="http://schemas.microsoft.com/office/powerpoint/2010/main" val="6809985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6"/>
          <p:cNvSpPr>
            <a:spLocks noGrp="1" noChangeArrowheads="1"/>
          </p:cNvSpPr>
          <p:nvPr>
            <p:ph type="title"/>
          </p:nvPr>
        </p:nvSpPr>
        <p:spPr/>
        <p:txBody>
          <a:bodyPr>
            <a:noAutofit/>
          </a:bodyPr>
          <a:lstStyle/>
          <a:p>
            <a:pPr eaLnBrk="1" hangingPunct="1"/>
            <a:r>
              <a:rPr lang="en-US" dirty="0" smtClean="0"/>
              <a:t>Delinquency and Receivables </a:t>
            </a:r>
            <a:br>
              <a:rPr lang="en-US" dirty="0" smtClean="0"/>
            </a:br>
            <a:r>
              <a:rPr lang="en-US" dirty="0" smtClean="0"/>
              <a:t>Management – Table of Contents</a:t>
            </a:r>
          </a:p>
        </p:txBody>
      </p:sp>
      <p:sp>
        <p:nvSpPr>
          <p:cNvPr id="6" name="Rectangle 5"/>
          <p:cNvSpPr/>
          <p:nvPr/>
        </p:nvSpPr>
        <p:spPr bwMode="auto">
          <a:xfrm>
            <a:off x="392836" y="1524080"/>
            <a:ext cx="8751164" cy="1301007"/>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latin typeface="Arial"/>
            </a:endParaRPr>
          </a:p>
        </p:txBody>
      </p:sp>
      <p:sp>
        <p:nvSpPr>
          <p:cNvPr id="6147" name="Rectangle 7"/>
          <p:cNvSpPr>
            <a:spLocks noGrp="1" noChangeArrowheads="1"/>
          </p:cNvSpPr>
          <p:nvPr>
            <p:ph idx="1"/>
          </p:nvPr>
        </p:nvSpPr>
        <p:spPr>
          <a:xfrm>
            <a:off x="457200" y="1188720"/>
            <a:ext cx="8498251" cy="4222718"/>
          </a:xfrm>
        </p:spPr>
        <p:txBody>
          <a:bodyPr/>
          <a:lstStyle/>
          <a:p>
            <a:pPr eaLnBrk="1" hangingPunct="1">
              <a:spcBef>
                <a:spcPts val="300"/>
              </a:spcBef>
              <a:spcAft>
                <a:spcPts val="300"/>
              </a:spcAft>
              <a:tabLst>
                <a:tab pos="7315200" algn="l"/>
                <a:tab pos="8001000" algn="r"/>
              </a:tabLst>
            </a:pPr>
            <a:r>
              <a:rPr lang="en-US" sz="1600" b="1" dirty="0" smtClean="0">
                <a:solidFill>
                  <a:schemeClr val="bg2"/>
                </a:solidFill>
              </a:rPr>
              <a:t>Segment 1:  </a:t>
            </a:r>
            <a:r>
              <a:rPr lang="en-US" sz="1600" dirty="0" smtClean="0">
                <a:solidFill>
                  <a:schemeClr val="bg2"/>
                </a:solidFill>
              </a:rPr>
              <a:t>Delinquency and Receivables Management Overview</a:t>
            </a:r>
            <a:r>
              <a:rPr lang="en-US" sz="1600" dirty="0" smtClean="0"/>
              <a:t>	</a:t>
            </a:r>
            <a:endParaRPr lang="en-US" sz="1600" b="1" dirty="0" smtClean="0">
              <a:solidFill>
                <a:schemeClr val="bg2"/>
              </a:solidFill>
            </a:endParaRPr>
          </a:p>
          <a:p>
            <a:pPr eaLnBrk="1" hangingPunct="1">
              <a:spcBef>
                <a:spcPts val="600"/>
              </a:spcBef>
              <a:spcAft>
                <a:spcPts val="600"/>
              </a:spcAft>
              <a:tabLst>
                <a:tab pos="7315200" algn="l"/>
                <a:tab pos="8001000" algn="r"/>
              </a:tabLst>
            </a:pPr>
            <a:r>
              <a:rPr lang="en-US" sz="1600" b="1" dirty="0" smtClean="0"/>
              <a:t>Segment 2:</a:t>
            </a:r>
            <a:r>
              <a:rPr lang="en-US" sz="1600" dirty="0" smtClean="0"/>
              <a:t>  Outstanding Bills Query</a:t>
            </a:r>
            <a:r>
              <a:rPr lang="en-US" sz="1600" dirty="0"/>
              <a:t>	</a:t>
            </a:r>
            <a:endParaRPr lang="en-US" sz="1600" dirty="0" smtClean="0"/>
          </a:p>
          <a:p>
            <a:pPr lvl="1" eaLnBrk="1" hangingPunct="1">
              <a:spcBef>
                <a:spcPts val="300"/>
              </a:spcBef>
              <a:spcAft>
                <a:spcPts val="300"/>
              </a:spcAft>
              <a:tabLst>
                <a:tab pos="7315200" algn="l"/>
                <a:tab pos="8001000" algn="r"/>
              </a:tabLst>
            </a:pPr>
            <a:r>
              <a:rPr lang="en-US" sz="1350" dirty="0" smtClean="0"/>
              <a:t>Information Displayed</a:t>
            </a:r>
          </a:p>
          <a:p>
            <a:pPr lvl="1" eaLnBrk="1" hangingPunct="1">
              <a:spcBef>
                <a:spcPts val="300"/>
              </a:spcBef>
              <a:spcAft>
                <a:spcPts val="300"/>
              </a:spcAft>
              <a:tabLst>
                <a:tab pos="7315200" algn="l"/>
                <a:tab pos="8001000" algn="r"/>
              </a:tabLst>
            </a:pPr>
            <a:r>
              <a:rPr lang="en-US" sz="1350" dirty="0" smtClean="0"/>
              <a:t>Search Capabilities</a:t>
            </a:r>
          </a:p>
          <a:p>
            <a:pPr lvl="1" eaLnBrk="1" hangingPunct="1">
              <a:spcBef>
                <a:spcPts val="300"/>
              </a:spcBef>
              <a:spcAft>
                <a:spcPts val="300"/>
              </a:spcAft>
              <a:tabLst>
                <a:tab pos="7315200" algn="l"/>
                <a:tab pos="8001000" algn="r"/>
              </a:tabLst>
            </a:pPr>
            <a:r>
              <a:rPr lang="en-US" sz="1350" dirty="0" smtClean="0"/>
              <a:t>Additional Functionality for Users</a:t>
            </a:r>
          </a:p>
          <a:p>
            <a:pPr eaLnBrk="1" hangingPunct="1">
              <a:spcBef>
                <a:spcPts val="600"/>
              </a:spcBef>
              <a:spcAft>
                <a:spcPts val="600"/>
              </a:spcAft>
              <a:tabLst>
                <a:tab pos="7315200" algn="l"/>
                <a:tab pos="8001000" algn="r"/>
              </a:tabLst>
            </a:pPr>
            <a:r>
              <a:rPr lang="en-US" sz="1600" b="1" dirty="0">
                <a:solidFill>
                  <a:schemeClr val="bg2"/>
                </a:solidFill>
              </a:rPr>
              <a:t>Segment 3:  </a:t>
            </a:r>
            <a:r>
              <a:rPr lang="en-US" sz="1600" dirty="0">
                <a:solidFill>
                  <a:schemeClr val="bg2"/>
                </a:solidFill>
              </a:rPr>
              <a:t>Overdue Charges 	</a:t>
            </a:r>
          </a:p>
          <a:p>
            <a:pPr eaLnBrk="1" hangingPunct="1">
              <a:spcBef>
                <a:spcPts val="600"/>
              </a:spcBef>
              <a:spcAft>
                <a:spcPts val="600"/>
              </a:spcAft>
              <a:tabLst>
                <a:tab pos="7315200" algn="l"/>
                <a:tab pos="8001000" algn="r"/>
              </a:tabLst>
            </a:pPr>
            <a:r>
              <a:rPr lang="en-US" sz="1600" b="1" dirty="0">
                <a:solidFill>
                  <a:schemeClr val="bg2"/>
                </a:solidFill>
              </a:rPr>
              <a:t>Segment 4:  </a:t>
            </a:r>
            <a:r>
              <a:rPr lang="en-US" sz="1600" dirty="0">
                <a:solidFill>
                  <a:schemeClr val="bg2"/>
                </a:solidFill>
              </a:rPr>
              <a:t>Statement Level Dunning	</a:t>
            </a:r>
            <a:endParaRPr lang="en-US" sz="1600" b="1" dirty="0">
              <a:solidFill>
                <a:schemeClr val="bg2"/>
              </a:solidFill>
            </a:endParaRPr>
          </a:p>
          <a:p>
            <a:pPr eaLnBrk="1" hangingPunct="1">
              <a:spcBef>
                <a:spcPts val="600"/>
              </a:spcBef>
              <a:spcAft>
                <a:spcPts val="600"/>
              </a:spcAft>
              <a:tabLst>
                <a:tab pos="7315200" algn="l"/>
                <a:tab pos="8001000" algn="r"/>
              </a:tabLst>
            </a:pPr>
            <a:r>
              <a:rPr lang="en-US" sz="1600" b="1" dirty="0">
                <a:solidFill>
                  <a:schemeClr val="bg2"/>
                </a:solidFill>
              </a:rPr>
              <a:t>Segment 5:  </a:t>
            </a:r>
            <a:r>
              <a:rPr lang="en-US" sz="1600" dirty="0">
                <a:solidFill>
                  <a:schemeClr val="bg2"/>
                </a:solidFill>
              </a:rPr>
              <a:t>Non-IPAC Write-Offs	</a:t>
            </a:r>
            <a:endParaRPr lang="en-US" sz="1600" b="1" dirty="0">
              <a:solidFill>
                <a:schemeClr val="bg2"/>
              </a:solidFill>
            </a:endParaRPr>
          </a:p>
          <a:p>
            <a:pPr eaLnBrk="1" hangingPunct="1">
              <a:spcBef>
                <a:spcPts val="600"/>
              </a:spcBef>
              <a:spcAft>
                <a:spcPts val="600"/>
              </a:spcAft>
              <a:tabLst>
                <a:tab pos="7315200" algn="l"/>
                <a:tab pos="8001000" algn="r"/>
              </a:tabLst>
            </a:pPr>
            <a:r>
              <a:rPr lang="en-US" sz="1600" b="1" dirty="0">
                <a:solidFill>
                  <a:schemeClr val="bg2"/>
                </a:solidFill>
              </a:rPr>
              <a:t>Segment 6:  </a:t>
            </a:r>
            <a:r>
              <a:rPr lang="en-US" sz="1600" dirty="0">
                <a:solidFill>
                  <a:schemeClr val="bg2"/>
                </a:solidFill>
              </a:rPr>
              <a:t>Correspondence and Non-IPAC Disputes 	</a:t>
            </a:r>
          </a:p>
          <a:p>
            <a:pPr eaLnBrk="1" hangingPunct="1">
              <a:spcBef>
                <a:spcPts val="600"/>
              </a:spcBef>
              <a:spcAft>
                <a:spcPts val="600"/>
              </a:spcAft>
              <a:tabLst>
                <a:tab pos="7315200" algn="l"/>
                <a:tab pos="8001000" algn="r"/>
              </a:tabLst>
            </a:pPr>
            <a:r>
              <a:rPr lang="en-US" sz="1600" b="1" dirty="0">
                <a:solidFill>
                  <a:schemeClr val="bg2"/>
                </a:solidFill>
              </a:rPr>
              <a:t>Segment 7:</a:t>
            </a:r>
            <a:r>
              <a:rPr lang="en-US" sz="1600" dirty="0">
                <a:solidFill>
                  <a:schemeClr val="bg2"/>
                </a:solidFill>
              </a:rPr>
              <a:t>  IPAC Chargebacks and Customer Generated Exceptions	</a:t>
            </a:r>
          </a:p>
          <a:p>
            <a:pPr eaLnBrk="1" hangingPunct="1">
              <a:spcBef>
                <a:spcPts val="600"/>
              </a:spcBef>
              <a:spcAft>
                <a:spcPts val="600"/>
              </a:spcAft>
              <a:tabLst>
                <a:tab pos="7315200" algn="l"/>
                <a:tab pos="8001000" algn="r"/>
              </a:tabLst>
            </a:pPr>
            <a:r>
              <a:rPr lang="en-US" sz="1600" b="1" dirty="0">
                <a:solidFill>
                  <a:schemeClr val="bg2"/>
                </a:solidFill>
              </a:rPr>
              <a:t>Segment 8:  </a:t>
            </a:r>
            <a:r>
              <a:rPr lang="en-US" sz="1600" dirty="0">
                <a:solidFill>
                  <a:schemeClr val="bg2"/>
                </a:solidFill>
              </a:rPr>
              <a:t>PCAS Customer Novation	</a:t>
            </a:r>
          </a:p>
          <a:p>
            <a:pPr eaLnBrk="1" hangingPunct="1">
              <a:spcBef>
                <a:spcPts val="600"/>
              </a:spcBef>
              <a:spcAft>
                <a:spcPts val="600"/>
              </a:spcAft>
              <a:tabLst>
                <a:tab pos="7315200" algn="l"/>
                <a:tab pos="8001000" algn="r"/>
              </a:tabLst>
            </a:pPr>
            <a:r>
              <a:rPr lang="en-US" sz="1600" b="1" dirty="0">
                <a:solidFill>
                  <a:schemeClr val="bg2"/>
                </a:solidFill>
              </a:rPr>
              <a:t>Segment 9:  </a:t>
            </a:r>
            <a:r>
              <a:rPr lang="en-US" sz="1600" dirty="0" smtClean="0">
                <a:solidFill>
                  <a:schemeClr val="bg2"/>
                </a:solidFill>
              </a:rPr>
              <a:t>PCAS Unfilled Customer Order </a:t>
            </a:r>
            <a:r>
              <a:rPr lang="en-US" sz="1600" dirty="0">
                <a:solidFill>
                  <a:schemeClr val="bg2"/>
                </a:solidFill>
              </a:rPr>
              <a:t>Reversal	</a:t>
            </a:r>
          </a:p>
          <a:p>
            <a:pPr eaLnBrk="1" hangingPunct="1">
              <a:spcBef>
                <a:spcPts val="600"/>
              </a:spcBef>
              <a:spcAft>
                <a:spcPts val="600"/>
              </a:spcAft>
              <a:tabLst>
                <a:tab pos="7315200" algn="l"/>
                <a:tab pos="8001000" algn="r"/>
              </a:tabLst>
            </a:pPr>
            <a:r>
              <a:rPr lang="en-US" sz="1600" b="1" dirty="0">
                <a:solidFill>
                  <a:schemeClr val="bg2"/>
                </a:solidFill>
              </a:rPr>
              <a:t>Segment 10:  </a:t>
            </a:r>
            <a:r>
              <a:rPr lang="en-US" sz="1600" dirty="0">
                <a:solidFill>
                  <a:schemeClr val="bg2"/>
                </a:solidFill>
              </a:rPr>
              <a:t>Treasury Referral	</a:t>
            </a:r>
          </a:p>
          <a:p>
            <a:pPr eaLnBrk="1" hangingPunct="1">
              <a:spcBef>
                <a:spcPts val="600"/>
              </a:spcBef>
              <a:spcAft>
                <a:spcPts val="600"/>
              </a:spcAft>
              <a:tabLst>
                <a:tab pos="7315200" algn="l"/>
                <a:tab pos="8001000" algn="r"/>
              </a:tabLst>
            </a:pPr>
            <a:r>
              <a:rPr lang="en-US" sz="1600" b="1" dirty="0">
                <a:solidFill>
                  <a:schemeClr val="bg2"/>
                </a:solidFill>
              </a:rPr>
              <a:t>Segment 11:  </a:t>
            </a:r>
            <a:r>
              <a:rPr lang="en-US" sz="1600" dirty="0">
                <a:solidFill>
                  <a:schemeClr val="bg2"/>
                </a:solidFill>
              </a:rPr>
              <a:t>Allowance for Loss 	</a:t>
            </a:r>
          </a:p>
          <a:p>
            <a:pPr eaLnBrk="1" hangingPunct="1">
              <a:spcBef>
                <a:spcPts val="600"/>
              </a:spcBef>
              <a:spcAft>
                <a:spcPts val="600"/>
              </a:spcAft>
              <a:tabLst>
                <a:tab pos="7315200" algn="l"/>
                <a:tab pos="8001000" algn="r"/>
              </a:tabLst>
            </a:pPr>
            <a:r>
              <a:rPr lang="en-US" sz="1600" b="1" dirty="0">
                <a:solidFill>
                  <a:schemeClr val="bg2"/>
                </a:solidFill>
              </a:rPr>
              <a:t>Segment 12: </a:t>
            </a:r>
            <a:r>
              <a:rPr lang="en-US" sz="1600" dirty="0">
                <a:solidFill>
                  <a:schemeClr val="bg2"/>
                </a:solidFill>
              </a:rPr>
              <a:t> Treasury Report on Receivables (TROR</a:t>
            </a:r>
            <a:r>
              <a:rPr lang="en-US" sz="1600" dirty="0" smtClean="0">
                <a:solidFill>
                  <a:schemeClr val="bg2"/>
                </a:solidFill>
              </a:rPr>
              <a:t>)	</a:t>
            </a:r>
          </a:p>
        </p:txBody>
      </p:sp>
      <p:sp>
        <p:nvSpPr>
          <p:cNvPr id="2" name="Footer Placeholder 1"/>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11" name="TextBox 10"/>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16</a:t>
            </a:fld>
            <a:endParaRPr lang="en-US" sz="1000" dirty="0"/>
          </a:p>
        </p:txBody>
      </p:sp>
    </p:spTree>
    <p:extLst>
      <p:ext uri="{BB962C8B-B14F-4D97-AF65-F5344CB8AC3E}">
        <p14:creationId xmlns:p14="http://schemas.microsoft.com/office/powerpoint/2010/main" val="4129510080"/>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Agreement Query Novation Updates</a:t>
            </a:r>
            <a:endParaRPr lang="en-US" dirty="0"/>
          </a:p>
        </p:txBody>
      </p:sp>
      <p:sp>
        <p:nvSpPr>
          <p:cNvPr id="3" name="Content Placeholder 2"/>
          <p:cNvSpPr>
            <a:spLocks noGrp="1"/>
          </p:cNvSpPr>
          <p:nvPr>
            <p:ph idx="1"/>
          </p:nvPr>
        </p:nvSpPr>
        <p:spPr>
          <a:xfrm>
            <a:off x="457200" y="1139952"/>
            <a:ext cx="8686800" cy="627969"/>
          </a:xfrm>
        </p:spPr>
        <p:txBody>
          <a:bodyPr/>
          <a:lstStyle/>
          <a:p>
            <a:r>
              <a:rPr lang="en-US" sz="2000" dirty="0" smtClean="0"/>
              <a:t>All vendor </a:t>
            </a:r>
            <a:r>
              <a:rPr lang="en-US" sz="2000" dirty="0"/>
              <a:t>n</a:t>
            </a:r>
            <a:r>
              <a:rPr lang="en-US" sz="2000" dirty="0" smtClean="0"/>
              <a:t>ovation updates are available to review on the </a:t>
            </a:r>
            <a:r>
              <a:rPr lang="en-US" sz="2000" b="1" i="1" dirty="0" smtClean="0"/>
              <a:t>Vendor Novation tab</a:t>
            </a:r>
            <a:r>
              <a:rPr lang="en-US" sz="2000" dirty="0" smtClean="0"/>
              <a:t> on the Agreement Query</a:t>
            </a:r>
          </a:p>
        </p:txBody>
      </p:sp>
      <p:sp>
        <p:nvSpPr>
          <p:cNvPr id="7" name="Footer Placeholder 6"/>
          <p:cNvSpPr>
            <a:spLocks noGrp="1"/>
          </p:cNvSpPr>
          <p:nvPr>
            <p:ph type="ftr" sz="quarter" idx="10"/>
          </p:nvPr>
        </p:nvSpPr>
        <p:spPr>
          <a:xfrm>
            <a:off x="457200" y="6556248"/>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2" name="TextBox 11"/>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160</a:t>
            </a:fld>
            <a:endParaRPr lang="en-US" sz="1000" dirty="0"/>
          </a:p>
        </p:txBody>
      </p:sp>
      <p:grpSp>
        <p:nvGrpSpPr>
          <p:cNvPr id="8" name="Group 7"/>
          <p:cNvGrpSpPr/>
          <p:nvPr/>
        </p:nvGrpSpPr>
        <p:grpSpPr>
          <a:xfrm>
            <a:off x="907167" y="1918010"/>
            <a:ext cx="7595566" cy="4055278"/>
            <a:chOff x="826955" y="1996226"/>
            <a:chExt cx="7760777" cy="4172324"/>
          </a:xfrm>
        </p:grpSpPr>
        <p:sp>
          <p:nvSpPr>
            <p:cNvPr id="9" name="Rectangle 8"/>
            <p:cNvSpPr/>
            <p:nvPr/>
          </p:nvSpPr>
          <p:spPr bwMode="auto">
            <a:xfrm>
              <a:off x="985161" y="4271211"/>
              <a:ext cx="6393383" cy="193126"/>
            </a:xfrm>
            <a:prstGeom prst="rect">
              <a:avLst/>
            </a:prstGeom>
            <a:noFill/>
            <a:ln w="63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pic>
          <p:nvPicPr>
            <p:cNvPr id="10" name="Picture 3"/>
            <p:cNvPicPr>
              <a:picLocks noChangeAspect="1" noChangeArrowheads="1"/>
            </p:cNvPicPr>
            <p:nvPr/>
          </p:nvPicPr>
          <p:blipFill>
            <a:blip r:embed="rId2" cstate="print"/>
            <a:srcRect/>
            <a:stretch>
              <a:fillRect/>
            </a:stretch>
          </p:blipFill>
          <p:spPr bwMode="auto">
            <a:xfrm>
              <a:off x="846010" y="2006586"/>
              <a:ext cx="7741722" cy="4161964"/>
            </a:xfrm>
            <a:prstGeom prst="rect">
              <a:avLst/>
            </a:prstGeom>
            <a:noFill/>
            <a:ln w="22225">
              <a:solidFill>
                <a:schemeClr val="tx1"/>
              </a:solidFill>
              <a:miter lim="800000"/>
              <a:headEnd/>
              <a:tailEnd/>
            </a:ln>
          </p:spPr>
        </p:pic>
        <p:sp>
          <p:nvSpPr>
            <p:cNvPr id="11" name="Rectangle 10"/>
            <p:cNvSpPr/>
            <p:nvPr/>
          </p:nvSpPr>
          <p:spPr bwMode="auto">
            <a:xfrm>
              <a:off x="826955" y="1996226"/>
              <a:ext cx="7753082" cy="4159875"/>
            </a:xfrm>
            <a:prstGeom prst="rect">
              <a:avLst/>
            </a:prstGeom>
            <a:noFill/>
            <a:ln w="63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3" name="Rectangle 12"/>
            <p:cNvSpPr/>
            <p:nvPr/>
          </p:nvSpPr>
          <p:spPr bwMode="auto">
            <a:xfrm>
              <a:off x="889558" y="4169297"/>
              <a:ext cx="7639099" cy="225652"/>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4" name="Rectangle 13"/>
            <p:cNvSpPr/>
            <p:nvPr/>
          </p:nvSpPr>
          <p:spPr bwMode="auto">
            <a:xfrm>
              <a:off x="985161" y="4889587"/>
              <a:ext cx="4549365" cy="1049200"/>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spTree>
    <p:extLst>
      <p:ext uri="{BB962C8B-B14F-4D97-AF65-F5344CB8AC3E}">
        <p14:creationId xmlns:p14="http://schemas.microsoft.com/office/powerpoint/2010/main" val="3437837524"/>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103171" cy="563562"/>
          </a:xfrm>
        </p:spPr>
        <p:txBody>
          <a:bodyPr/>
          <a:lstStyle/>
          <a:p>
            <a:r>
              <a:rPr lang="en-US" dirty="0" smtClean="0"/>
              <a:t>PCAS Customer Novation Batch Process (PCASAGRNOV)</a:t>
            </a:r>
            <a:endParaRPr lang="en-US" dirty="0"/>
          </a:p>
        </p:txBody>
      </p:sp>
      <p:sp>
        <p:nvSpPr>
          <p:cNvPr id="6" name="Footer Placeholder 5"/>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0" name="TextBox 9"/>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161</a:t>
            </a:fld>
            <a:endParaRPr lang="en-US" sz="1000" dirty="0"/>
          </a:p>
        </p:txBody>
      </p:sp>
      <p:sp>
        <p:nvSpPr>
          <p:cNvPr id="7" name="Content Placeholder 2"/>
          <p:cNvSpPr>
            <a:spLocks noGrp="1"/>
          </p:cNvSpPr>
          <p:nvPr>
            <p:ph idx="1"/>
          </p:nvPr>
        </p:nvSpPr>
        <p:spPr>
          <a:xfrm>
            <a:off x="356135" y="1135781"/>
            <a:ext cx="8787865" cy="4201763"/>
          </a:xfrm>
        </p:spPr>
        <p:txBody>
          <a:bodyPr/>
          <a:lstStyle/>
          <a:p>
            <a:pPr>
              <a:spcBef>
                <a:spcPts val="600"/>
              </a:spcBef>
              <a:spcAft>
                <a:spcPts val="600"/>
              </a:spcAft>
            </a:pPr>
            <a:r>
              <a:rPr lang="en-US" sz="2000" u="sng" dirty="0" smtClean="0"/>
              <a:t>After the Vendor Novation fields are updated</a:t>
            </a:r>
            <a:r>
              <a:rPr lang="en-US" sz="2000" dirty="0" smtClean="0"/>
              <a:t> on Agreement Document:</a:t>
            </a:r>
          </a:p>
          <a:p>
            <a:pPr lvl="1">
              <a:spcBef>
                <a:spcPts val="600"/>
              </a:spcBef>
              <a:spcAft>
                <a:spcPts val="600"/>
              </a:spcAft>
            </a:pPr>
            <a:r>
              <a:rPr lang="en-US" sz="1800" b="1" dirty="0" smtClean="0"/>
              <a:t>PCAS Customer Novation Batch process</a:t>
            </a:r>
            <a:r>
              <a:rPr lang="en-US" sz="1800" dirty="0" smtClean="0"/>
              <a:t> is run to </a:t>
            </a:r>
            <a:r>
              <a:rPr lang="en-US" sz="1800" u="sng" dirty="0" smtClean="0"/>
              <a:t>update Billing Documents associated with the Agreement with the new customer information</a:t>
            </a:r>
          </a:p>
          <a:p>
            <a:pPr lvl="1">
              <a:spcBef>
                <a:spcPts val="600"/>
              </a:spcBef>
              <a:spcAft>
                <a:spcPts val="600"/>
              </a:spcAft>
            </a:pPr>
            <a:endParaRPr lang="en-US" sz="1800" u="sng" dirty="0" smtClean="0"/>
          </a:p>
          <a:p>
            <a:pPr>
              <a:spcBef>
                <a:spcPts val="600"/>
              </a:spcBef>
              <a:spcAft>
                <a:spcPts val="600"/>
              </a:spcAft>
            </a:pPr>
            <a:r>
              <a:rPr lang="en-US" sz="2000" b="1" dirty="0" smtClean="0"/>
              <a:t>The </a:t>
            </a:r>
            <a:r>
              <a:rPr lang="en-US" sz="2000" b="1" dirty="0"/>
              <a:t>PCAS Novation Batch Process will</a:t>
            </a:r>
            <a:r>
              <a:rPr lang="en-US" sz="2000" dirty="0"/>
              <a:t>:</a:t>
            </a:r>
          </a:p>
          <a:p>
            <a:pPr lvl="1">
              <a:spcBef>
                <a:spcPts val="600"/>
              </a:spcBef>
              <a:spcAft>
                <a:spcPts val="600"/>
              </a:spcAft>
            </a:pPr>
            <a:r>
              <a:rPr lang="en-US" sz="1800" dirty="0" smtClean="0"/>
              <a:t>Update </a:t>
            </a:r>
            <a:r>
              <a:rPr lang="en-US" sz="1800" u="sng" dirty="0"/>
              <a:t>outstanding uncollected and partially collected BDs</a:t>
            </a:r>
            <a:r>
              <a:rPr lang="en-US" sz="1800" dirty="0"/>
              <a:t> associated with any Agreement that was novated</a:t>
            </a:r>
          </a:p>
          <a:p>
            <a:pPr lvl="2">
              <a:spcBef>
                <a:spcPts val="600"/>
              </a:spcBef>
              <a:spcAft>
                <a:spcPts val="600"/>
              </a:spcAft>
            </a:pPr>
            <a:r>
              <a:rPr lang="en-US" sz="1600" u="sng" dirty="0" smtClean="0"/>
              <a:t>Amend </a:t>
            </a:r>
            <a:r>
              <a:rPr lang="en-US" sz="1600" u="sng" dirty="0"/>
              <a:t>unbilled </a:t>
            </a:r>
            <a:r>
              <a:rPr lang="en-US" sz="1600" dirty="0"/>
              <a:t>BDs to update vendor with the new customer information</a:t>
            </a:r>
          </a:p>
          <a:p>
            <a:pPr lvl="2">
              <a:spcBef>
                <a:spcPts val="600"/>
              </a:spcBef>
              <a:spcAft>
                <a:spcPts val="600"/>
              </a:spcAft>
            </a:pPr>
            <a:r>
              <a:rPr lang="en-US" sz="1600" u="sng" dirty="0" smtClean="0"/>
              <a:t>Draw </a:t>
            </a:r>
            <a:r>
              <a:rPr lang="en-US" sz="1600" u="sng" dirty="0"/>
              <a:t>down billed </a:t>
            </a:r>
            <a:r>
              <a:rPr lang="en-US" sz="1600" dirty="0"/>
              <a:t>BDs to the liquidated amount and create a new BD for the outstanding amount with the new customer information</a:t>
            </a:r>
          </a:p>
          <a:p>
            <a:pPr lvl="1">
              <a:spcBef>
                <a:spcPts val="600"/>
              </a:spcBef>
              <a:spcAft>
                <a:spcPts val="600"/>
              </a:spcAft>
            </a:pPr>
            <a:r>
              <a:rPr lang="en-US" sz="1800" dirty="0" smtClean="0"/>
              <a:t>Allow </a:t>
            </a:r>
            <a:r>
              <a:rPr lang="en-US" sz="1800" dirty="0"/>
              <a:t>input of a specific date range for novations based on the Novation date</a:t>
            </a:r>
          </a:p>
          <a:p>
            <a:pPr lvl="1">
              <a:spcBef>
                <a:spcPts val="600"/>
              </a:spcBef>
              <a:spcAft>
                <a:spcPts val="600"/>
              </a:spcAft>
            </a:pPr>
            <a:r>
              <a:rPr lang="en-US" sz="1800" dirty="0" smtClean="0"/>
              <a:t>Allow </a:t>
            </a:r>
            <a:r>
              <a:rPr lang="en-US" sz="1800" dirty="0"/>
              <a:t>selection of specific Agreements to </a:t>
            </a:r>
            <a:r>
              <a:rPr lang="en-US" sz="1800" dirty="0" smtClean="0"/>
              <a:t>Novate</a:t>
            </a:r>
            <a:endParaRPr lang="en-US" sz="1800" dirty="0"/>
          </a:p>
          <a:p>
            <a:pPr>
              <a:buNone/>
            </a:pPr>
            <a:endParaRPr lang="en-US" sz="2000" dirty="0"/>
          </a:p>
        </p:txBody>
      </p:sp>
      <p:sp>
        <p:nvSpPr>
          <p:cNvPr id="5" name="TextBox 4"/>
          <p:cNvSpPr txBox="1"/>
          <p:nvPr/>
        </p:nvSpPr>
        <p:spPr>
          <a:xfrm>
            <a:off x="457200" y="5737520"/>
            <a:ext cx="8686800" cy="1261884"/>
          </a:xfrm>
          <a:prstGeom prst="rect">
            <a:avLst/>
          </a:prstGeom>
          <a:solidFill>
            <a:schemeClr val="bg1"/>
          </a:solidFill>
        </p:spPr>
        <p:txBody>
          <a:bodyPr wrap="square" rtlCol="0">
            <a:spAutoFit/>
          </a:bodyPr>
          <a:lstStyle/>
          <a:p>
            <a:pPr marL="0" lvl="1" indent="0">
              <a:spcBef>
                <a:spcPts val="600"/>
              </a:spcBef>
              <a:spcAft>
                <a:spcPts val="600"/>
              </a:spcAft>
              <a:buNone/>
            </a:pPr>
            <a:r>
              <a:rPr lang="en-US" sz="1400" b="1" dirty="0">
                <a:solidFill>
                  <a:srgbClr val="FF0000"/>
                </a:solidFill>
              </a:rPr>
              <a:t>Note: PCASAGRNOV will only select and update IPAC BDs in ‘Not Submitted’ or ‘Rejected’ IPAC statuses with the Rebill flag set to False</a:t>
            </a:r>
          </a:p>
          <a:p>
            <a:pPr marL="0" lvl="1" indent="0">
              <a:spcBef>
                <a:spcPts val="600"/>
              </a:spcBef>
              <a:spcAft>
                <a:spcPts val="600"/>
              </a:spcAft>
              <a:buNone/>
            </a:pPr>
            <a:r>
              <a:rPr lang="en-US" sz="1400" b="1" dirty="0">
                <a:solidFill>
                  <a:srgbClr val="FF0000"/>
                </a:solidFill>
              </a:rPr>
              <a:t>Note: The PCAS Customer Novation process does </a:t>
            </a:r>
            <a:r>
              <a:rPr lang="en-US" sz="1400" b="1" u="sng" dirty="0">
                <a:solidFill>
                  <a:srgbClr val="FF0000"/>
                </a:solidFill>
              </a:rPr>
              <a:t>not</a:t>
            </a:r>
            <a:r>
              <a:rPr lang="en-US" sz="1400" b="1" dirty="0">
                <a:solidFill>
                  <a:srgbClr val="FF0000"/>
                </a:solidFill>
              </a:rPr>
              <a:t> update the customer on spending </a:t>
            </a:r>
            <a:r>
              <a:rPr lang="en-US" sz="1400" b="1" dirty="0" smtClean="0">
                <a:solidFill>
                  <a:srgbClr val="FF0000"/>
                </a:solidFill>
              </a:rPr>
              <a:t>documents</a:t>
            </a:r>
          </a:p>
          <a:p>
            <a:pPr marL="0" lvl="1" indent="0">
              <a:spcBef>
                <a:spcPts val="600"/>
              </a:spcBef>
              <a:spcAft>
                <a:spcPts val="600"/>
              </a:spcAft>
              <a:buNone/>
            </a:pPr>
            <a:r>
              <a:rPr lang="en-US" sz="1400" b="1" dirty="0" smtClean="0">
                <a:solidFill>
                  <a:srgbClr val="FF0000"/>
                </a:solidFill>
              </a:rPr>
              <a:t> </a:t>
            </a:r>
            <a:endParaRPr lang="en-US" sz="1400" b="1" dirty="0">
              <a:solidFill>
                <a:srgbClr val="FF0000"/>
              </a:solidFill>
            </a:endParaRPr>
          </a:p>
        </p:txBody>
      </p:sp>
      <p:sp>
        <p:nvSpPr>
          <p:cNvPr id="8" name="TextBox 7"/>
          <p:cNvSpPr txBox="1"/>
          <p:nvPr/>
        </p:nvSpPr>
        <p:spPr>
          <a:xfrm>
            <a:off x="466344" y="2376364"/>
            <a:ext cx="6412128" cy="677108"/>
          </a:xfrm>
          <a:prstGeom prst="rect">
            <a:avLst/>
          </a:prstGeom>
          <a:noFill/>
        </p:spPr>
        <p:txBody>
          <a:bodyPr wrap="square" rtlCol="0">
            <a:spAutoFit/>
          </a:bodyPr>
          <a:lstStyle/>
          <a:p>
            <a:pPr marL="0" lvl="1" indent="0">
              <a:spcBef>
                <a:spcPts val="600"/>
              </a:spcBef>
              <a:spcAft>
                <a:spcPts val="600"/>
              </a:spcAft>
              <a:buNone/>
            </a:pPr>
            <a:r>
              <a:rPr lang="en-US" sz="1400" b="1" dirty="0" smtClean="0">
                <a:solidFill>
                  <a:srgbClr val="FF0000"/>
                </a:solidFill>
              </a:rPr>
              <a:t>Note</a:t>
            </a:r>
            <a:r>
              <a:rPr lang="en-US" sz="1400" b="1" dirty="0">
                <a:solidFill>
                  <a:srgbClr val="FF0000"/>
                </a:solidFill>
              </a:rPr>
              <a:t>: PCASAGRNOV </a:t>
            </a:r>
            <a:r>
              <a:rPr lang="en-US" sz="1400" b="1" dirty="0" smtClean="0">
                <a:solidFill>
                  <a:srgbClr val="FF0000"/>
                </a:solidFill>
              </a:rPr>
              <a:t>is only run upon request</a:t>
            </a:r>
          </a:p>
          <a:p>
            <a:pPr marL="0" lvl="1" indent="0">
              <a:spcBef>
                <a:spcPts val="600"/>
              </a:spcBef>
              <a:spcAft>
                <a:spcPts val="600"/>
              </a:spcAft>
              <a:buNone/>
            </a:pPr>
            <a:r>
              <a:rPr lang="en-US" sz="1400" b="1" dirty="0" smtClean="0">
                <a:solidFill>
                  <a:srgbClr val="FF0000"/>
                </a:solidFill>
              </a:rPr>
              <a:t> </a:t>
            </a:r>
            <a:endParaRPr lang="en-US" sz="1400" b="1" dirty="0">
              <a:solidFill>
                <a:srgbClr val="FF0000"/>
              </a:solidFill>
            </a:endParaRPr>
          </a:p>
        </p:txBody>
      </p:sp>
    </p:spTree>
    <p:extLst>
      <p:ext uri="{BB962C8B-B14F-4D97-AF65-F5344CB8AC3E}">
        <p14:creationId xmlns:p14="http://schemas.microsoft.com/office/powerpoint/2010/main" val="2532291807"/>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PCAS Customer Novation Batch </a:t>
            </a:r>
            <a:r>
              <a:rPr lang="en-US" dirty="0" smtClean="0"/>
              <a:t>Process</a:t>
            </a:r>
            <a:br>
              <a:rPr lang="en-US" dirty="0" smtClean="0"/>
            </a:br>
            <a:endParaRPr lang="en-US" dirty="0"/>
          </a:p>
        </p:txBody>
      </p:sp>
      <p:sp>
        <p:nvSpPr>
          <p:cNvPr id="3" name="Content Placeholder 2"/>
          <p:cNvSpPr>
            <a:spLocks noGrp="1"/>
          </p:cNvSpPr>
          <p:nvPr>
            <p:ph idx="1"/>
          </p:nvPr>
        </p:nvSpPr>
        <p:spPr>
          <a:xfrm>
            <a:off x="457200" y="1188720"/>
            <a:ext cx="4443984" cy="5302853"/>
          </a:xfrm>
          <a:ln>
            <a:noFill/>
          </a:ln>
        </p:spPr>
        <p:txBody>
          <a:bodyPr/>
          <a:lstStyle/>
          <a:p>
            <a:pPr marL="0" indent="0">
              <a:spcBef>
                <a:spcPts val="600"/>
              </a:spcBef>
              <a:spcAft>
                <a:spcPts val="600"/>
              </a:spcAft>
              <a:buNone/>
            </a:pPr>
            <a:r>
              <a:rPr lang="en-US" sz="1600" dirty="0"/>
              <a:t>PCASAGRNOV </a:t>
            </a:r>
            <a:r>
              <a:rPr lang="en-US" sz="1600" dirty="0" smtClean="0"/>
              <a:t>Parameters include</a:t>
            </a:r>
            <a:endParaRPr lang="en-US" sz="1600" b="1" dirty="0" smtClean="0"/>
          </a:p>
          <a:p>
            <a:pPr>
              <a:spcBef>
                <a:spcPts val="600"/>
              </a:spcBef>
              <a:spcAft>
                <a:spcPts val="600"/>
              </a:spcAft>
            </a:pPr>
            <a:r>
              <a:rPr lang="en-US" sz="1400" b="1" dirty="0" smtClean="0"/>
              <a:t>agreementDocumentType </a:t>
            </a:r>
            <a:r>
              <a:rPr lang="en-US" sz="1400" dirty="0" smtClean="0"/>
              <a:t>-</a:t>
            </a:r>
            <a:r>
              <a:rPr lang="en-US" sz="1400" b="1" dirty="0" smtClean="0"/>
              <a:t> </a:t>
            </a:r>
            <a:r>
              <a:rPr lang="en-US" sz="1400" dirty="0" smtClean="0"/>
              <a:t>Selects Agreements where last Document Type processed against Agreement matches value</a:t>
            </a:r>
          </a:p>
          <a:p>
            <a:pPr>
              <a:spcBef>
                <a:spcPts val="600"/>
              </a:spcBef>
              <a:spcAft>
                <a:spcPts val="600"/>
              </a:spcAft>
            </a:pPr>
            <a:r>
              <a:rPr lang="en-US" sz="1400" b="1" dirty="0" smtClean="0"/>
              <a:t>agreementNovationDateFrom/To</a:t>
            </a:r>
            <a:r>
              <a:rPr lang="en-US" sz="1400" dirty="0"/>
              <a:t> </a:t>
            </a:r>
            <a:r>
              <a:rPr lang="en-US" sz="1400" dirty="0" smtClean="0"/>
              <a:t>- Selects Agreements within novation date range</a:t>
            </a:r>
          </a:p>
          <a:p>
            <a:pPr>
              <a:spcBef>
                <a:spcPts val="600"/>
              </a:spcBef>
              <a:spcAft>
                <a:spcPts val="600"/>
              </a:spcAft>
            </a:pPr>
            <a:r>
              <a:rPr lang="en-US" sz="1400" b="1" dirty="0" smtClean="0"/>
              <a:t>agreementNumberExclude</a:t>
            </a:r>
            <a:r>
              <a:rPr lang="en-US" sz="1400" dirty="0"/>
              <a:t> </a:t>
            </a:r>
            <a:r>
              <a:rPr lang="en-US" sz="1400" dirty="0" smtClean="0"/>
              <a:t>- Agreement numbers to exclude</a:t>
            </a:r>
          </a:p>
          <a:p>
            <a:pPr>
              <a:spcBef>
                <a:spcPts val="600"/>
              </a:spcBef>
              <a:spcAft>
                <a:spcPts val="600"/>
              </a:spcAft>
            </a:pPr>
            <a:r>
              <a:rPr lang="en-US" sz="1400" b="1" dirty="0" smtClean="0"/>
              <a:t>agreementNumberInclude</a:t>
            </a:r>
            <a:r>
              <a:rPr lang="en-US" sz="1400" b="1" dirty="0"/>
              <a:t> </a:t>
            </a:r>
            <a:r>
              <a:rPr lang="en-US" sz="1400" dirty="0" smtClean="0"/>
              <a:t>-</a:t>
            </a:r>
            <a:r>
              <a:rPr lang="en-US" sz="1400" b="1" dirty="0" smtClean="0"/>
              <a:t> </a:t>
            </a:r>
            <a:r>
              <a:rPr lang="en-US" sz="1400" dirty="0" smtClean="0"/>
              <a:t>Agreement numbers to select</a:t>
            </a:r>
          </a:p>
          <a:p>
            <a:pPr>
              <a:spcBef>
                <a:spcPts val="600"/>
              </a:spcBef>
              <a:spcAft>
                <a:spcPts val="600"/>
              </a:spcAft>
            </a:pPr>
            <a:r>
              <a:rPr lang="en-US" sz="1400" b="1" dirty="0" smtClean="0"/>
              <a:t>billDate</a:t>
            </a:r>
            <a:r>
              <a:rPr lang="en-US" sz="1400" b="1" dirty="0"/>
              <a:t> </a:t>
            </a:r>
            <a:r>
              <a:rPr lang="en-US" sz="1400" dirty="0" smtClean="0"/>
              <a:t>-</a:t>
            </a:r>
            <a:r>
              <a:rPr lang="en-US" sz="1400" b="1" dirty="0" smtClean="0"/>
              <a:t> </a:t>
            </a:r>
            <a:r>
              <a:rPr lang="en-US" sz="1400" dirty="0" smtClean="0"/>
              <a:t>Selects BDs that were processed on or after this date for novation</a:t>
            </a:r>
          </a:p>
          <a:p>
            <a:pPr>
              <a:spcBef>
                <a:spcPts val="600"/>
              </a:spcBef>
              <a:spcAft>
                <a:spcPts val="600"/>
              </a:spcAft>
            </a:pPr>
            <a:r>
              <a:rPr lang="en-US" sz="1400" b="1" dirty="0" smtClean="0"/>
              <a:t>correctionMethod</a:t>
            </a:r>
            <a:r>
              <a:rPr lang="en-US" sz="1400" b="1" dirty="0"/>
              <a:t> </a:t>
            </a:r>
            <a:r>
              <a:rPr lang="en-US" sz="1400" dirty="0" smtClean="0"/>
              <a:t>- Set to C: </a:t>
            </a:r>
            <a:r>
              <a:rPr lang="en-US" sz="1400" dirty="0"/>
              <a:t>C</a:t>
            </a:r>
            <a:r>
              <a:rPr lang="en-US" sz="1400" dirty="0" smtClean="0"/>
              <a:t>orrects BDs, Set to A: </a:t>
            </a:r>
            <a:r>
              <a:rPr lang="en-US" sz="1400" dirty="0"/>
              <a:t>A</a:t>
            </a:r>
            <a:r>
              <a:rPr lang="en-US" sz="1400" dirty="0" smtClean="0"/>
              <a:t>mends BDs</a:t>
            </a:r>
          </a:p>
          <a:p>
            <a:pPr>
              <a:spcBef>
                <a:spcPts val="600"/>
              </a:spcBef>
              <a:spcAft>
                <a:spcPts val="600"/>
              </a:spcAft>
            </a:pPr>
            <a:r>
              <a:rPr lang="en-US" sz="1400" b="1" dirty="0" smtClean="0"/>
              <a:t>includeBilledBillingDocuments</a:t>
            </a:r>
            <a:r>
              <a:rPr lang="en-US" sz="1400" dirty="0"/>
              <a:t> </a:t>
            </a:r>
            <a:r>
              <a:rPr lang="en-US" sz="1400" dirty="0" smtClean="0"/>
              <a:t>- Set to True: vendor will be updated on eligible billed BDs</a:t>
            </a:r>
          </a:p>
          <a:p>
            <a:pPr>
              <a:spcBef>
                <a:spcPts val="600"/>
              </a:spcBef>
              <a:spcAft>
                <a:spcPts val="600"/>
              </a:spcAft>
            </a:pPr>
            <a:r>
              <a:rPr lang="en-US" sz="1400" b="1" dirty="0" smtClean="0"/>
              <a:t>includePartiallyCollectedBillingDocuments</a:t>
            </a:r>
            <a:r>
              <a:rPr lang="en-US" sz="1400" b="1" dirty="0"/>
              <a:t> </a:t>
            </a:r>
            <a:r>
              <a:rPr lang="en-US" sz="1400" dirty="0" smtClean="0"/>
              <a:t>-</a:t>
            </a:r>
            <a:r>
              <a:rPr lang="en-US" sz="1400" b="1" dirty="0" smtClean="0"/>
              <a:t> </a:t>
            </a:r>
            <a:r>
              <a:rPr lang="en-US" sz="1400" dirty="0" smtClean="0"/>
              <a:t>Set to True: vendor will be updated on eligible partially collected BDs</a:t>
            </a:r>
          </a:p>
        </p:txBody>
      </p:sp>
      <p:sp>
        <p:nvSpPr>
          <p:cNvPr id="6" name="Footer Placeholder 5"/>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pic>
        <p:nvPicPr>
          <p:cNvPr id="15363" name="Picture 3"/>
          <p:cNvPicPr>
            <a:picLocks noChangeAspect="1" noChangeArrowheads="1"/>
          </p:cNvPicPr>
          <p:nvPr/>
        </p:nvPicPr>
        <p:blipFill>
          <a:blip r:embed="rId3" cstate="print"/>
          <a:srcRect/>
          <a:stretch>
            <a:fillRect/>
          </a:stretch>
        </p:blipFill>
        <p:spPr bwMode="auto">
          <a:xfrm>
            <a:off x="4911156" y="1140032"/>
            <a:ext cx="4196257" cy="5557652"/>
          </a:xfrm>
          <a:prstGeom prst="rect">
            <a:avLst/>
          </a:prstGeom>
          <a:noFill/>
          <a:ln w="22225">
            <a:solidFill>
              <a:schemeClr val="tx1"/>
            </a:solidFill>
            <a:miter lim="800000"/>
            <a:headEnd/>
            <a:tailEnd/>
          </a:ln>
        </p:spPr>
      </p:pic>
      <p:sp>
        <p:nvSpPr>
          <p:cNvPr id="11" name="TextBox 10"/>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162</a:t>
            </a:fld>
            <a:endParaRPr lang="en-US" sz="1000" dirty="0"/>
          </a:p>
        </p:txBody>
      </p:sp>
    </p:spTree>
    <p:extLst>
      <p:ext uri="{BB962C8B-B14F-4D97-AF65-F5344CB8AC3E}">
        <p14:creationId xmlns:p14="http://schemas.microsoft.com/office/powerpoint/2010/main" val="2508841243"/>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cs typeface="Calibri" pitchFamily="34" charset="0"/>
              </a:rPr>
              <a:t>Exercise</a:t>
            </a:r>
            <a:endParaRPr lang="en-US" dirty="0"/>
          </a:p>
        </p:txBody>
      </p:sp>
      <p:sp>
        <p:nvSpPr>
          <p:cNvPr id="3" name="Content Placeholder 2"/>
          <p:cNvSpPr>
            <a:spLocks noGrp="1"/>
          </p:cNvSpPr>
          <p:nvPr>
            <p:ph idx="1"/>
          </p:nvPr>
        </p:nvSpPr>
        <p:spPr>
          <a:xfrm>
            <a:off x="584200" y="1307306"/>
            <a:ext cx="8229600" cy="4525962"/>
          </a:xfrm>
        </p:spPr>
        <p:txBody>
          <a:bodyPr/>
          <a:lstStyle/>
          <a:p>
            <a:r>
              <a:rPr lang="en-US" dirty="0" smtClean="0">
                <a:cs typeface="Calibri" pitchFamily="34" charset="0"/>
              </a:rPr>
              <a:t>Exercise </a:t>
            </a:r>
            <a:r>
              <a:rPr lang="en-US" dirty="0">
                <a:cs typeface="Calibri" pitchFamily="34" charset="0"/>
              </a:rPr>
              <a:t>4</a:t>
            </a:r>
            <a:r>
              <a:rPr lang="en-US" dirty="0" smtClean="0">
                <a:cs typeface="Calibri" pitchFamily="34" charset="0"/>
              </a:rPr>
              <a:t> – </a:t>
            </a:r>
            <a:r>
              <a:rPr lang="en-US" dirty="0" smtClean="0"/>
              <a:t>Review </a:t>
            </a:r>
            <a:r>
              <a:rPr lang="en-US" dirty="0"/>
              <a:t>Novated Agreement and Novation History</a:t>
            </a:r>
          </a:p>
        </p:txBody>
      </p:sp>
      <p:sp>
        <p:nvSpPr>
          <p:cNvPr id="4" name="Footer Placeholder 3"/>
          <p:cNvSpPr>
            <a:spLocks noGrp="1"/>
          </p:cNvSpPr>
          <p:nvPr>
            <p:ph type="ftr" sz="quarter" idx="10"/>
          </p:nvPr>
        </p:nvSpPr>
        <p:spPr>
          <a:xfrm>
            <a:off x="353027" y="6553200"/>
            <a:ext cx="7010400" cy="304800"/>
          </a:xfrm>
          <a:prstGeom prst="rect">
            <a:avLst/>
          </a:prstGeom>
        </p:spPr>
        <p:txBody>
          <a:bodyPr/>
          <a:lstStyle/>
          <a:p>
            <a:pPr>
              <a:defRPr/>
            </a:pPr>
            <a:r>
              <a:rPr lang="en-US" sz="1200" b="1" dirty="0" smtClean="0"/>
              <a:t>CGI Federal Proprietary and Confidential</a:t>
            </a:r>
            <a:endParaRPr lang="en-US" sz="1200" b="1" dirty="0"/>
          </a:p>
        </p:txBody>
      </p:sp>
      <p:sp>
        <p:nvSpPr>
          <p:cNvPr id="2" name="Slide Number Placeholder 1"/>
          <p:cNvSpPr>
            <a:spLocks noGrp="1"/>
          </p:cNvSpPr>
          <p:nvPr>
            <p:ph type="sldNum" sz="quarter" idx="11"/>
          </p:nvPr>
        </p:nvSpPr>
        <p:spPr>
          <a:xfrm>
            <a:off x="-14514" y="6199990"/>
            <a:ext cx="486136" cy="295154"/>
          </a:xfrm>
        </p:spPr>
        <p:txBody>
          <a:bodyPr/>
          <a:lstStyle/>
          <a:p>
            <a:fld id="{525A3C56-E491-49B2-93F3-63532DF516BC}" type="slidenum">
              <a:rPr lang="en-US" sz="1000" smtClean="0"/>
              <a:pPr/>
              <a:t>163</a:t>
            </a:fld>
            <a:endParaRPr lang="en-US" sz="1000" dirty="0"/>
          </a:p>
        </p:txBody>
      </p:sp>
    </p:spTree>
    <p:extLst>
      <p:ext uri="{BB962C8B-B14F-4D97-AF65-F5344CB8AC3E}">
        <p14:creationId xmlns:p14="http://schemas.microsoft.com/office/powerpoint/2010/main" val="2947887245"/>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1564" y="2835654"/>
            <a:ext cx="7381875" cy="1277487"/>
          </a:xfrm>
        </p:spPr>
        <p:txBody>
          <a:bodyPr anchor="ctr"/>
          <a:lstStyle/>
          <a:p>
            <a:pPr algn="ctr"/>
            <a:r>
              <a:rPr lang="en-US" sz="4000" b="0" dirty="0">
                <a:solidFill>
                  <a:schemeClr val="tx1"/>
                </a:solidFill>
              </a:rPr>
              <a:t>PCAS </a:t>
            </a:r>
            <a:r>
              <a:rPr lang="en-US" sz="4000" b="0" dirty="0" smtClean="0">
                <a:solidFill>
                  <a:schemeClr val="tx1"/>
                </a:solidFill>
              </a:rPr>
              <a:t>Unfilled Customer Order Reversal</a:t>
            </a:r>
            <a:endParaRPr lang="en-US" sz="4000" b="0" dirty="0">
              <a:solidFill>
                <a:schemeClr val="tx1"/>
              </a:solidFill>
            </a:endParaRPr>
          </a:p>
        </p:txBody>
      </p:sp>
      <p:sp>
        <p:nvSpPr>
          <p:cNvPr id="3" name="Footer Placeholder 2"/>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9" name="TextBox 8"/>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164</a:t>
            </a:fld>
            <a:endParaRPr lang="en-US" sz="1000" dirty="0"/>
          </a:p>
        </p:txBody>
      </p:sp>
    </p:spTree>
    <p:extLst>
      <p:ext uri="{BB962C8B-B14F-4D97-AF65-F5344CB8AC3E}">
        <p14:creationId xmlns:p14="http://schemas.microsoft.com/office/powerpoint/2010/main" val="1061126444"/>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6"/>
          <p:cNvSpPr>
            <a:spLocks noGrp="1" noChangeArrowheads="1"/>
          </p:cNvSpPr>
          <p:nvPr>
            <p:ph type="title"/>
          </p:nvPr>
        </p:nvSpPr>
        <p:spPr/>
        <p:txBody>
          <a:bodyPr>
            <a:noAutofit/>
          </a:bodyPr>
          <a:lstStyle/>
          <a:p>
            <a:pPr eaLnBrk="1" hangingPunct="1"/>
            <a:r>
              <a:rPr lang="en-US" dirty="0" smtClean="0"/>
              <a:t>Delinquency and Receivables </a:t>
            </a:r>
            <a:br>
              <a:rPr lang="en-US" dirty="0" smtClean="0"/>
            </a:br>
            <a:r>
              <a:rPr lang="en-US" dirty="0" smtClean="0"/>
              <a:t>Management – Table of Contents</a:t>
            </a:r>
          </a:p>
        </p:txBody>
      </p:sp>
      <p:sp>
        <p:nvSpPr>
          <p:cNvPr id="6" name="Rectangle 5"/>
          <p:cNvSpPr/>
          <p:nvPr/>
        </p:nvSpPr>
        <p:spPr bwMode="auto">
          <a:xfrm>
            <a:off x="392836" y="4355682"/>
            <a:ext cx="8751164" cy="324707"/>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latin typeface="Arial"/>
            </a:endParaRPr>
          </a:p>
        </p:txBody>
      </p:sp>
      <p:sp>
        <p:nvSpPr>
          <p:cNvPr id="6147" name="Rectangle 7"/>
          <p:cNvSpPr>
            <a:spLocks noGrp="1" noChangeArrowheads="1"/>
          </p:cNvSpPr>
          <p:nvPr>
            <p:ph idx="1"/>
          </p:nvPr>
        </p:nvSpPr>
        <p:spPr>
          <a:xfrm>
            <a:off x="457200" y="1188720"/>
            <a:ext cx="8498251" cy="3200400"/>
          </a:xfrm>
        </p:spPr>
        <p:txBody>
          <a:bodyPr>
            <a:noAutofit/>
          </a:bodyPr>
          <a:lstStyle/>
          <a:p>
            <a:pPr eaLnBrk="1" hangingPunct="1">
              <a:lnSpc>
                <a:spcPct val="120000"/>
              </a:lnSpc>
              <a:spcBef>
                <a:spcPts val="300"/>
              </a:spcBef>
              <a:spcAft>
                <a:spcPts val="300"/>
              </a:spcAft>
              <a:tabLst>
                <a:tab pos="7315200" algn="l"/>
                <a:tab pos="8001000" algn="r"/>
              </a:tabLst>
            </a:pPr>
            <a:r>
              <a:rPr lang="en-US" sz="1600" b="1" dirty="0">
                <a:solidFill>
                  <a:schemeClr val="bg2"/>
                </a:solidFill>
              </a:rPr>
              <a:t>Segment 1:  </a:t>
            </a:r>
            <a:r>
              <a:rPr lang="en-US" sz="1600" dirty="0">
                <a:solidFill>
                  <a:schemeClr val="bg2"/>
                </a:solidFill>
              </a:rPr>
              <a:t>Delinquency and Receivables Management Overview	</a:t>
            </a:r>
            <a:endParaRPr lang="en-US" sz="1600" b="1" dirty="0">
              <a:solidFill>
                <a:schemeClr val="bg2"/>
              </a:solidFill>
            </a:endParaRPr>
          </a:p>
          <a:p>
            <a:pPr eaLnBrk="1" hangingPunct="1">
              <a:lnSpc>
                <a:spcPct val="120000"/>
              </a:lnSpc>
              <a:spcBef>
                <a:spcPts val="300"/>
              </a:spcBef>
              <a:spcAft>
                <a:spcPts val="300"/>
              </a:spcAft>
              <a:tabLst>
                <a:tab pos="7315200" algn="l"/>
                <a:tab pos="8001000" algn="r"/>
              </a:tabLst>
            </a:pPr>
            <a:r>
              <a:rPr lang="en-US" sz="1600" b="1" dirty="0">
                <a:solidFill>
                  <a:schemeClr val="bg2"/>
                </a:solidFill>
              </a:rPr>
              <a:t>Segment 2:</a:t>
            </a:r>
            <a:r>
              <a:rPr lang="en-US" sz="1600" dirty="0">
                <a:solidFill>
                  <a:schemeClr val="bg2"/>
                </a:solidFill>
              </a:rPr>
              <a:t>  Outstanding Bills Query	</a:t>
            </a:r>
          </a:p>
          <a:p>
            <a:pPr eaLnBrk="1" hangingPunct="1">
              <a:lnSpc>
                <a:spcPct val="120000"/>
              </a:lnSpc>
              <a:spcBef>
                <a:spcPts val="300"/>
              </a:spcBef>
              <a:spcAft>
                <a:spcPts val="300"/>
              </a:spcAft>
              <a:tabLst>
                <a:tab pos="7315200" algn="l"/>
                <a:tab pos="8001000" algn="r"/>
              </a:tabLst>
            </a:pPr>
            <a:r>
              <a:rPr lang="en-US" sz="1600" b="1" dirty="0">
                <a:solidFill>
                  <a:schemeClr val="bg2"/>
                </a:solidFill>
              </a:rPr>
              <a:t>Segment 3:  </a:t>
            </a:r>
            <a:r>
              <a:rPr lang="en-US" sz="1600" dirty="0">
                <a:solidFill>
                  <a:schemeClr val="bg2"/>
                </a:solidFill>
              </a:rPr>
              <a:t>Overdue Charges	</a:t>
            </a:r>
            <a:r>
              <a:rPr lang="en-US" sz="1600" dirty="0" smtClean="0">
                <a:solidFill>
                  <a:schemeClr val="bg2"/>
                </a:solidFill>
              </a:rPr>
              <a:t> </a:t>
            </a:r>
            <a:endParaRPr lang="en-US" sz="1600" dirty="0">
              <a:solidFill>
                <a:schemeClr val="bg2"/>
              </a:solidFill>
            </a:endParaRPr>
          </a:p>
          <a:p>
            <a:pPr eaLnBrk="1" hangingPunct="1">
              <a:lnSpc>
                <a:spcPct val="120000"/>
              </a:lnSpc>
              <a:spcBef>
                <a:spcPts val="300"/>
              </a:spcBef>
              <a:spcAft>
                <a:spcPts val="300"/>
              </a:spcAft>
              <a:tabLst>
                <a:tab pos="7315200" algn="l"/>
                <a:tab pos="8001000" algn="r"/>
              </a:tabLst>
            </a:pPr>
            <a:r>
              <a:rPr lang="en-US" sz="1600" b="1" dirty="0">
                <a:solidFill>
                  <a:schemeClr val="bg2"/>
                </a:solidFill>
              </a:rPr>
              <a:t>Segment 4:  </a:t>
            </a:r>
            <a:r>
              <a:rPr lang="en-US" sz="1600" dirty="0">
                <a:solidFill>
                  <a:schemeClr val="bg2"/>
                </a:solidFill>
              </a:rPr>
              <a:t>Statement Level Dunning	</a:t>
            </a:r>
          </a:p>
          <a:p>
            <a:pPr eaLnBrk="1" hangingPunct="1">
              <a:lnSpc>
                <a:spcPct val="120000"/>
              </a:lnSpc>
              <a:spcBef>
                <a:spcPts val="300"/>
              </a:spcBef>
              <a:spcAft>
                <a:spcPts val="300"/>
              </a:spcAft>
              <a:tabLst>
                <a:tab pos="7315200" algn="l"/>
                <a:tab pos="8001000" algn="r"/>
              </a:tabLst>
            </a:pPr>
            <a:r>
              <a:rPr lang="en-US" sz="1600" b="1" dirty="0">
                <a:solidFill>
                  <a:schemeClr val="bg2"/>
                </a:solidFill>
              </a:rPr>
              <a:t>Segment 5:  </a:t>
            </a:r>
            <a:r>
              <a:rPr lang="en-US" sz="1600" dirty="0">
                <a:solidFill>
                  <a:schemeClr val="bg2"/>
                </a:solidFill>
              </a:rPr>
              <a:t>Non-IPAC Write Offs	</a:t>
            </a:r>
          </a:p>
          <a:p>
            <a:pPr eaLnBrk="1" hangingPunct="1">
              <a:lnSpc>
                <a:spcPct val="120000"/>
              </a:lnSpc>
              <a:spcBef>
                <a:spcPts val="600"/>
              </a:spcBef>
              <a:spcAft>
                <a:spcPts val="600"/>
              </a:spcAft>
              <a:tabLst>
                <a:tab pos="7315200" algn="l"/>
                <a:tab pos="8001000" algn="r"/>
              </a:tabLst>
            </a:pPr>
            <a:r>
              <a:rPr lang="en-US" sz="1600" b="1" dirty="0">
                <a:solidFill>
                  <a:schemeClr val="bg2"/>
                </a:solidFill>
              </a:rPr>
              <a:t>Segment 6:  </a:t>
            </a:r>
            <a:r>
              <a:rPr lang="en-US" sz="1600" dirty="0">
                <a:solidFill>
                  <a:schemeClr val="bg2"/>
                </a:solidFill>
              </a:rPr>
              <a:t>Correspondence and Non-IPAC Disputes </a:t>
            </a:r>
            <a:r>
              <a:rPr lang="en-US" sz="1600" dirty="0"/>
              <a:t>	</a:t>
            </a:r>
          </a:p>
          <a:p>
            <a:pPr eaLnBrk="1" hangingPunct="1">
              <a:lnSpc>
                <a:spcPct val="120000"/>
              </a:lnSpc>
              <a:spcBef>
                <a:spcPts val="600"/>
              </a:spcBef>
              <a:spcAft>
                <a:spcPts val="600"/>
              </a:spcAft>
              <a:tabLst>
                <a:tab pos="7315200" algn="l"/>
                <a:tab pos="8001000" algn="r"/>
              </a:tabLst>
            </a:pPr>
            <a:r>
              <a:rPr lang="en-US" sz="1600" b="1" dirty="0">
                <a:solidFill>
                  <a:schemeClr val="bg2"/>
                </a:solidFill>
              </a:rPr>
              <a:t>Segment 7:  </a:t>
            </a:r>
            <a:r>
              <a:rPr lang="en-US" sz="1600" dirty="0">
                <a:solidFill>
                  <a:schemeClr val="bg2"/>
                </a:solidFill>
              </a:rPr>
              <a:t>IPAC Chargebacks and Customer Generated Exceptions	</a:t>
            </a:r>
            <a:endParaRPr lang="en-US" sz="1600" dirty="0"/>
          </a:p>
          <a:p>
            <a:pPr eaLnBrk="1" hangingPunct="1">
              <a:spcBef>
                <a:spcPts val="600"/>
              </a:spcBef>
              <a:spcAft>
                <a:spcPts val="600"/>
              </a:spcAft>
              <a:tabLst>
                <a:tab pos="7315200" algn="l"/>
                <a:tab pos="8001000" algn="r"/>
              </a:tabLst>
            </a:pPr>
            <a:r>
              <a:rPr lang="en-US" sz="1600" b="1" dirty="0">
                <a:solidFill>
                  <a:schemeClr val="bg2"/>
                </a:solidFill>
              </a:rPr>
              <a:t>Segment 8:  </a:t>
            </a:r>
            <a:r>
              <a:rPr lang="en-US" sz="1600" dirty="0">
                <a:solidFill>
                  <a:schemeClr val="bg2"/>
                </a:solidFill>
              </a:rPr>
              <a:t>PCAS Customer Novation</a:t>
            </a:r>
            <a:r>
              <a:rPr lang="en-US" sz="1600" dirty="0"/>
              <a:t>	</a:t>
            </a:r>
            <a:r>
              <a:rPr lang="en-US" sz="1600" dirty="0" smtClean="0"/>
              <a:t> </a:t>
            </a:r>
            <a:endParaRPr lang="en-US" sz="1600" dirty="0"/>
          </a:p>
          <a:p>
            <a:pPr eaLnBrk="1" hangingPunct="1">
              <a:spcBef>
                <a:spcPts val="600"/>
              </a:spcBef>
              <a:spcAft>
                <a:spcPts val="600"/>
              </a:spcAft>
              <a:tabLst>
                <a:tab pos="7315200" algn="l"/>
                <a:tab pos="8001000" algn="r"/>
              </a:tabLst>
            </a:pPr>
            <a:r>
              <a:rPr lang="en-US" sz="1600" b="1" dirty="0"/>
              <a:t>Segment 9:  </a:t>
            </a:r>
            <a:r>
              <a:rPr lang="en-US" sz="1600" dirty="0" smtClean="0"/>
              <a:t>PCAS Unfilled Customer Order </a:t>
            </a:r>
            <a:r>
              <a:rPr lang="en-US" sz="1600" dirty="0"/>
              <a:t>Reversal</a:t>
            </a:r>
            <a:r>
              <a:rPr lang="en-US" sz="1600" dirty="0">
                <a:solidFill>
                  <a:schemeClr val="bg2"/>
                </a:solidFill>
              </a:rPr>
              <a:t>	</a:t>
            </a:r>
          </a:p>
          <a:p>
            <a:pPr eaLnBrk="1" hangingPunct="1">
              <a:spcBef>
                <a:spcPts val="600"/>
              </a:spcBef>
              <a:spcAft>
                <a:spcPts val="600"/>
              </a:spcAft>
              <a:tabLst>
                <a:tab pos="7315200" algn="l"/>
                <a:tab pos="8001000" algn="r"/>
              </a:tabLst>
            </a:pPr>
            <a:r>
              <a:rPr lang="en-US" sz="1600" b="1" dirty="0">
                <a:solidFill>
                  <a:schemeClr val="bg2"/>
                </a:solidFill>
              </a:rPr>
              <a:t>Segment 10:  </a:t>
            </a:r>
            <a:r>
              <a:rPr lang="en-US" sz="1600" dirty="0">
                <a:solidFill>
                  <a:schemeClr val="bg2"/>
                </a:solidFill>
              </a:rPr>
              <a:t>Treasury Referral	</a:t>
            </a:r>
          </a:p>
          <a:p>
            <a:pPr eaLnBrk="1" hangingPunct="1">
              <a:spcBef>
                <a:spcPts val="600"/>
              </a:spcBef>
              <a:spcAft>
                <a:spcPts val="600"/>
              </a:spcAft>
              <a:tabLst>
                <a:tab pos="7315200" algn="l"/>
                <a:tab pos="8001000" algn="r"/>
              </a:tabLst>
            </a:pPr>
            <a:r>
              <a:rPr lang="en-US" sz="1600" b="1" dirty="0">
                <a:solidFill>
                  <a:schemeClr val="bg2"/>
                </a:solidFill>
              </a:rPr>
              <a:t>Segment 11:  </a:t>
            </a:r>
            <a:r>
              <a:rPr lang="en-US" sz="1600" dirty="0">
                <a:solidFill>
                  <a:schemeClr val="bg2"/>
                </a:solidFill>
              </a:rPr>
              <a:t>Allowance for Loss 	</a:t>
            </a:r>
          </a:p>
          <a:p>
            <a:pPr eaLnBrk="1" hangingPunct="1">
              <a:spcBef>
                <a:spcPts val="600"/>
              </a:spcBef>
              <a:spcAft>
                <a:spcPts val="600"/>
              </a:spcAft>
              <a:tabLst>
                <a:tab pos="7315200" algn="l"/>
                <a:tab pos="8001000" algn="r"/>
              </a:tabLst>
            </a:pPr>
            <a:r>
              <a:rPr lang="en-US" sz="1600" b="1" dirty="0">
                <a:solidFill>
                  <a:schemeClr val="bg2"/>
                </a:solidFill>
              </a:rPr>
              <a:t>Segment 12: </a:t>
            </a:r>
            <a:r>
              <a:rPr lang="en-US" sz="1600" dirty="0">
                <a:solidFill>
                  <a:schemeClr val="bg2"/>
                </a:solidFill>
              </a:rPr>
              <a:t> Treasury Report on Receivables (TROR)</a:t>
            </a:r>
            <a:r>
              <a:rPr lang="en-US" sz="1200" dirty="0">
                <a:solidFill>
                  <a:schemeClr val="bg2"/>
                </a:solidFill>
              </a:rPr>
              <a:t>	</a:t>
            </a:r>
            <a:endParaRPr lang="en-US" sz="2400" dirty="0"/>
          </a:p>
          <a:p>
            <a:pPr marL="0" indent="0" eaLnBrk="1" hangingPunct="1">
              <a:lnSpc>
                <a:spcPct val="120000"/>
              </a:lnSpc>
              <a:buNone/>
              <a:tabLst>
                <a:tab pos="7315200" algn="l"/>
                <a:tab pos="8001000" algn="r"/>
              </a:tabLst>
            </a:pPr>
            <a:endParaRPr lang="en-US" dirty="0" smtClean="0"/>
          </a:p>
        </p:txBody>
      </p:sp>
      <p:sp>
        <p:nvSpPr>
          <p:cNvPr id="2" name="Footer Placeholder 1"/>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11" name="TextBox 10"/>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165</a:t>
            </a:fld>
            <a:endParaRPr lang="en-US" sz="1000" dirty="0"/>
          </a:p>
        </p:txBody>
      </p:sp>
    </p:spTree>
    <p:extLst>
      <p:ext uri="{BB962C8B-B14F-4D97-AF65-F5344CB8AC3E}">
        <p14:creationId xmlns:p14="http://schemas.microsoft.com/office/powerpoint/2010/main" val="1794324659"/>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7763354" cy="563562"/>
          </a:xfrm>
        </p:spPr>
        <p:txBody>
          <a:bodyPr/>
          <a:lstStyle/>
          <a:p>
            <a:r>
              <a:rPr lang="en-US" dirty="0" smtClean="0"/>
              <a:t>PCAS Annual Close Unfilled Customer Order Reversal</a:t>
            </a:r>
            <a:endParaRPr lang="en-US" dirty="0"/>
          </a:p>
        </p:txBody>
      </p:sp>
      <p:sp>
        <p:nvSpPr>
          <p:cNvPr id="3" name="Content Placeholder 2"/>
          <p:cNvSpPr>
            <a:spLocks noGrp="1"/>
          </p:cNvSpPr>
          <p:nvPr>
            <p:ph idx="1"/>
          </p:nvPr>
        </p:nvSpPr>
        <p:spPr>
          <a:xfrm>
            <a:off x="457200" y="1188720"/>
            <a:ext cx="8686800" cy="4139184"/>
          </a:xfrm>
        </p:spPr>
        <p:txBody>
          <a:bodyPr/>
          <a:lstStyle/>
          <a:p>
            <a:pPr marL="227013" lvl="1" eaLnBrk="1" hangingPunct="1">
              <a:spcBef>
                <a:spcPts val="600"/>
              </a:spcBef>
              <a:spcAft>
                <a:spcPts val="600"/>
              </a:spcAft>
            </a:pPr>
            <a:r>
              <a:rPr lang="en-US" sz="2000" b="1" dirty="0" smtClean="0"/>
              <a:t>PCAS Annual Close Unfilled Customer Order Reversal (UFCO) process:</a:t>
            </a:r>
          </a:p>
          <a:p>
            <a:pPr marL="627063" lvl="2" indent="-285750" eaLnBrk="1" hangingPunct="1">
              <a:spcBef>
                <a:spcPts val="600"/>
              </a:spcBef>
              <a:spcAft>
                <a:spcPts val="600"/>
              </a:spcAft>
            </a:pPr>
            <a:r>
              <a:rPr lang="en-US" sz="1800" dirty="0" smtClean="0"/>
              <a:t>If </a:t>
            </a:r>
            <a:r>
              <a:rPr lang="en-US" sz="1800" u="sng" dirty="0" smtClean="0"/>
              <a:t>any funding/advance payment remains</a:t>
            </a:r>
            <a:r>
              <a:rPr lang="en-US" sz="1800" dirty="0" smtClean="0"/>
              <a:t> on agreement at time the agreement has been completed (i.e. after the agreement end date), ACCSTORRVS:</a:t>
            </a:r>
          </a:p>
          <a:p>
            <a:pPr marL="1030288" lvl="3" indent="-342900" eaLnBrk="1" hangingPunct="1">
              <a:spcBef>
                <a:spcPts val="600"/>
              </a:spcBef>
              <a:spcAft>
                <a:spcPts val="600"/>
              </a:spcAft>
              <a:buFont typeface="+mj-lt"/>
              <a:buAutoNum type="arabicPeriod"/>
            </a:pPr>
            <a:r>
              <a:rPr lang="en-US" sz="1800" b="1" i="1" dirty="0"/>
              <a:t>Draws down any remaining unfilled customer order balance</a:t>
            </a:r>
          </a:p>
          <a:p>
            <a:pPr marL="1309688" lvl="4" indent="-342900" eaLnBrk="1" hangingPunct="1">
              <a:spcBef>
                <a:spcPts val="600"/>
              </a:spcBef>
              <a:spcAft>
                <a:spcPts val="600"/>
              </a:spcAft>
              <a:buFont typeface="+mj-lt"/>
              <a:buAutoNum type="alphaLcPeriod"/>
            </a:pPr>
            <a:r>
              <a:rPr lang="en-US" sz="1800" dirty="0"/>
              <a:t>Reduces expiring unfilled customer orders at year end or </a:t>
            </a:r>
            <a:r>
              <a:rPr lang="en-US" sz="1800" u="sng" dirty="0"/>
              <a:t>end of the Agreement life to match the greater of:</a:t>
            </a:r>
          </a:p>
          <a:p>
            <a:pPr marL="1766888" lvl="5" indent="-342900">
              <a:spcBef>
                <a:spcPts val="600"/>
              </a:spcBef>
              <a:spcAft>
                <a:spcPts val="600"/>
              </a:spcAft>
              <a:buFont typeface="+mj-lt"/>
              <a:buAutoNum type="alphaLcPeriod"/>
            </a:pPr>
            <a:r>
              <a:rPr lang="en-US" sz="1800" dirty="0"/>
              <a:t>Total Collections, or </a:t>
            </a:r>
          </a:p>
          <a:p>
            <a:pPr marL="1766888" lvl="5" indent="-342900">
              <a:spcBef>
                <a:spcPts val="600"/>
              </a:spcBef>
              <a:spcAft>
                <a:spcPts val="600"/>
              </a:spcAft>
              <a:buFont typeface="+mj-lt"/>
              <a:buAutoNum type="alphaLcPeriod"/>
            </a:pPr>
            <a:r>
              <a:rPr lang="en-US" sz="1800" dirty="0"/>
              <a:t>Total spending</a:t>
            </a:r>
          </a:p>
          <a:p>
            <a:pPr marL="1030288" lvl="3" indent="-342900" eaLnBrk="1" hangingPunct="1">
              <a:spcBef>
                <a:spcPts val="600"/>
              </a:spcBef>
              <a:spcAft>
                <a:spcPts val="600"/>
              </a:spcAft>
              <a:buFont typeface="+mj-lt"/>
              <a:buAutoNum type="arabicPeriod"/>
            </a:pPr>
            <a:r>
              <a:rPr lang="en-US" sz="1800" b="1" i="1" dirty="0"/>
              <a:t>Returns any unused Advance amounts </a:t>
            </a:r>
            <a:r>
              <a:rPr lang="en-US" sz="1800" dirty="0"/>
              <a:t>back to the customer via a Refund Payment IP </a:t>
            </a:r>
            <a:endParaRPr lang="en-US" sz="1800" u="sng" dirty="0"/>
          </a:p>
          <a:p>
            <a:pPr marL="973138" lvl="3" indent="-285750" eaLnBrk="1" hangingPunct="1">
              <a:spcBef>
                <a:spcPts val="600"/>
              </a:spcBef>
              <a:spcAft>
                <a:spcPts val="600"/>
              </a:spcAft>
            </a:pPr>
            <a:endParaRPr lang="en-US" sz="1200" dirty="0"/>
          </a:p>
        </p:txBody>
      </p:sp>
      <p:sp>
        <p:nvSpPr>
          <p:cNvPr id="6" name="Footer Placeholder 5"/>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0" name="TextBox 9"/>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166</a:t>
            </a:fld>
            <a:endParaRPr lang="en-US" sz="1000" dirty="0"/>
          </a:p>
        </p:txBody>
      </p:sp>
    </p:spTree>
    <p:extLst>
      <p:ext uri="{BB962C8B-B14F-4D97-AF65-F5344CB8AC3E}">
        <p14:creationId xmlns:p14="http://schemas.microsoft.com/office/powerpoint/2010/main" val="1390855554"/>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538485" cy="563562"/>
          </a:xfrm>
        </p:spPr>
        <p:txBody>
          <a:bodyPr/>
          <a:lstStyle/>
          <a:p>
            <a:r>
              <a:rPr lang="en-US" dirty="0" smtClean="0"/>
              <a:t>PCAS UFCO Reversal Transaction Processing -Reduction</a:t>
            </a:r>
            <a:endParaRPr lang="en-US" dirty="0"/>
          </a:p>
        </p:txBody>
      </p:sp>
      <p:sp>
        <p:nvSpPr>
          <p:cNvPr id="3" name="Content Placeholder 2"/>
          <p:cNvSpPr>
            <a:spLocks noGrp="1"/>
          </p:cNvSpPr>
          <p:nvPr>
            <p:ph idx="1"/>
          </p:nvPr>
        </p:nvSpPr>
        <p:spPr>
          <a:xfrm>
            <a:off x="594539" y="1274164"/>
            <a:ext cx="8203843" cy="3854037"/>
          </a:xfrm>
        </p:spPr>
        <p:txBody>
          <a:bodyPr/>
          <a:lstStyle/>
          <a:p>
            <a:pPr>
              <a:spcBef>
                <a:spcPts val="600"/>
              </a:spcBef>
              <a:spcAft>
                <a:spcPts val="600"/>
              </a:spcAft>
            </a:pPr>
            <a:r>
              <a:rPr lang="en-US" sz="2000" dirty="0" smtClean="0"/>
              <a:t>PCAS </a:t>
            </a:r>
            <a:r>
              <a:rPr lang="en-US" sz="2000" dirty="0"/>
              <a:t>UFCO Reversal Transaction </a:t>
            </a:r>
            <a:r>
              <a:rPr lang="en-US" sz="2000" dirty="0" smtClean="0"/>
              <a:t>Processing:</a:t>
            </a:r>
          </a:p>
          <a:p>
            <a:pPr lvl="1">
              <a:spcBef>
                <a:spcPts val="600"/>
              </a:spcBef>
              <a:spcAft>
                <a:spcPts val="600"/>
              </a:spcAft>
            </a:pPr>
            <a:r>
              <a:rPr lang="en-US" sz="2000" dirty="0" smtClean="0"/>
              <a:t>If </a:t>
            </a:r>
            <a:r>
              <a:rPr lang="en-US" sz="2000" dirty="0"/>
              <a:t>unfilled Customer Order balance remains at time of Agreement </a:t>
            </a:r>
            <a:r>
              <a:rPr lang="en-US" sz="2000" dirty="0" smtClean="0"/>
              <a:t>completion:</a:t>
            </a:r>
          </a:p>
          <a:p>
            <a:pPr lvl="2">
              <a:spcBef>
                <a:spcPts val="600"/>
              </a:spcBef>
              <a:spcAft>
                <a:spcPts val="600"/>
              </a:spcAft>
            </a:pPr>
            <a:r>
              <a:rPr lang="en-US" sz="2000" b="1" u="sng" dirty="0" smtClean="0"/>
              <a:t>Agreement </a:t>
            </a:r>
            <a:r>
              <a:rPr lang="en-US" sz="2000" b="1" u="sng" dirty="0"/>
              <a:t>Document </a:t>
            </a:r>
            <a:r>
              <a:rPr lang="en-US" sz="2000" b="1" u="sng" dirty="0" smtClean="0"/>
              <a:t>correction</a:t>
            </a:r>
            <a:r>
              <a:rPr lang="en-US" sz="2000" b="1" dirty="0" smtClean="0"/>
              <a:t>:</a:t>
            </a:r>
            <a:endParaRPr lang="en-US" sz="2000" b="1" u="sng" dirty="0" smtClean="0"/>
          </a:p>
          <a:p>
            <a:pPr lvl="3">
              <a:spcBef>
                <a:spcPts val="600"/>
              </a:spcBef>
              <a:spcAft>
                <a:spcPts val="600"/>
              </a:spcAft>
            </a:pPr>
            <a:r>
              <a:rPr lang="en-US" dirty="0" smtClean="0"/>
              <a:t>Reduces </a:t>
            </a:r>
            <a:r>
              <a:rPr lang="en-US" dirty="0"/>
              <a:t>the outstanding UFCO amount to match the greater of total </a:t>
            </a:r>
            <a:r>
              <a:rPr lang="en-US" dirty="0" smtClean="0"/>
              <a:t>collections </a:t>
            </a:r>
            <a:r>
              <a:rPr lang="en-US" dirty="0"/>
              <a:t>or total spending</a:t>
            </a:r>
            <a:endParaRPr lang="en-US" dirty="0" smtClean="0"/>
          </a:p>
          <a:p>
            <a:pPr lvl="1"/>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a:xfrm>
            <a:off x="-25401" y="6245225"/>
            <a:ext cx="504371" cy="476250"/>
          </a:xfrm>
        </p:spPr>
        <p:txBody>
          <a:bodyPr anchor="t"/>
          <a:lstStyle/>
          <a:p>
            <a:pPr>
              <a:defRPr/>
            </a:pPr>
            <a:fld id="{215F2CEC-58A8-492B-AD0D-C2BF1A7F0D89}" type="slidenum">
              <a:rPr lang="en-US" sz="1000" smtClean="0"/>
              <a:pPr>
                <a:defRPr/>
              </a:pPr>
              <a:t>167</a:t>
            </a:fld>
            <a:endParaRPr lang="en-US" sz="1000" dirty="0"/>
          </a:p>
        </p:txBody>
      </p:sp>
    </p:spTree>
    <p:extLst>
      <p:ext uri="{BB962C8B-B14F-4D97-AF65-F5344CB8AC3E}">
        <p14:creationId xmlns:p14="http://schemas.microsoft.com/office/powerpoint/2010/main" val="3216861856"/>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341313"/>
            <a:ext cx="9017997" cy="563562"/>
          </a:xfrm>
        </p:spPr>
        <p:txBody>
          <a:bodyPr/>
          <a:lstStyle/>
          <a:p>
            <a:r>
              <a:rPr lang="en-US" dirty="0"/>
              <a:t>PCAS </a:t>
            </a:r>
            <a:r>
              <a:rPr lang="en-US" dirty="0" smtClean="0"/>
              <a:t>UFCO Reversal – Spending Based</a:t>
            </a:r>
            <a:br>
              <a:rPr lang="en-US" dirty="0" smtClean="0"/>
            </a:br>
            <a:r>
              <a:rPr lang="en-US" dirty="0" smtClean="0"/>
              <a:t>Agreement Entity Updates – Before ACCSTORRVS</a:t>
            </a: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a:xfrm>
            <a:off x="-39914" y="6245225"/>
            <a:ext cx="517810" cy="476250"/>
          </a:xfrm>
        </p:spPr>
        <p:txBody>
          <a:bodyPr anchor="t"/>
          <a:lstStyle/>
          <a:p>
            <a:pPr>
              <a:defRPr/>
            </a:pPr>
            <a:fld id="{215F2CEC-58A8-492B-AD0D-C2BF1A7F0D89}" type="slidenum">
              <a:rPr lang="en-US" sz="1000" smtClean="0"/>
              <a:pPr>
                <a:defRPr/>
              </a:pPr>
              <a:t>168</a:t>
            </a:fld>
            <a:endParaRPr lang="en-US" sz="1000" dirty="0"/>
          </a:p>
        </p:txBody>
      </p:sp>
      <p:sp>
        <p:nvSpPr>
          <p:cNvPr id="13" name="Content Placeholder 5"/>
          <p:cNvSpPr txBox="1">
            <a:spLocks/>
          </p:cNvSpPr>
          <p:nvPr/>
        </p:nvSpPr>
        <p:spPr bwMode="auto">
          <a:xfrm>
            <a:off x="426975" y="4376285"/>
            <a:ext cx="2888993" cy="20918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a:spcBef>
                <a:spcPts val="600"/>
              </a:spcBef>
              <a:spcAft>
                <a:spcPts val="600"/>
              </a:spcAft>
            </a:pPr>
            <a:r>
              <a:rPr lang="en-US" sz="1400" dirty="0" smtClean="0"/>
              <a:t>Agreement created for $15,000 with</a:t>
            </a:r>
          </a:p>
          <a:p>
            <a:pPr lvl="1">
              <a:spcBef>
                <a:spcPts val="600"/>
              </a:spcBef>
              <a:spcAft>
                <a:spcPts val="600"/>
              </a:spcAft>
            </a:pPr>
            <a:r>
              <a:rPr lang="en-US" sz="1400" dirty="0" smtClean="0"/>
              <a:t>Total Spending = $12,500</a:t>
            </a:r>
          </a:p>
          <a:p>
            <a:pPr lvl="1">
              <a:spcBef>
                <a:spcPts val="600"/>
              </a:spcBef>
              <a:spcAft>
                <a:spcPts val="600"/>
              </a:spcAft>
            </a:pPr>
            <a:r>
              <a:rPr lang="en-US" sz="1400" dirty="0" smtClean="0"/>
              <a:t>Total Collections = $11,000 </a:t>
            </a:r>
          </a:p>
          <a:p>
            <a:pPr>
              <a:spcBef>
                <a:spcPts val="600"/>
              </a:spcBef>
              <a:spcAft>
                <a:spcPts val="600"/>
              </a:spcAft>
            </a:pPr>
            <a:r>
              <a:rPr lang="en-US" sz="1400" dirty="0"/>
              <a:t>R</a:t>
            </a:r>
            <a:r>
              <a:rPr lang="en-US" sz="1400" dirty="0" smtClean="0"/>
              <a:t>un </a:t>
            </a:r>
            <a:r>
              <a:rPr lang="en-US" sz="1400" dirty="0"/>
              <a:t>ACCSTORRVS</a:t>
            </a:r>
            <a:r>
              <a:rPr lang="en-US" sz="1400" dirty="0" smtClean="0"/>
              <a:t> batch job </a:t>
            </a:r>
            <a:endParaRPr lang="en-US" sz="1400" dirty="0"/>
          </a:p>
          <a:p>
            <a:endParaRPr lang="en-US" sz="1600" kern="0" dirty="0"/>
          </a:p>
          <a:p>
            <a:endParaRPr lang="en-US" sz="1600" kern="0" dirty="0" smtClean="0"/>
          </a:p>
          <a:p>
            <a:endParaRPr lang="en-US" sz="1600" kern="0" dirty="0" smtClean="0"/>
          </a:p>
        </p:txBody>
      </p:sp>
      <p:pic>
        <p:nvPicPr>
          <p:cNvPr id="7" name="Picture 2"/>
          <p:cNvPicPr>
            <a:picLocks noChangeAspect="1" noChangeArrowheads="1"/>
          </p:cNvPicPr>
          <p:nvPr/>
        </p:nvPicPr>
        <p:blipFill>
          <a:blip r:embed="rId3" cstate="print"/>
          <a:srcRect/>
          <a:stretch>
            <a:fillRect/>
          </a:stretch>
        </p:blipFill>
        <p:spPr bwMode="auto">
          <a:xfrm>
            <a:off x="492410" y="1232650"/>
            <a:ext cx="6120550" cy="2997243"/>
          </a:xfrm>
          <a:prstGeom prst="rect">
            <a:avLst/>
          </a:prstGeom>
          <a:noFill/>
          <a:ln w="9525">
            <a:noFill/>
            <a:miter lim="800000"/>
            <a:headEnd/>
            <a:tailEnd/>
          </a:ln>
        </p:spPr>
      </p:pic>
      <p:sp>
        <p:nvSpPr>
          <p:cNvPr id="8" name="Rectangle 7"/>
          <p:cNvSpPr/>
          <p:nvPr/>
        </p:nvSpPr>
        <p:spPr bwMode="auto">
          <a:xfrm>
            <a:off x="508375" y="1213869"/>
            <a:ext cx="6130343" cy="3052292"/>
          </a:xfrm>
          <a:prstGeom prst="rect">
            <a:avLst/>
          </a:prstGeom>
          <a:no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9" name="Rectangle 8"/>
          <p:cNvSpPr/>
          <p:nvPr/>
        </p:nvSpPr>
        <p:spPr bwMode="auto">
          <a:xfrm>
            <a:off x="3315968" y="1857813"/>
            <a:ext cx="5705341" cy="4005328"/>
          </a:xfrm>
          <a:prstGeom prst="rect">
            <a:avLst/>
          </a:prstGeom>
          <a:no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pic>
        <p:nvPicPr>
          <p:cNvPr id="10" name="Picture 3"/>
          <p:cNvPicPr>
            <a:picLocks noChangeAspect="1" noChangeArrowheads="1"/>
          </p:cNvPicPr>
          <p:nvPr/>
        </p:nvPicPr>
        <p:blipFill>
          <a:blip r:embed="rId4" cstate="print"/>
          <a:srcRect/>
          <a:stretch>
            <a:fillRect/>
          </a:stretch>
        </p:blipFill>
        <p:spPr bwMode="auto">
          <a:xfrm>
            <a:off x="3357293" y="1878740"/>
            <a:ext cx="5638258" cy="3959102"/>
          </a:xfrm>
          <a:prstGeom prst="rect">
            <a:avLst/>
          </a:prstGeom>
          <a:noFill/>
          <a:ln w="9525">
            <a:noFill/>
            <a:miter lim="800000"/>
            <a:headEnd/>
            <a:tailEnd/>
          </a:ln>
        </p:spPr>
      </p:pic>
      <p:sp>
        <p:nvSpPr>
          <p:cNvPr id="11" name="Rectangle 10"/>
          <p:cNvSpPr/>
          <p:nvPr/>
        </p:nvSpPr>
        <p:spPr bwMode="auto">
          <a:xfrm>
            <a:off x="560107" y="2690373"/>
            <a:ext cx="2614193" cy="159112"/>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2" name="Rectangle 11"/>
          <p:cNvSpPr/>
          <p:nvPr/>
        </p:nvSpPr>
        <p:spPr bwMode="auto">
          <a:xfrm>
            <a:off x="3391314" y="2005647"/>
            <a:ext cx="2178458" cy="122621"/>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4" name="Rectangle 13"/>
          <p:cNvSpPr/>
          <p:nvPr/>
        </p:nvSpPr>
        <p:spPr bwMode="auto">
          <a:xfrm>
            <a:off x="6067973" y="2003501"/>
            <a:ext cx="2592727" cy="124767"/>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pic>
        <p:nvPicPr>
          <p:cNvPr id="15"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50912" y="2423473"/>
            <a:ext cx="1654790" cy="332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5"/>
          <p:cNvSpPr/>
          <p:nvPr/>
        </p:nvSpPr>
        <p:spPr bwMode="auto">
          <a:xfrm>
            <a:off x="3450912" y="5480095"/>
            <a:ext cx="2536001" cy="159112"/>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7" name="Rectangle 16"/>
          <p:cNvSpPr/>
          <p:nvPr/>
        </p:nvSpPr>
        <p:spPr bwMode="auto">
          <a:xfrm>
            <a:off x="6110438" y="2531261"/>
            <a:ext cx="2856238" cy="159112"/>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1935711106"/>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a:xfrm>
            <a:off x="-101601" y="6245225"/>
            <a:ext cx="515257" cy="476250"/>
          </a:xfrm>
        </p:spPr>
        <p:txBody>
          <a:bodyPr anchor="t"/>
          <a:lstStyle/>
          <a:p>
            <a:pPr algn="r">
              <a:defRPr/>
            </a:pPr>
            <a:fld id="{215F2CEC-58A8-492B-AD0D-C2BF1A7F0D89}" type="slidenum">
              <a:rPr lang="en-US" sz="1000" smtClean="0"/>
              <a:pPr algn="r">
                <a:defRPr/>
              </a:pPr>
              <a:t>169</a:t>
            </a:fld>
            <a:endParaRPr lang="en-US" sz="1000" dirty="0"/>
          </a:p>
        </p:txBody>
      </p:sp>
      <p:sp>
        <p:nvSpPr>
          <p:cNvPr id="13" name="Content Placeholder 5"/>
          <p:cNvSpPr txBox="1">
            <a:spLocks/>
          </p:cNvSpPr>
          <p:nvPr/>
        </p:nvSpPr>
        <p:spPr bwMode="auto">
          <a:xfrm>
            <a:off x="426975" y="4271971"/>
            <a:ext cx="2888993" cy="220739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a:spcBef>
                <a:spcPts val="600"/>
              </a:spcBef>
              <a:spcAft>
                <a:spcPts val="600"/>
              </a:spcAft>
            </a:pPr>
            <a:r>
              <a:rPr lang="en-US" sz="1400" dirty="0" smtClean="0"/>
              <a:t>Agreement Amount reduced to Total Spending Amount, since the Total Spending Amount was greater than the Total Collection Amount</a:t>
            </a:r>
          </a:p>
          <a:p>
            <a:pPr>
              <a:spcBef>
                <a:spcPts val="600"/>
              </a:spcBef>
              <a:spcAft>
                <a:spcPts val="600"/>
              </a:spcAft>
            </a:pPr>
            <a:r>
              <a:rPr lang="en-US" sz="1400" dirty="0" smtClean="0"/>
              <a:t>Total Available Amount is reduced to $0</a:t>
            </a:r>
          </a:p>
          <a:p>
            <a:pPr>
              <a:spcBef>
                <a:spcPts val="600"/>
              </a:spcBef>
              <a:spcAft>
                <a:spcPts val="600"/>
              </a:spcAft>
            </a:pPr>
            <a:r>
              <a:rPr lang="en-US" sz="1400" dirty="0" smtClean="0"/>
              <a:t>Total Available </a:t>
            </a:r>
            <a:r>
              <a:rPr lang="en-US" sz="1400" dirty="0"/>
              <a:t>R</a:t>
            </a:r>
            <a:r>
              <a:rPr lang="en-US" sz="1400" dirty="0" smtClean="0"/>
              <a:t>eceivable Amount is reduced to $0</a:t>
            </a:r>
            <a:endParaRPr lang="en-US" sz="1400" dirty="0"/>
          </a:p>
          <a:p>
            <a:endParaRPr lang="en-US" sz="1600" kern="0" dirty="0"/>
          </a:p>
          <a:p>
            <a:endParaRPr lang="en-US" sz="1600" kern="0" dirty="0" smtClean="0"/>
          </a:p>
          <a:p>
            <a:endParaRPr lang="en-US" sz="1600" kern="0" dirty="0" smtClean="0"/>
          </a:p>
        </p:txBody>
      </p:sp>
      <p:pic>
        <p:nvPicPr>
          <p:cNvPr id="7" name="Picture 2"/>
          <p:cNvPicPr>
            <a:picLocks noChangeAspect="1" noChangeArrowheads="1"/>
          </p:cNvPicPr>
          <p:nvPr/>
        </p:nvPicPr>
        <p:blipFill>
          <a:blip r:embed="rId3" cstate="print"/>
          <a:srcRect/>
          <a:stretch>
            <a:fillRect/>
          </a:stretch>
        </p:blipFill>
        <p:spPr bwMode="auto">
          <a:xfrm>
            <a:off x="495497" y="1230155"/>
            <a:ext cx="6086675" cy="2956151"/>
          </a:xfrm>
          <a:prstGeom prst="rect">
            <a:avLst/>
          </a:prstGeom>
          <a:noFill/>
          <a:ln w="9525">
            <a:noFill/>
            <a:miter lim="800000"/>
            <a:headEnd/>
            <a:tailEnd/>
          </a:ln>
        </p:spPr>
      </p:pic>
      <p:sp>
        <p:nvSpPr>
          <p:cNvPr id="8" name="Rectangle 7"/>
          <p:cNvSpPr/>
          <p:nvPr/>
        </p:nvSpPr>
        <p:spPr bwMode="auto">
          <a:xfrm>
            <a:off x="508376" y="1223494"/>
            <a:ext cx="6091706" cy="3003949"/>
          </a:xfrm>
          <a:prstGeom prst="rect">
            <a:avLst/>
          </a:prstGeom>
          <a:no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9" name="Rectangle 8"/>
          <p:cNvSpPr/>
          <p:nvPr/>
        </p:nvSpPr>
        <p:spPr bwMode="auto">
          <a:xfrm>
            <a:off x="560107" y="2699998"/>
            <a:ext cx="2614193" cy="159112"/>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pic>
        <p:nvPicPr>
          <p:cNvPr id="10" name="Picture 3"/>
          <p:cNvPicPr>
            <a:picLocks noChangeAspect="1" noChangeArrowheads="1"/>
          </p:cNvPicPr>
          <p:nvPr/>
        </p:nvPicPr>
        <p:blipFill>
          <a:blip r:embed="rId4" cstate="print"/>
          <a:srcRect/>
          <a:stretch>
            <a:fillRect/>
          </a:stretch>
        </p:blipFill>
        <p:spPr bwMode="auto">
          <a:xfrm>
            <a:off x="3341728" y="1875486"/>
            <a:ext cx="5666702" cy="3966181"/>
          </a:xfrm>
          <a:prstGeom prst="rect">
            <a:avLst/>
          </a:prstGeom>
          <a:noFill/>
          <a:ln w="9525">
            <a:noFill/>
            <a:miter lim="800000"/>
            <a:headEnd/>
            <a:tailEnd/>
          </a:ln>
        </p:spPr>
      </p:pic>
      <p:sp>
        <p:nvSpPr>
          <p:cNvPr id="11" name="Rectangle 10"/>
          <p:cNvSpPr/>
          <p:nvPr/>
        </p:nvSpPr>
        <p:spPr bwMode="auto">
          <a:xfrm>
            <a:off x="3315968" y="1867438"/>
            <a:ext cx="5705341" cy="4005328"/>
          </a:xfrm>
          <a:prstGeom prst="rect">
            <a:avLst/>
          </a:prstGeom>
          <a:no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2" name="Rectangle 11"/>
          <p:cNvSpPr/>
          <p:nvPr/>
        </p:nvSpPr>
        <p:spPr bwMode="auto">
          <a:xfrm>
            <a:off x="3391314" y="2015272"/>
            <a:ext cx="2178458" cy="122621"/>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4" name="Rectangle 13"/>
          <p:cNvSpPr/>
          <p:nvPr/>
        </p:nvSpPr>
        <p:spPr bwMode="auto">
          <a:xfrm>
            <a:off x="6067973" y="2013126"/>
            <a:ext cx="2592727" cy="124767"/>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pic>
        <p:nvPicPr>
          <p:cNvPr id="15"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50912" y="2441049"/>
            <a:ext cx="1654790" cy="332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5"/>
          <p:cNvSpPr/>
          <p:nvPr/>
        </p:nvSpPr>
        <p:spPr bwMode="auto">
          <a:xfrm>
            <a:off x="3450912" y="5489720"/>
            <a:ext cx="2536001" cy="159112"/>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7" name="Rectangle 16"/>
          <p:cNvSpPr/>
          <p:nvPr/>
        </p:nvSpPr>
        <p:spPr bwMode="auto">
          <a:xfrm>
            <a:off x="6110438" y="2540886"/>
            <a:ext cx="2856238" cy="159112"/>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8" name="Title 1"/>
          <p:cNvSpPr>
            <a:spLocks noGrp="1"/>
          </p:cNvSpPr>
          <p:nvPr>
            <p:ph type="title"/>
          </p:nvPr>
        </p:nvSpPr>
        <p:spPr>
          <a:xfrm>
            <a:off x="455613" y="331788"/>
            <a:ext cx="8552817" cy="563562"/>
          </a:xfrm>
        </p:spPr>
        <p:txBody>
          <a:bodyPr/>
          <a:lstStyle/>
          <a:p>
            <a:r>
              <a:rPr lang="en-US" dirty="0"/>
              <a:t>PCAS UFCO Reversal </a:t>
            </a:r>
            <a:r>
              <a:rPr lang="en-US" dirty="0" smtClean="0"/>
              <a:t>– Spending Based</a:t>
            </a:r>
            <a:br>
              <a:rPr lang="en-US" dirty="0" smtClean="0"/>
            </a:br>
            <a:r>
              <a:rPr lang="en-US" dirty="0" smtClean="0"/>
              <a:t>Agreement Entity Updates – After ACCSTORRVS</a:t>
            </a:r>
            <a:endParaRPr lang="en-US" dirty="0"/>
          </a:p>
        </p:txBody>
      </p:sp>
    </p:spTree>
    <p:extLst>
      <p:ext uri="{BB962C8B-B14F-4D97-AF65-F5344CB8AC3E}">
        <p14:creationId xmlns:p14="http://schemas.microsoft.com/office/powerpoint/2010/main" val="32947237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itle 1"/>
          <p:cNvSpPr>
            <a:spLocks noGrp="1"/>
          </p:cNvSpPr>
          <p:nvPr>
            <p:ph type="title"/>
          </p:nvPr>
        </p:nvSpPr>
        <p:spPr>
          <a:xfrm>
            <a:off x="455613" y="331788"/>
            <a:ext cx="7977187" cy="563562"/>
          </a:xfrm>
        </p:spPr>
        <p:txBody>
          <a:bodyPr/>
          <a:lstStyle/>
          <a:p>
            <a:r>
              <a:rPr lang="en-US" dirty="0" smtClean="0"/>
              <a:t>Outstanding Bills Query – Displayed Information</a:t>
            </a:r>
          </a:p>
        </p:txBody>
      </p:sp>
      <p:sp>
        <p:nvSpPr>
          <p:cNvPr id="163843" name="Content Placeholder 2"/>
          <p:cNvSpPr>
            <a:spLocks noGrp="1"/>
          </p:cNvSpPr>
          <p:nvPr>
            <p:ph idx="1"/>
          </p:nvPr>
        </p:nvSpPr>
        <p:spPr>
          <a:xfrm>
            <a:off x="381000" y="1188720"/>
            <a:ext cx="8763000" cy="5386647"/>
          </a:xfrm>
        </p:spPr>
        <p:txBody>
          <a:bodyPr/>
          <a:lstStyle/>
          <a:p>
            <a:pPr>
              <a:spcBef>
                <a:spcPts val="400"/>
              </a:spcBef>
              <a:spcAft>
                <a:spcPts val="400"/>
              </a:spcAft>
            </a:pPr>
            <a:r>
              <a:rPr lang="en-US" sz="1800" b="1" dirty="0"/>
              <a:t>Displayed </a:t>
            </a:r>
            <a:r>
              <a:rPr lang="en-US" sz="1800" b="1" dirty="0" smtClean="0"/>
              <a:t>Information</a:t>
            </a:r>
          </a:p>
          <a:p>
            <a:pPr lvl="1">
              <a:spcBef>
                <a:spcPts val="400"/>
              </a:spcBef>
              <a:spcAft>
                <a:spcPts val="400"/>
              </a:spcAft>
            </a:pPr>
            <a:r>
              <a:rPr lang="en-US" sz="1600" dirty="0" smtClean="0"/>
              <a:t>The Outstanding Bills Query displays </a:t>
            </a:r>
            <a:r>
              <a:rPr lang="en-US" sz="1600" u="sng" dirty="0" smtClean="0"/>
              <a:t>all unliquidated BD Accounting </a:t>
            </a:r>
            <a:r>
              <a:rPr lang="en-US" sz="1600" u="sng" dirty="0"/>
              <a:t>L</a:t>
            </a:r>
            <a:r>
              <a:rPr lang="en-US" sz="1600" u="sng" dirty="0" smtClean="0"/>
              <a:t>ines</a:t>
            </a:r>
          </a:p>
          <a:p>
            <a:pPr lvl="2">
              <a:spcBef>
                <a:spcPts val="400"/>
              </a:spcBef>
              <a:spcAft>
                <a:spcPts val="0"/>
              </a:spcAft>
            </a:pPr>
            <a:r>
              <a:rPr lang="en-US" sz="1600" dirty="0" smtClean="0"/>
              <a:t>The query is updated as BDs are 1) </a:t>
            </a:r>
            <a:r>
              <a:rPr lang="en-US" sz="1600" i="1" dirty="0" smtClean="0"/>
              <a:t>processed</a:t>
            </a:r>
            <a:r>
              <a:rPr lang="en-US" sz="1600" dirty="0" smtClean="0"/>
              <a:t> and 2) </a:t>
            </a:r>
            <a:r>
              <a:rPr lang="en-US" sz="1600" i="1" dirty="0" smtClean="0"/>
              <a:t>drawn down via Cash Receipts</a:t>
            </a:r>
          </a:p>
          <a:p>
            <a:pPr lvl="2">
              <a:spcBef>
                <a:spcPts val="400"/>
              </a:spcBef>
              <a:spcAft>
                <a:spcPts val="0"/>
              </a:spcAft>
            </a:pPr>
            <a:r>
              <a:rPr lang="en-US" sz="1600" dirty="0" smtClean="0"/>
              <a:t>Billing information remains in the query </a:t>
            </a:r>
            <a:r>
              <a:rPr lang="en-US" sz="1600" u="sng" dirty="0" smtClean="0"/>
              <a:t>until the outstanding amount becomes zero</a:t>
            </a:r>
          </a:p>
          <a:p>
            <a:pPr>
              <a:spcBef>
                <a:spcPts val="400"/>
              </a:spcBef>
              <a:spcAft>
                <a:spcPts val="400"/>
              </a:spcAft>
            </a:pPr>
            <a:r>
              <a:rPr lang="en-US" sz="1800" b="1" dirty="0" smtClean="0"/>
              <a:t>Search Capabilities</a:t>
            </a:r>
          </a:p>
          <a:p>
            <a:pPr lvl="1">
              <a:spcBef>
                <a:spcPts val="400"/>
              </a:spcBef>
              <a:spcAft>
                <a:spcPts val="400"/>
              </a:spcAft>
            </a:pPr>
            <a:r>
              <a:rPr lang="en-US" sz="1600" dirty="0" smtClean="0"/>
              <a:t>The Outstanding Bills Query allows GSA to query outstanding bills (e.g., uncollected, not written-off) using </a:t>
            </a:r>
            <a:r>
              <a:rPr lang="en-US" sz="1600" u="sng" dirty="0" smtClean="0"/>
              <a:t>numerous search criteria</a:t>
            </a:r>
          </a:p>
          <a:p>
            <a:pPr lvl="1">
              <a:spcBef>
                <a:spcPts val="400"/>
              </a:spcBef>
              <a:spcAft>
                <a:spcPts val="400"/>
              </a:spcAft>
            </a:pPr>
            <a:r>
              <a:rPr lang="en-US" sz="1600" dirty="0" smtClean="0"/>
              <a:t>Provides ability to search for outstanding: </a:t>
            </a:r>
          </a:p>
          <a:p>
            <a:pPr lvl="2">
              <a:spcBef>
                <a:spcPts val="400"/>
              </a:spcBef>
              <a:spcAft>
                <a:spcPts val="0"/>
              </a:spcAft>
            </a:pPr>
            <a:r>
              <a:rPr lang="en-US" sz="1600" b="1" i="1" dirty="0" smtClean="0"/>
              <a:t>Normal</a:t>
            </a:r>
            <a:r>
              <a:rPr lang="en-US" sz="1600" dirty="0" smtClean="0"/>
              <a:t> BD balances</a:t>
            </a:r>
          </a:p>
          <a:p>
            <a:pPr lvl="2">
              <a:spcBef>
                <a:spcPts val="400"/>
              </a:spcBef>
              <a:spcAft>
                <a:spcPts val="0"/>
              </a:spcAft>
            </a:pPr>
            <a:r>
              <a:rPr lang="en-US" sz="1600" b="1" i="1" dirty="0" smtClean="0"/>
              <a:t>Credit</a:t>
            </a:r>
            <a:r>
              <a:rPr lang="en-US" sz="1600" dirty="0" smtClean="0"/>
              <a:t> BD balances (which can then be applied, refunded, transferred to Treasury)</a:t>
            </a:r>
          </a:p>
          <a:p>
            <a:pPr>
              <a:spcBef>
                <a:spcPts val="400"/>
              </a:spcBef>
              <a:spcAft>
                <a:spcPts val="400"/>
              </a:spcAft>
            </a:pPr>
            <a:r>
              <a:rPr lang="en-US" sz="1800" b="1" dirty="0" smtClean="0"/>
              <a:t>Additional Functionality</a:t>
            </a:r>
          </a:p>
          <a:p>
            <a:pPr lvl="1">
              <a:spcBef>
                <a:spcPts val="400"/>
              </a:spcBef>
              <a:spcAft>
                <a:spcPts val="400"/>
              </a:spcAft>
            </a:pPr>
            <a:r>
              <a:rPr lang="en-US" sz="1600" dirty="0" smtClean="0"/>
              <a:t>The Outstanding Bills Query also allows users to: </a:t>
            </a:r>
          </a:p>
          <a:p>
            <a:pPr lvl="2">
              <a:spcBef>
                <a:spcPts val="400"/>
              </a:spcBef>
              <a:spcAft>
                <a:spcPts val="0"/>
              </a:spcAft>
            </a:pPr>
            <a:r>
              <a:rPr lang="en-US" sz="1600" u="sng" dirty="0" smtClean="0"/>
              <a:t>Launch BDs</a:t>
            </a:r>
            <a:r>
              <a:rPr lang="en-US" sz="1600" dirty="0" smtClean="0"/>
              <a:t> from the query to </a:t>
            </a:r>
            <a:r>
              <a:rPr lang="en-US" sz="1600" b="1" i="1" dirty="0" smtClean="0"/>
              <a:t>edit or view</a:t>
            </a:r>
          </a:p>
          <a:p>
            <a:pPr lvl="2">
              <a:spcBef>
                <a:spcPts val="400"/>
              </a:spcBef>
              <a:spcAft>
                <a:spcPts val="0"/>
              </a:spcAft>
            </a:pPr>
            <a:r>
              <a:rPr lang="en-US" sz="1600" u="sng" dirty="0" smtClean="0"/>
              <a:t>Launch the Credit Application Worksheet</a:t>
            </a:r>
            <a:r>
              <a:rPr lang="en-US" sz="1600" dirty="0" smtClean="0"/>
              <a:t> to </a:t>
            </a:r>
            <a:r>
              <a:rPr lang="en-US" sz="1600" b="1" i="1" dirty="0" smtClean="0"/>
              <a:t>apply, refund, or transfer</a:t>
            </a:r>
            <a:r>
              <a:rPr lang="en-US" sz="1600" b="1" i="1" dirty="0"/>
              <a:t> </a:t>
            </a:r>
            <a:r>
              <a:rPr lang="en-US" sz="1600" b="1" i="1" dirty="0" smtClean="0"/>
              <a:t>Treasury </a:t>
            </a:r>
            <a:r>
              <a:rPr lang="en-US" sz="1600" b="1" i="1" dirty="0"/>
              <a:t>N</a:t>
            </a:r>
            <a:r>
              <a:rPr lang="en-US" sz="1600" b="1" i="1" dirty="0" smtClean="0"/>
              <a:t>on-IPAC credits to Treasury</a:t>
            </a:r>
          </a:p>
          <a:p>
            <a:pPr lvl="2">
              <a:spcBef>
                <a:spcPts val="400"/>
              </a:spcBef>
              <a:spcAft>
                <a:spcPts val="0"/>
              </a:spcAft>
            </a:pPr>
            <a:r>
              <a:rPr lang="en-US" sz="1600" u="sng" dirty="0" smtClean="0"/>
              <a:t>Generate IPAC refunds</a:t>
            </a:r>
            <a:r>
              <a:rPr lang="en-US" sz="1600" dirty="0" smtClean="0"/>
              <a:t> from the Outstanding BD Line</a:t>
            </a:r>
          </a:p>
        </p:txBody>
      </p:sp>
      <p:sp>
        <p:nvSpPr>
          <p:cNvPr id="2" name="Footer Placeholder 1"/>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TextBox 4"/>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17</a:t>
            </a:fld>
            <a:endParaRPr lang="en-US" sz="1000" dirty="0"/>
          </a:p>
        </p:txBody>
      </p:sp>
    </p:spTree>
    <p:extLst>
      <p:ext uri="{BB962C8B-B14F-4D97-AF65-F5344CB8AC3E}">
        <p14:creationId xmlns:p14="http://schemas.microsoft.com/office/powerpoint/2010/main" val="345526939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7206916" y="5931568"/>
            <a:ext cx="1804737" cy="789907"/>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a:xfrm>
            <a:off x="455612" y="341313"/>
            <a:ext cx="9017997" cy="563562"/>
          </a:xfrm>
        </p:spPr>
        <p:txBody>
          <a:bodyPr/>
          <a:lstStyle/>
          <a:p>
            <a:r>
              <a:rPr lang="en-US" dirty="0"/>
              <a:t>PCAS </a:t>
            </a:r>
            <a:r>
              <a:rPr lang="en-US" dirty="0" smtClean="0"/>
              <a:t>UFCO Reversal – Flat Rate</a:t>
            </a:r>
            <a:br>
              <a:rPr lang="en-US" dirty="0" smtClean="0"/>
            </a:br>
            <a:r>
              <a:rPr lang="en-US" dirty="0" smtClean="0"/>
              <a:t>Agreement Entity Updates </a:t>
            </a:r>
            <a:r>
              <a:rPr lang="en-US" dirty="0"/>
              <a:t>– Before ACCSTORRVS</a:t>
            </a:r>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a:xfrm>
            <a:off x="-39914" y="6245225"/>
            <a:ext cx="517810" cy="476250"/>
          </a:xfrm>
        </p:spPr>
        <p:txBody>
          <a:bodyPr anchor="t"/>
          <a:lstStyle/>
          <a:p>
            <a:pPr>
              <a:defRPr/>
            </a:pPr>
            <a:fld id="{215F2CEC-58A8-492B-AD0D-C2BF1A7F0D89}" type="slidenum">
              <a:rPr lang="en-US" sz="1000" smtClean="0"/>
              <a:pPr>
                <a:defRPr/>
              </a:pPr>
              <a:t>170</a:t>
            </a:fld>
            <a:endParaRPr lang="en-US" sz="1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410" y="1178185"/>
            <a:ext cx="7611035" cy="5108342"/>
          </a:xfrm>
          <a:prstGeom prst="rect">
            <a:avLst/>
          </a:prstGeom>
        </p:spPr>
      </p:pic>
      <p:sp>
        <p:nvSpPr>
          <p:cNvPr id="13" name="Content Placeholder 5"/>
          <p:cNvSpPr txBox="1">
            <a:spLocks/>
          </p:cNvSpPr>
          <p:nvPr/>
        </p:nvSpPr>
        <p:spPr bwMode="auto">
          <a:xfrm>
            <a:off x="4297927" y="4653030"/>
            <a:ext cx="3652998" cy="11677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spcBef>
                <a:spcPts val="600"/>
              </a:spcBef>
              <a:spcAft>
                <a:spcPts val="600"/>
              </a:spcAft>
              <a:buNone/>
            </a:pPr>
            <a:r>
              <a:rPr lang="en-US" sz="1400" dirty="0"/>
              <a:t>After the ACCSTORRVS batch job completes: </a:t>
            </a:r>
            <a:endParaRPr lang="en-US" sz="1400" dirty="0" smtClean="0"/>
          </a:p>
          <a:p>
            <a:pPr>
              <a:spcBef>
                <a:spcPts val="600"/>
              </a:spcBef>
              <a:spcAft>
                <a:spcPts val="600"/>
              </a:spcAft>
            </a:pPr>
            <a:r>
              <a:rPr lang="en-US" sz="1400" dirty="0" smtClean="0"/>
              <a:t>Total Available Amount is reduced to amount of Total </a:t>
            </a:r>
            <a:r>
              <a:rPr lang="en-US" sz="1400" dirty="0"/>
              <a:t>Collections = $23,000 </a:t>
            </a:r>
            <a:endParaRPr lang="en-US" sz="1600" kern="0" dirty="0" smtClean="0"/>
          </a:p>
        </p:txBody>
      </p:sp>
      <p:sp>
        <p:nvSpPr>
          <p:cNvPr id="11" name="Rectangle 10"/>
          <p:cNvSpPr/>
          <p:nvPr/>
        </p:nvSpPr>
        <p:spPr bwMode="auto">
          <a:xfrm>
            <a:off x="521843" y="1215520"/>
            <a:ext cx="2929069" cy="142807"/>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2" name="Rectangle 11"/>
          <p:cNvSpPr/>
          <p:nvPr/>
        </p:nvSpPr>
        <p:spPr bwMode="auto">
          <a:xfrm>
            <a:off x="4297926" y="1532710"/>
            <a:ext cx="3652999" cy="185358"/>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4" name="Rectangle 13"/>
          <p:cNvSpPr/>
          <p:nvPr/>
        </p:nvSpPr>
        <p:spPr bwMode="auto">
          <a:xfrm>
            <a:off x="4297926" y="1939080"/>
            <a:ext cx="3713960" cy="133513"/>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7" name="Rectangle 16"/>
          <p:cNvSpPr/>
          <p:nvPr/>
        </p:nvSpPr>
        <p:spPr bwMode="auto">
          <a:xfrm>
            <a:off x="4314304" y="3249584"/>
            <a:ext cx="3697582" cy="347056"/>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98936863"/>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612" y="1178185"/>
            <a:ext cx="7647833" cy="5244455"/>
          </a:xfrm>
          <a:prstGeom prst="rect">
            <a:avLst/>
          </a:prstGeom>
        </p:spPr>
      </p:pic>
      <p:sp>
        <p:nvSpPr>
          <p:cNvPr id="2" name="Title 1"/>
          <p:cNvSpPr>
            <a:spLocks noGrp="1"/>
          </p:cNvSpPr>
          <p:nvPr>
            <p:ph type="title"/>
          </p:nvPr>
        </p:nvSpPr>
        <p:spPr>
          <a:xfrm>
            <a:off x="455612" y="341313"/>
            <a:ext cx="9017997" cy="563562"/>
          </a:xfrm>
        </p:spPr>
        <p:txBody>
          <a:bodyPr/>
          <a:lstStyle/>
          <a:p>
            <a:r>
              <a:rPr lang="en-US" dirty="0"/>
              <a:t>PCAS </a:t>
            </a:r>
            <a:r>
              <a:rPr lang="en-US" dirty="0" smtClean="0"/>
              <a:t>UFCO Reversal – Flat Rate</a:t>
            </a:r>
            <a:br>
              <a:rPr lang="en-US" dirty="0" smtClean="0"/>
            </a:br>
            <a:r>
              <a:rPr lang="en-US" dirty="0" smtClean="0"/>
              <a:t>Agreement Entity Updates </a:t>
            </a:r>
            <a:r>
              <a:rPr lang="en-US" dirty="0"/>
              <a:t>– After ACCSTORRVS</a:t>
            </a:r>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a:xfrm>
            <a:off x="-39914" y="6245225"/>
            <a:ext cx="517810" cy="476250"/>
          </a:xfrm>
        </p:spPr>
        <p:txBody>
          <a:bodyPr anchor="t"/>
          <a:lstStyle/>
          <a:p>
            <a:pPr>
              <a:defRPr/>
            </a:pPr>
            <a:fld id="{215F2CEC-58A8-492B-AD0D-C2BF1A7F0D89}" type="slidenum">
              <a:rPr lang="en-US" sz="1000" smtClean="0"/>
              <a:pPr>
                <a:defRPr/>
              </a:pPr>
              <a:t>171</a:t>
            </a:fld>
            <a:endParaRPr lang="en-US" sz="1000" dirty="0"/>
          </a:p>
        </p:txBody>
      </p:sp>
      <p:sp>
        <p:nvSpPr>
          <p:cNvPr id="6" name="Rectangle 5"/>
          <p:cNvSpPr/>
          <p:nvPr/>
        </p:nvSpPr>
        <p:spPr bwMode="auto">
          <a:xfrm>
            <a:off x="4314305" y="4863272"/>
            <a:ext cx="4670304" cy="1906643"/>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Content Placeholder 5"/>
          <p:cNvSpPr txBox="1">
            <a:spLocks/>
          </p:cNvSpPr>
          <p:nvPr/>
        </p:nvSpPr>
        <p:spPr bwMode="auto">
          <a:xfrm>
            <a:off x="4718598" y="4955034"/>
            <a:ext cx="2888993" cy="165413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a:spcBef>
                <a:spcPts val="600"/>
              </a:spcBef>
              <a:spcAft>
                <a:spcPts val="0"/>
              </a:spcAft>
            </a:pPr>
            <a:r>
              <a:rPr lang="en-US" sz="1400" dirty="0" smtClean="0"/>
              <a:t>Agreement created for $25,000</a:t>
            </a:r>
          </a:p>
          <a:p>
            <a:pPr marL="231775" lvl="1" indent="-231775">
              <a:spcBef>
                <a:spcPts val="600"/>
              </a:spcBef>
              <a:spcAft>
                <a:spcPts val="0"/>
              </a:spcAft>
            </a:pPr>
            <a:r>
              <a:rPr lang="en-US" sz="1400" dirty="0"/>
              <a:t>Total Collections = $23,000 </a:t>
            </a:r>
            <a:endParaRPr lang="en-US" sz="1400" dirty="0" smtClean="0"/>
          </a:p>
          <a:p>
            <a:pPr lvl="1">
              <a:spcBef>
                <a:spcPts val="600"/>
              </a:spcBef>
              <a:spcAft>
                <a:spcPts val="0"/>
              </a:spcAft>
            </a:pPr>
            <a:r>
              <a:rPr lang="en-US" sz="1400" dirty="0" smtClean="0"/>
              <a:t>Total Advance = $20,000</a:t>
            </a:r>
          </a:p>
          <a:p>
            <a:pPr lvl="1">
              <a:spcBef>
                <a:spcPts val="600"/>
              </a:spcBef>
              <a:spcAft>
                <a:spcPts val="0"/>
              </a:spcAft>
            </a:pPr>
            <a:r>
              <a:rPr lang="en-US" sz="1400" dirty="0" smtClean="0"/>
              <a:t>Total Receivable = $3,000 </a:t>
            </a:r>
          </a:p>
          <a:p>
            <a:pPr>
              <a:spcBef>
                <a:spcPts val="600"/>
              </a:spcBef>
              <a:spcAft>
                <a:spcPts val="0"/>
              </a:spcAft>
            </a:pPr>
            <a:r>
              <a:rPr lang="en-US" sz="1400" dirty="0"/>
              <a:t>Unfilled </a:t>
            </a:r>
            <a:r>
              <a:rPr lang="en-US" sz="1400" dirty="0" smtClean="0"/>
              <a:t>Amount = $2,000</a:t>
            </a:r>
            <a:endParaRPr lang="en-US" sz="1400" dirty="0"/>
          </a:p>
          <a:p>
            <a:pPr>
              <a:spcBef>
                <a:spcPts val="600"/>
              </a:spcBef>
              <a:spcAft>
                <a:spcPts val="0"/>
              </a:spcAft>
            </a:pPr>
            <a:r>
              <a:rPr lang="en-US" sz="1400" dirty="0"/>
              <a:t>R</a:t>
            </a:r>
            <a:r>
              <a:rPr lang="en-US" sz="1400" dirty="0" smtClean="0"/>
              <a:t>un </a:t>
            </a:r>
            <a:r>
              <a:rPr lang="en-US" sz="1400" dirty="0"/>
              <a:t>ACCSTORRVS</a:t>
            </a:r>
            <a:r>
              <a:rPr lang="en-US" sz="1400" dirty="0" smtClean="0"/>
              <a:t> batch job </a:t>
            </a:r>
            <a:endParaRPr lang="en-US" sz="1400" dirty="0"/>
          </a:p>
          <a:p>
            <a:endParaRPr lang="en-US" sz="1600" kern="0" dirty="0"/>
          </a:p>
          <a:p>
            <a:endParaRPr lang="en-US" sz="1600" kern="0" dirty="0" smtClean="0"/>
          </a:p>
          <a:p>
            <a:endParaRPr lang="en-US" sz="1600" kern="0" dirty="0" smtClean="0"/>
          </a:p>
        </p:txBody>
      </p:sp>
      <p:sp>
        <p:nvSpPr>
          <p:cNvPr id="11" name="Rectangle 10"/>
          <p:cNvSpPr/>
          <p:nvPr/>
        </p:nvSpPr>
        <p:spPr bwMode="auto">
          <a:xfrm>
            <a:off x="539931" y="1389903"/>
            <a:ext cx="2891611" cy="142807"/>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2" name="Rectangle 11"/>
          <p:cNvSpPr/>
          <p:nvPr/>
        </p:nvSpPr>
        <p:spPr bwMode="auto">
          <a:xfrm>
            <a:off x="4314304" y="1703538"/>
            <a:ext cx="3652999" cy="185358"/>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4" name="Rectangle 13"/>
          <p:cNvSpPr/>
          <p:nvPr/>
        </p:nvSpPr>
        <p:spPr bwMode="auto">
          <a:xfrm>
            <a:off x="4314304" y="2142309"/>
            <a:ext cx="3713960" cy="149309"/>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7" name="Rectangle 16"/>
          <p:cNvSpPr/>
          <p:nvPr/>
        </p:nvSpPr>
        <p:spPr bwMode="auto">
          <a:xfrm>
            <a:off x="4314304" y="3405051"/>
            <a:ext cx="3697582" cy="395361"/>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562969697"/>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a:spLocks noGrp="1"/>
          </p:cNvSpPr>
          <p:nvPr>
            <p:ph idx="1"/>
          </p:nvPr>
        </p:nvSpPr>
        <p:spPr>
          <a:xfrm>
            <a:off x="429888" y="1335006"/>
            <a:ext cx="8714111" cy="4525962"/>
          </a:xfrm>
        </p:spPr>
        <p:txBody>
          <a:bodyPr/>
          <a:lstStyle/>
          <a:p>
            <a:pPr>
              <a:spcBef>
                <a:spcPts val="600"/>
              </a:spcBef>
              <a:spcAft>
                <a:spcPts val="600"/>
              </a:spcAft>
            </a:pPr>
            <a:r>
              <a:rPr lang="en-US" sz="2000" dirty="0"/>
              <a:t>PCAS UFCO Reversal </a:t>
            </a:r>
            <a:r>
              <a:rPr lang="en-US" sz="2000" dirty="0" smtClean="0"/>
              <a:t>Refund IP Transaction </a:t>
            </a:r>
            <a:r>
              <a:rPr lang="en-US" sz="2000" dirty="0"/>
              <a:t>Processing:</a:t>
            </a:r>
          </a:p>
          <a:p>
            <a:pPr lvl="1">
              <a:spcBef>
                <a:spcPts val="600"/>
              </a:spcBef>
              <a:spcAft>
                <a:spcPts val="600"/>
              </a:spcAft>
            </a:pPr>
            <a:r>
              <a:rPr lang="en-US" sz="2000" dirty="0" smtClean="0"/>
              <a:t>If unused Advance remains at the time of the Agreement completion:</a:t>
            </a:r>
          </a:p>
          <a:p>
            <a:pPr lvl="2">
              <a:spcBef>
                <a:spcPts val="600"/>
              </a:spcBef>
              <a:spcAft>
                <a:spcPts val="600"/>
              </a:spcAft>
            </a:pPr>
            <a:r>
              <a:rPr lang="en-US" sz="2000" b="1" u="sng" dirty="0" smtClean="0"/>
              <a:t>Refund Payment Creation:</a:t>
            </a:r>
          </a:p>
          <a:p>
            <a:pPr lvl="3">
              <a:spcBef>
                <a:spcPts val="600"/>
              </a:spcBef>
              <a:spcAft>
                <a:spcPts val="600"/>
              </a:spcAft>
            </a:pPr>
            <a:r>
              <a:rPr lang="en-US" b="1" dirty="0" smtClean="0"/>
              <a:t>Refund IP </a:t>
            </a:r>
            <a:r>
              <a:rPr lang="en-US" dirty="0" smtClean="0"/>
              <a:t>is created to return unused advance to the customer</a:t>
            </a:r>
          </a:p>
          <a:p>
            <a:pPr lvl="3">
              <a:spcBef>
                <a:spcPts val="600"/>
              </a:spcBef>
              <a:spcAft>
                <a:spcPts val="600"/>
              </a:spcAft>
            </a:pPr>
            <a:r>
              <a:rPr lang="en-US" dirty="0"/>
              <a:t>Refund Payment Document </a:t>
            </a:r>
            <a:r>
              <a:rPr lang="en-US" dirty="0" smtClean="0"/>
              <a:t>Types</a:t>
            </a:r>
          </a:p>
          <a:p>
            <a:pPr marL="0" indent="0">
              <a:buNone/>
            </a:pPr>
            <a:endParaRPr lang="en-US" sz="1400" dirty="0" smtClean="0"/>
          </a:p>
          <a:p>
            <a:pPr marL="0" indent="0">
              <a:buNone/>
            </a:pPr>
            <a:endParaRPr lang="en-US" sz="1400" dirty="0"/>
          </a:p>
          <a:p>
            <a:pPr marL="0" indent="0">
              <a:buNone/>
            </a:pPr>
            <a:endParaRPr lang="en-US" sz="1400" dirty="0" smtClean="0"/>
          </a:p>
          <a:p>
            <a:pPr marL="0" indent="0">
              <a:buNone/>
            </a:pPr>
            <a:endParaRPr lang="en-US" sz="1400" dirty="0"/>
          </a:p>
          <a:p>
            <a:pPr marL="0" indent="0">
              <a:buNone/>
            </a:pPr>
            <a:endParaRPr lang="en-US" sz="1400" dirty="0" smtClean="0"/>
          </a:p>
          <a:p>
            <a:pPr marL="1028700" lvl="3" indent="0">
              <a:buNone/>
            </a:pPr>
            <a:endParaRPr lang="en-US" dirty="0"/>
          </a:p>
          <a:p>
            <a:pPr marL="0" indent="0">
              <a:buNone/>
            </a:pPr>
            <a:endParaRPr lang="en-US" sz="1400" dirty="0" smtClean="0"/>
          </a:p>
          <a:p>
            <a:pPr marL="0" indent="0">
              <a:buNone/>
            </a:pPr>
            <a:endParaRPr lang="en-US" sz="1400" dirty="0"/>
          </a:p>
          <a:p>
            <a:pPr marL="0" indent="0">
              <a:buNone/>
            </a:pPr>
            <a:endParaRPr lang="en-US" sz="1400" dirty="0"/>
          </a:p>
          <a:p>
            <a:pPr marL="0" indent="0">
              <a:buNone/>
            </a:pPr>
            <a:r>
              <a:rPr lang="en-US" sz="1400" b="1" dirty="0" smtClean="0">
                <a:solidFill>
                  <a:srgbClr val="FF0000"/>
                </a:solidFill>
              </a:rPr>
              <a:t>Note: This process does not apply to Region 7 Outlease Security Deposits</a:t>
            </a:r>
          </a:p>
          <a:p>
            <a:endParaRPr lang="en-US" sz="16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a:xfrm>
            <a:off x="-159658" y="6245225"/>
            <a:ext cx="573314" cy="476250"/>
          </a:xfrm>
        </p:spPr>
        <p:txBody>
          <a:bodyPr anchor="t"/>
          <a:lstStyle/>
          <a:p>
            <a:pPr algn="r">
              <a:defRPr/>
            </a:pPr>
            <a:fld id="{215F2CEC-58A8-492B-AD0D-C2BF1A7F0D89}" type="slidenum">
              <a:rPr lang="en-US" sz="1000" smtClean="0"/>
              <a:pPr algn="r">
                <a:defRPr/>
              </a:pPr>
              <a:t>172</a:t>
            </a:fld>
            <a:endParaRPr lang="en-US" sz="1000" dirty="0"/>
          </a:p>
        </p:txBody>
      </p:sp>
      <p:sp>
        <p:nvSpPr>
          <p:cNvPr id="9" name="Title 1"/>
          <p:cNvSpPr txBox="1">
            <a:spLocks/>
          </p:cNvSpPr>
          <p:nvPr/>
        </p:nvSpPr>
        <p:spPr bwMode="auto">
          <a:xfrm>
            <a:off x="429888" y="365438"/>
            <a:ext cx="8536691"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eaLnBrk="0" hangingPunct="0">
              <a:defRPr/>
            </a:pPr>
            <a:r>
              <a:rPr lang="en-US" sz="2600" b="1" dirty="0">
                <a:solidFill>
                  <a:schemeClr val="bg1"/>
                </a:solidFill>
              </a:rPr>
              <a:t>PCAS UFCO Reversal </a:t>
            </a:r>
            <a:r>
              <a:rPr kumimoji="0" lang="en-US" sz="2600" b="1" i="0" u="none" strike="noStrike" kern="0" cap="none" spc="0" normalizeH="0" baseline="0" noProof="0" dirty="0" smtClean="0">
                <a:ln>
                  <a:noFill/>
                </a:ln>
                <a:solidFill>
                  <a:schemeClr val="bg1"/>
                </a:solidFill>
                <a:effectLst/>
                <a:uLnTx/>
                <a:uFillTx/>
                <a:latin typeface="+mj-lt"/>
                <a:ea typeface="+mj-ea"/>
                <a:cs typeface="+mj-cs"/>
              </a:rPr>
              <a:t>– </a:t>
            </a:r>
          </a:p>
          <a:p>
            <a:pPr lvl="0" eaLnBrk="0" hangingPunct="0">
              <a:defRPr/>
            </a:pPr>
            <a:r>
              <a:rPr kumimoji="0" lang="en-US" sz="2600" b="1" i="0" u="none" strike="noStrike" kern="0" cap="none" spc="0" normalizeH="0" baseline="0" noProof="0" dirty="0" smtClean="0">
                <a:ln>
                  <a:noFill/>
                </a:ln>
                <a:solidFill>
                  <a:schemeClr val="bg1"/>
                </a:solidFill>
                <a:effectLst/>
                <a:uLnTx/>
                <a:uFillTx/>
                <a:latin typeface="+mj-lt"/>
                <a:ea typeface="+mj-ea"/>
                <a:cs typeface="+mj-cs"/>
              </a:rPr>
              <a:t>Refund of Unused</a:t>
            </a:r>
            <a:r>
              <a:rPr kumimoji="0" lang="en-US" sz="2600" b="1" i="0" u="none" strike="noStrike" kern="0" cap="none" spc="0" normalizeH="0" noProof="0" dirty="0" smtClean="0">
                <a:ln>
                  <a:noFill/>
                </a:ln>
                <a:solidFill>
                  <a:schemeClr val="bg1"/>
                </a:solidFill>
                <a:effectLst/>
                <a:uLnTx/>
                <a:uFillTx/>
                <a:latin typeface="+mj-lt"/>
                <a:ea typeface="+mj-ea"/>
                <a:cs typeface="+mj-cs"/>
              </a:rPr>
              <a:t> Advances</a:t>
            </a:r>
            <a:endParaRPr kumimoji="0" lang="en-US" sz="2600" b="1" i="0" u="none" strike="noStrike" kern="0" cap="none" spc="0" normalizeH="0" baseline="0" noProof="0" dirty="0">
              <a:ln>
                <a:noFill/>
              </a:ln>
              <a:solidFill>
                <a:schemeClr val="bg1"/>
              </a:solidFill>
              <a:effectLst/>
              <a:uLnTx/>
              <a:uFillTx/>
              <a:latin typeface="+mj-lt"/>
              <a:ea typeface="+mj-ea"/>
              <a:cs typeface="+mj-cs"/>
            </a:endParaRPr>
          </a:p>
        </p:txBody>
      </p:sp>
      <p:graphicFrame>
        <p:nvGraphicFramePr>
          <p:cNvPr id="7" name="Content Placeholder 7"/>
          <p:cNvGraphicFramePr>
            <a:graphicFrameLocks/>
          </p:cNvGraphicFramePr>
          <p:nvPr>
            <p:extLst>
              <p:ext uri="{D42A27DB-BD31-4B8C-83A1-F6EECF244321}">
                <p14:modId xmlns:p14="http://schemas.microsoft.com/office/powerpoint/2010/main" val="1378840731"/>
              </p:ext>
            </p:extLst>
          </p:nvPr>
        </p:nvGraphicFramePr>
        <p:xfrm>
          <a:off x="1474508" y="3794834"/>
          <a:ext cx="6495803" cy="1341120"/>
        </p:xfrm>
        <a:graphic>
          <a:graphicData uri="http://schemas.openxmlformats.org/drawingml/2006/table">
            <a:tbl>
              <a:tblPr firstRow="1" bandRow="1">
                <a:tableStyleId>{21E4AEA4-8DFA-4A89-87EB-49C32662AFE0}</a:tableStyleId>
              </a:tblPr>
              <a:tblGrid>
                <a:gridCol w="1151907"/>
                <a:gridCol w="5343896"/>
              </a:tblGrid>
              <a:tr h="0">
                <a:tc>
                  <a:txBody>
                    <a:bodyPr/>
                    <a:lstStyle/>
                    <a:p>
                      <a:pPr algn="ctr"/>
                      <a:r>
                        <a:rPr lang="en-US" sz="1600" kern="1200" dirty="0" smtClean="0"/>
                        <a:t>Doc Type</a:t>
                      </a:r>
                      <a:endParaRPr lang="en-US" sz="1200" b="1" kern="1200" dirty="0" smtClean="0">
                        <a:solidFill>
                          <a:schemeClr val="tx1"/>
                        </a:solidFill>
                        <a:latin typeface="+mn-lt"/>
                        <a:ea typeface="+mn-ea"/>
                        <a:cs typeface="+mn-cs"/>
                      </a:endParaRPr>
                    </a:p>
                  </a:txBody>
                  <a:tcPr anchor="ctr"/>
                </a:tc>
                <a:tc>
                  <a:txBody>
                    <a:bodyPr/>
                    <a:lstStyle/>
                    <a:p>
                      <a:pPr lvl="1" algn="l" fontAlgn="b"/>
                      <a:r>
                        <a:rPr lang="en-US" sz="1600" u="none" strike="noStrike" dirty="0" smtClean="0"/>
                        <a:t>Name</a:t>
                      </a:r>
                      <a:endParaRPr lang="en-US" sz="1200" b="1" i="0" u="none" strike="noStrike" dirty="0">
                        <a:solidFill>
                          <a:srgbClr val="000000"/>
                        </a:solidFill>
                        <a:latin typeface="Arial"/>
                      </a:endParaRPr>
                    </a:p>
                  </a:txBody>
                  <a:tcPr marL="0" marR="0" marT="0" marB="0" anchor="ctr"/>
                </a:tc>
              </a:tr>
              <a:tr h="273596">
                <a:tc>
                  <a:txBody>
                    <a:bodyPr/>
                    <a:lstStyle/>
                    <a:p>
                      <a:pPr algn="ctr"/>
                      <a:r>
                        <a:rPr lang="en-US" sz="1600" b="0" kern="1200" dirty="0" smtClean="0">
                          <a:solidFill>
                            <a:schemeClr val="tx1"/>
                          </a:solidFill>
                          <a:latin typeface="+mn-lt"/>
                          <a:ea typeface="+mn-ea"/>
                          <a:cs typeface="+mn-cs"/>
                        </a:rPr>
                        <a:t>NI6</a:t>
                      </a:r>
                    </a:p>
                  </a:txBody>
                  <a:tcPr anchor="ctr"/>
                </a:tc>
                <a:tc>
                  <a:txBody>
                    <a:bodyPr/>
                    <a:lstStyle/>
                    <a:p>
                      <a:pPr lvl="1" algn="l" fontAlgn="b"/>
                      <a:r>
                        <a:rPr lang="pt-BR" sz="1600" b="0" i="0" u="none" strike="noStrike" dirty="0" smtClean="0">
                          <a:solidFill>
                            <a:srgbClr val="000000"/>
                          </a:solidFill>
                          <a:latin typeface="+mn-lt"/>
                        </a:rPr>
                        <a:t>R6 IP Non IPAC Refund</a:t>
                      </a:r>
                      <a:endParaRPr lang="en-US" sz="1600" b="0" i="0" u="none" strike="noStrike" dirty="0">
                        <a:solidFill>
                          <a:srgbClr val="000000"/>
                        </a:solidFill>
                        <a:latin typeface="Arial"/>
                      </a:endParaRPr>
                    </a:p>
                  </a:txBody>
                  <a:tcPr marL="0" marR="0" marT="0" marB="0" anchor="ctr"/>
                </a:tc>
              </a:tr>
              <a:tr h="273596">
                <a:tc>
                  <a:txBody>
                    <a:bodyPr/>
                    <a:lstStyle/>
                    <a:p>
                      <a:pPr algn="ctr"/>
                      <a:r>
                        <a:rPr lang="en-US" sz="1600" b="0" kern="1200" dirty="0" smtClean="0">
                          <a:solidFill>
                            <a:schemeClr val="tx1"/>
                          </a:solidFill>
                          <a:latin typeface="+mn-lt"/>
                          <a:ea typeface="+mn-ea"/>
                          <a:cs typeface="+mn-cs"/>
                        </a:rPr>
                        <a:t>IM6</a:t>
                      </a:r>
                    </a:p>
                  </a:txBody>
                  <a:tcPr anchor="ctr"/>
                </a:tc>
                <a:tc>
                  <a:txBody>
                    <a:bodyPr/>
                    <a:lstStyle/>
                    <a:p>
                      <a:pPr lvl="1" algn="l" fontAlgn="b"/>
                      <a:r>
                        <a:rPr lang="en-US" sz="1600" b="0" i="0" u="none" strike="noStrike" dirty="0" smtClean="0">
                          <a:solidFill>
                            <a:srgbClr val="000000"/>
                          </a:solidFill>
                          <a:latin typeface="+mn-lt"/>
                        </a:rPr>
                        <a:t>R6 Manual IP IPAC Refund</a:t>
                      </a:r>
                      <a:endParaRPr lang="en-US" sz="1600" b="0" i="0" u="none" strike="noStrike" dirty="0">
                        <a:solidFill>
                          <a:srgbClr val="000000"/>
                        </a:solidFill>
                        <a:latin typeface="Arial"/>
                      </a:endParaRPr>
                    </a:p>
                  </a:txBody>
                  <a:tcPr marL="0" marR="0" marT="0" marB="0" anchor="ctr"/>
                </a:tc>
              </a:tr>
              <a:tr h="273596">
                <a:tc>
                  <a:txBody>
                    <a:bodyPr/>
                    <a:lstStyle/>
                    <a:p>
                      <a:pPr algn="ctr"/>
                      <a:r>
                        <a:rPr lang="en-US" sz="1600" b="0" kern="1200" dirty="0" smtClean="0">
                          <a:solidFill>
                            <a:schemeClr val="tx1"/>
                          </a:solidFill>
                          <a:latin typeface="+mn-lt"/>
                          <a:ea typeface="+mn-ea"/>
                          <a:cs typeface="+mn-cs"/>
                        </a:rPr>
                        <a:t>NI7</a:t>
                      </a:r>
                    </a:p>
                  </a:txBody>
                  <a:tcPr anchor="ctr"/>
                </a:tc>
                <a:tc>
                  <a:txBody>
                    <a:bodyPr/>
                    <a:lstStyle/>
                    <a:p>
                      <a:pPr lvl="1" algn="l" fontAlgn="b"/>
                      <a:r>
                        <a:rPr lang="pt-BR" sz="1600" b="0" i="0" u="none" strike="noStrike" dirty="0" smtClean="0">
                          <a:solidFill>
                            <a:srgbClr val="000000"/>
                          </a:solidFill>
                          <a:latin typeface="+mn-lt"/>
                        </a:rPr>
                        <a:t>R7 IP Non IPAC Refund</a:t>
                      </a:r>
                      <a:endParaRPr lang="en-US" sz="1600" b="0" i="0" u="none" strike="noStrike" dirty="0">
                        <a:solidFill>
                          <a:srgbClr val="000000"/>
                        </a:solidFill>
                        <a:latin typeface="Arial"/>
                      </a:endParaRPr>
                    </a:p>
                  </a:txBody>
                  <a:tcPr marL="0" marR="0" marT="0" marB="0" anchor="ctr"/>
                </a:tc>
              </a:tr>
            </a:tbl>
          </a:graphicData>
        </a:graphic>
      </p:graphicFrame>
    </p:spTree>
    <p:extLst>
      <p:ext uri="{BB962C8B-B14F-4D97-AF65-F5344CB8AC3E}">
        <p14:creationId xmlns:p14="http://schemas.microsoft.com/office/powerpoint/2010/main" val="848464362"/>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943568" cy="563562"/>
          </a:xfrm>
        </p:spPr>
        <p:txBody>
          <a:bodyPr/>
          <a:lstStyle/>
          <a:p>
            <a:pPr lvl="0">
              <a:defRPr/>
            </a:pPr>
            <a:r>
              <a:rPr lang="en-US" sz="2400" dirty="0"/>
              <a:t>PCAS UFCO Reversal – </a:t>
            </a:r>
            <a:br>
              <a:rPr lang="en-US" sz="2400" dirty="0"/>
            </a:br>
            <a:r>
              <a:rPr lang="en-US" sz="2400" dirty="0" smtClean="0"/>
              <a:t>How to Review and Approve Refunds </a:t>
            </a:r>
            <a:r>
              <a:rPr lang="en-US" sz="2400" dirty="0"/>
              <a:t>of Unused </a:t>
            </a:r>
            <a:r>
              <a:rPr lang="en-US" sz="2400" dirty="0" smtClean="0"/>
              <a:t>Advances</a:t>
            </a:r>
            <a:endParaRPr lang="en-US" dirty="0"/>
          </a:p>
        </p:txBody>
      </p:sp>
      <p:sp>
        <p:nvSpPr>
          <p:cNvPr id="3" name="Content Placeholder 2"/>
          <p:cNvSpPr>
            <a:spLocks noGrp="1"/>
          </p:cNvSpPr>
          <p:nvPr>
            <p:ph idx="1"/>
          </p:nvPr>
        </p:nvSpPr>
        <p:spPr>
          <a:xfrm>
            <a:off x="159872" y="1278515"/>
            <a:ext cx="8909700" cy="4525962"/>
          </a:xfrm>
        </p:spPr>
        <p:txBody>
          <a:bodyPr/>
          <a:lstStyle/>
          <a:p>
            <a:pPr marL="573088">
              <a:spcBef>
                <a:spcPts val="600"/>
              </a:spcBef>
              <a:spcAft>
                <a:spcPts val="600"/>
              </a:spcAft>
              <a:buFont typeface="+mj-lt"/>
              <a:buAutoNum type="arabicPeriod"/>
              <a:defRPr/>
            </a:pPr>
            <a:r>
              <a:rPr lang="en-US" sz="1800" dirty="0" smtClean="0"/>
              <a:t>Open and Acquire Refund IP from Workflow</a:t>
            </a:r>
            <a:endParaRPr lang="en-US" sz="1800" dirty="0"/>
          </a:p>
          <a:p>
            <a:pPr marL="573088">
              <a:spcBef>
                <a:spcPts val="600"/>
              </a:spcBef>
              <a:spcAft>
                <a:spcPts val="600"/>
              </a:spcAft>
              <a:buFont typeface="+mj-lt"/>
              <a:buAutoNum type="arabicPeriod"/>
              <a:defRPr/>
            </a:pPr>
            <a:r>
              <a:rPr lang="en-US" sz="1800" dirty="0" smtClean="0"/>
              <a:t>Review document</a:t>
            </a:r>
          </a:p>
          <a:p>
            <a:pPr marL="1030288" lvl="1" indent="-342900">
              <a:spcBef>
                <a:spcPts val="600"/>
              </a:spcBef>
              <a:spcAft>
                <a:spcPts val="600"/>
              </a:spcAft>
              <a:defRPr/>
            </a:pPr>
            <a:r>
              <a:rPr lang="en-US" sz="1600" dirty="0" smtClean="0"/>
              <a:t>Header Page – review Refund Amount</a:t>
            </a:r>
          </a:p>
          <a:p>
            <a:pPr marL="1030288" lvl="1" indent="-342900">
              <a:spcBef>
                <a:spcPts val="600"/>
              </a:spcBef>
              <a:spcAft>
                <a:spcPts val="600"/>
              </a:spcAft>
              <a:defRPr/>
            </a:pPr>
            <a:r>
              <a:rPr lang="en-US" sz="1600" dirty="0" smtClean="0"/>
              <a:t>Accounting Line Page – review</a:t>
            </a:r>
          </a:p>
          <a:p>
            <a:pPr lvl="4">
              <a:spcBef>
                <a:spcPts val="600"/>
              </a:spcBef>
              <a:spcAft>
                <a:spcPts val="600"/>
              </a:spcAft>
            </a:pPr>
            <a:r>
              <a:rPr lang="en-US" sz="1600" dirty="0"/>
              <a:t>Line Type</a:t>
            </a:r>
          </a:p>
          <a:p>
            <a:pPr lvl="4">
              <a:spcBef>
                <a:spcPts val="600"/>
              </a:spcBef>
              <a:spcAft>
                <a:spcPts val="600"/>
              </a:spcAft>
            </a:pPr>
            <a:r>
              <a:rPr lang="en-US" sz="1600" dirty="0"/>
              <a:t>Transaction Type</a:t>
            </a:r>
          </a:p>
          <a:p>
            <a:pPr lvl="4">
              <a:spcBef>
                <a:spcPts val="600"/>
              </a:spcBef>
              <a:spcAft>
                <a:spcPts val="600"/>
              </a:spcAft>
            </a:pPr>
            <a:r>
              <a:rPr lang="en-US" sz="1600" dirty="0"/>
              <a:t>Document Reference section</a:t>
            </a:r>
          </a:p>
          <a:p>
            <a:pPr lvl="4">
              <a:spcBef>
                <a:spcPts val="600"/>
              </a:spcBef>
              <a:spcAft>
                <a:spcPts val="600"/>
              </a:spcAft>
            </a:pPr>
            <a:r>
              <a:rPr lang="en-US" sz="1600" dirty="0"/>
              <a:t>Agreement </a:t>
            </a:r>
            <a:r>
              <a:rPr lang="en-US" sz="1600" dirty="0" smtClean="0"/>
              <a:t>section</a:t>
            </a:r>
            <a:endParaRPr lang="en-US" sz="1600" dirty="0"/>
          </a:p>
          <a:p>
            <a:pPr marL="573088">
              <a:spcBef>
                <a:spcPts val="600"/>
              </a:spcBef>
              <a:spcAft>
                <a:spcPts val="600"/>
              </a:spcAft>
              <a:buFont typeface="+mj-lt"/>
              <a:buAutoNum type="arabicPeriod"/>
              <a:defRPr/>
            </a:pPr>
            <a:r>
              <a:rPr lang="en-US" sz="1800" dirty="0"/>
              <a:t>After review is complete, select </a:t>
            </a:r>
            <a:r>
              <a:rPr lang="en-US" sz="1800" dirty="0" smtClean="0"/>
              <a:t>Approve</a:t>
            </a:r>
            <a:endParaRPr lang="en-US" sz="1800" dirty="0"/>
          </a:p>
          <a:p>
            <a:pPr marL="573088">
              <a:spcBef>
                <a:spcPts val="600"/>
              </a:spcBef>
              <a:spcAft>
                <a:spcPts val="600"/>
              </a:spcAft>
              <a:buFont typeface="+mj-lt"/>
              <a:buAutoNum type="arabicPeriod"/>
              <a:defRPr/>
            </a:pPr>
            <a:r>
              <a:rPr lang="en-US" sz="1800" dirty="0" smtClean="0"/>
              <a:t>A </a:t>
            </a:r>
            <a:r>
              <a:rPr lang="en-US" sz="1800" dirty="0"/>
              <a:t>comment window will appear, add comment as appropriate and select </a:t>
            </a:r>
            <a:r>
              <a:rPr lang="en-US" sz="1800" dirty="0" smtClean="0"/>
              <a:t>Continue</a:t>
            </a:r>
          </a:p>
          <a:p>
            <a:pPr marL="573088">
              <a:spcBef>
                <a:spcPts val="600"/>
              </a:spcBef>
              <a:spcAft>
                <a:spcPts val="600"/>
              </a:spcAft>
              <a:buFont typeface="+mj-lt"/>
              <a:buAutoNum type="arabicPeriod"/>
              <a:defRPr/>
            </a:pPr>
            <a:r>
              <a:rPr lang="en-US" sz="1800" dirty="0" smtClean="0"/>
              <a:t>Receive </a:t>
            </a:r>
            <a:r>
              <a:rPr lang="en-US" sz="1800" dirty="0"/>
              <a:t>message indicating that a Workflow task is </a:t>
            </a:r>
            <a:r>
              <a:rPr lang="en-US" sz="1800" dirty="0" smtClean="0"/>
              <a:t>complete</a:t>
            </a:r>
          </a:p>
          <a:p>
            <a:pPr marL="341313" indent="0">
              <a:spcBef>
                <a:spcPts val="600"/>
              </a:spcBef>
              <a:spcAft>
                <a:spcPts val="600"/>
              </a:spcAft>
              <a:buNone/>
              <a:defRPr/>
            </a:pPr>
            <a:r>
              <a:rPr lang="en-US" sz="1400" b="1" dirty="0">
                <a:solidFill>
                  <a:srgbClr val="FF0000"/>
                </a:solidFill>
              </a:rPr>
              <a:t>Note: The number of approvals required depends on the amount of the refund</a:t>
            </a:r>
          </a:p>
          <a:p>
            <a:pPr marL="341313" indent="0">
              <a:spcBef>
                <a:spcPts val="600"/>
              </a:spcBef>
              <a:spcAft>
                <a:spcPts val="600"/>
              </a:spcAft>
              <a:buNone/>
              <a:defRPr/>
            </a:pPr>
            <a:endParaRPr lang="en-US" dirty="0"/>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6" name="Slide Number Placeholder 5"/>
          <p:cNvSpPr>
            <a:spLocks noGrp="1"/>
          </p:cNvSpPr>
          <p:nvPr>
            <p:ph type="sldNum" sz="quarter" idx="11"/>
          </p:nvPr>
        </p:nvSpPr>
        <p:spPr>
          <a:xfrm>
            <a:off x="-72573" y="6245225"/>
            <a:ext cx="500743" cy="476250"/>
          </a:xfrm>
        </p:spPr>
        <p:txBody>
          <a:bodyPr anchor="t"/>
          <a:lstStyle/>
          <a:p>
            <a:pPr algn="r">
              <a:defRPr/>
            </a:pPr>
            <a:fld id="{5842F1FC-5FDD-41D6-BAD6-160FC7BE3BC4}" type="slidenum">
              <a:rPr lang="en-US" sz="1000" smtClean="0"/>
              <a:pPr algn="r">
                <a:defRPr/>
              </a:pPr>
              <a:t>173</a:t>
            </a:fld>
            <a:endParaRPr lang="en-US" sz="1000" dirty="0"/>
          </a:p>
        </p:txBody>
      </p:sp>
    </p:spTree>
    <p:extLst>
      <p:ext uri="{BB962C8B-B14F-4D97-AF65-F5344CB8AC3E}">
        <p14:creationId xmlns:p14="http://schemas.microsoft.com/office/powerpoint/2010/main" val="783524072"/>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6" name="Rectangle 5"/>
          <p:cNvSpPr/>
          <p:nvPr/>
        </p:nvSpPr>
        <p:spPr>
          <a:xfrm>
            <a:off x="10628" y="1235631"/>
            <a:ext cx="6071190" cy="369332"/>
          </a:xfrm>
          <a:prstGeom prst="rect">
            <a:avLst/>
          </a:prstGeom>
        </p:spPr>
        <p:txBody>
          <a:bodyPr wrap="square">
            <a:spAutoFit/>
          </a:bodyPr>
          <a:lstStyle/>
          <a:p>
            <a:pPr marL="573088">
              <a:spcBef>
                <a:spcPts val="600"/>
              </a:spcBef>
              <a:spcAft>
                <a:spcPts val="600"/>
              </a:spcAft>
              <a:buFont typeface="+mj-lt"/>
              <a:buAutoNum type="arabicPeriod"/>
              <a:defRPr/>
            </a:pPr>
            <a:r>
              <a:rPr lang="en-US" dirty="0"/>
              <a:t>Open and Acquire Refund IP from Workflow</a:t>
            </a:r>
          </a:p>
        </p:txBody>
      </p:sp>
      <p:sp>
        <p:nvSpPr>
          <p:cNvPr id="8" name="Title 1"/>
          <p:cNvSpPr>
            <a:spLocks noGrp="1"/>
          </p:cNvSpPr>
          <p:nvPr>
            <p:ph type="title"/>
          </p:nvPr>
        </p:nvSpPr>
        <p:spPr>
          <a:xfrm>
            <a:off x="455613" y="331788"/>
            <a:ext cx="8688387" cy="563562"/>
          </a:xfrm>
        </p:spPr>
        <p:txBody>
          <a:bodyPr/>
          <a:lstStyle/>
          <a:p>
            <a:pPr lvl="0">
              <a:defRPr/>
            </a:pPr>
            <a:r>
              <a:rPr lang="en-US" sz="2400" dirty="0"/>
              <a:t>PCAS UFCO Reversal – </a:t>
            </a:r>
            <a:br>
              <a:rPr lang="en-US" sz="2400" dirty="0"/>
            </a:br>
            <a:r>
              <a:rPr lang="en-US" sz="2400" dirty="0" smtClean="0"/>
              <a:t>How to Review and Approve Refunds </a:t>
            </a:r>
            <a:r>
              <a:rPr lang="en-US" sz="2400" dirty="0"/>
              <a:t>of Unused </a:t>
            </a:r>
            <a:r>
              <a:rPr lang="en-US" sz="2400" dirty="0" smtClean="0"/>
              <a:t>Advances</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74335" y="1604963"/>
            <a:ext cx="5904512" cy="4525962"/>
          </a:xfrm>
          <a:prstGeom prst="rect">
            <a:avLst/>
          </a:prstGeom>
          <a:noFill/>
          <a:ln w="22225">
            <a:solidFill>
              <a:schemeClr val="tx1"/>
            </a:solidFill>
            <a:miter lim="800000"/>
            <a:headEnd/>
            <a:tailEnd/>
          </a:ln>
        </p:spPr>
      </p:pic>
      <p:sp>
        <p:nvSpPr>
          <p:cNvPr id="10" name="TextBox 9"/>
          <p:cNvSpPr txBox="1"/>
          <p:nvPr/>
        </p:nvSpPr>
        <p:spPr>
          <a:xfrm>
            <a:off x="2292822" y="4759868"/>
            <a:ext cx="859810" cy="184666"/>
          </a:xfrm>
          <a:prstGeom prst="rect">
            <a:avLst/>
          </a:prstGeom>
          <a:noFill/>
          <a:ln w="28575">
            <a:solidFill>
              <a:srgbClr val="FF0000"/>
            </a:solidFill>
          </a:ln>
        </p:spPr>
        <p:txBody>
          <a:bodyPr wrap="square" rtlCol="0">
            <a:spAutoFit/>
          </a:bodyPr>
          <a:lstStyle/>
          <a:p>
            <a:endParaRPr lang="en-US" dirty="0"/>
          </a:p>
        </p:txBody>
      </p:sp>
      <p:sp>
        <p:nvSpPr>
          <p:cNvPr id="11" name="TextBox 10"/>
          <p:cNvSpPr txBox="1"/>
          <p:nvPr/>
        </p:nvSpPr>
        <p:spPr>
          <a:xfrm>
            <a:off x="6230200" y="5202998"/>
            <a:ext cx="1044057" cy="924847"/>
          </a:xfrm>
          <a:prstGeom prst="rect">
            <a:avLst/>
          </a:prstGeom>
          <a:noFill/>
          <a:ln w="28575">
            <a:solidFill>
              <a:srgbClr val="FF0000"/>
            </a:solidFill>
          </a:ln>
        </p:spPr>
        <p:txBody>
          <a:bodyPr wrap="square" rtlCol="0">
            <a:spAutoFit/>
          </a:bodyPr>
          <a:lstStyle/>
          <a:p>
            <a:endParaRPr lang="en-US" dirty="0"/>
          </a:p>
        </p:txBody>
      </p:sp>
      <p:sp>
        <p:nvSpPr>
          <p:cNvPr id="3" name="Slide Number Placeholder 2"/>
          <p:cNvSpPr>
            <a:spLocks noGrp="1"/>
          </p:cNvSpPr>
          <p:nvPr>
            <p:ph type="sldNum" sz="quarter" idx="11"/>
          </p:nvPr>
        </p:nvSpPr>
        <p:spPr>
          <a:xfrm>
            <a:off x="-58059" y="6245225"/>
            <a:ext cx="486229" cy="476250"/>
          </a:xfrm>
        </p:spPr>
        <p:txBody>
          <a:bodyPr anchor="t"/>
          <a:lstStyle/>
          <a:p>
            <a:pPr algn="r">
              <a:defRPr/>
            </a:pPr>
            <a:fld id="{5842F1FC-5FDD-41D6-BAD6-160FC7BE3BC4}" type="slidenum">
              <a:rPr lang="en-US" sz="1000" smtClean="0"/>
              <a:pPr algn="r">
                <a:defRPr/>
              </a:pPr>
              <a:t>174</a:t>
            </a:fld>
            <a:endParaRPr lang="en-US" sz="1000" dirty="0"/>
          </a:p>
        </p:txBody>
      </p:sp>
    </p:spTree>
    <p:extLst>
      <p:ext uri="{BB962C8B-B14F-4D97-AF65-F5344CB8AC3E}">
        <p14:creationId xmlns:p14="http://schemas.microsoft.com/office/powerpoint/2010/main" val="3963044786"/>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a:xfrm>
            <a:off x="388961" y="6389427"/>
            <a:ext cx="7010400" cy="304800"/>
          </a:xfrm>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a:xfrm>
            <a:off x="-58059" y="6245225"/>
            <a:ext cx="486229" cy="476250"/>
          </a:xfrm>
        </p:spPr>
        <p:txBody>
          <a:bodyPr anchor="t"/>
          <a:lstStyle/>
          <a:p>
            <a:pPr algn="r">
              <a:defRPr/>
            </a:pPr>
            <a:fld id="{215F2CEC-58A8-492B-AD0D-C2BF1A7F0D89}" type="slidenum">
              <a:rPr lang="en-US" sz="1000" smtClean="0"/>
              <a:pPr algn="r">
                <a:defRPr/>
              </a:pPr>
              <a:t>175</a:t>
            </a:fld>
            <a:endParaRPr lang="en-US" sz="1000" dirty="0"/>
          </a:p>
        </p:txBody>
      </p:sp>
      <p:sp>
        <p:nvSpPr>
          <p:cNvPr id="9" name="Title 1"/>
          <p:cNvSpPr>
            <a:spLocks noGrp="1"/>
          </p:cNvSpPr>
          <p:nvPr>
            <p:ph type="title"/>
          </p:nvPr>
        </p:nvSpPr>
        <p:spPr>
          <a:xfrm>
            <a:off x="455613" y="331788"/>
            <a:ext cx="8943568" cy="563562"/>
          </a:xfrm>
        </p:spPr>
        <p:txBody>
          <a:bodyPr/>
          <a:lstStyle/>
          <a:p>
            <a:pPr lvl="0">
              <a:defRPr/>
            </a:pPr>
            <a:r>
              <a:rPr lang="en-US" sz="2400" dirty="0"/>
              <a:t>PCAS UFCO Reversal – </a:t>
            </a:r>
            <a:br>
              <a:rPr lang="en-US" sz="2400" dirty="0"/>
            </a:br>
            <a:r>
              <a:rPr lang="en-US" sz="2400" dirty="0" smtClean="0"/>
              <a:t>How to Review and Approve Refunds </a:t>
            </a:r>
            <a:r>
              <a:rPr lang="en-US" sz="2400" dirty="0"/>
              <a:t>of Unused </a:t>
            </a:r>
            <a:r>
              <a:rPr lang="en-US" sz="2400" dirty="0" smtClean="0"/>
              <a:t>Advances</a:t>
            </a:r>
            <a:endParaRPr lang="en-US" dirty="0"/>
          </a:p>
        </p:txBody>
      </p:sp>
      <p:sp>
        <p:nvSpPr>
          <p:cNvPr id="8" name="Rectangle 7"/>
          <p:cNvSpPr/>
          <p:nvPr/>
        </p:nvSpPr>
        <p:spPr>
          <a:xfrm>
            <a:off x="0" y="1097303"/>
            <a:ext cx="4659129" cy="369332"/>
          </a:xfrm>
          <a:prstGeom prst="rect">
            <a:avLst/>
          </a:prstGeom>
        </p:spPr>
        <p:txBody>
          <a:bodyPr wrap="square">
            <a:spAutoFit/>
          </a:bodyPr>
          <a:lstStyle/>
          <a:p>
            <a:pPr marL="915988" indent="-342900">
              <a:spcBef>
                <a:spcPts val="600"/>
              </a:spcBef>
              <a:spcAft>
                <a:spcPts val="600"/>
              </a:spcAft>
              <a:buFont typeface="+mj-lt"/>
              <a:buAutoNum type="arabicPeriod" startAt="2"/>
              <a:defRPr/>
            </a:pPr>
            <a:r>
              <a:rPr lang="en-US" dirty="0"/>
              <a:t>Review </a:t>
            </a:r>
            <a:r>
              <a:rPr lang="en-US" dirty="0" smtClean="0"/>
              <a:t>document - Header</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836" y="1576129"/>
            <a:ext cx="8078328" cy="3705742"/>
          </a:xfrm>
          <a:prstGeom prst="rect">
            <a:avLst/>
          </a:prstGeom>
          <a:noFill/>
          <a:ln w="22225">
            <a:solidFill>
              <a:schemeClr val="tx1"/>
            </a:solidFill>
            <a:miter lim="800000"/>
            <a:headEnd/>
            <a:tailEnd/>
          </a:ln>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1613" y="4516841"/>
            <a:ext cx="3439005" cy="2133898"/>
          </a:xfrm>
          <a:prstGeom prst="rect">
            <a:avLst/>
          </a:prstGeom>
          <a:noFill/>
          <a:ln w="22225">
            <a:solidFill>
              <a:schemeClr val="tx1"/>
            </a:solidFill>
            <a:miter lim="800000"/>
            <a:headEnd/>
            <a:tailEnd/>
          </a:ln>
        </p:spPr>
      </p:pic>
      <p:sp>
        <p:nvSpPr>
          <p:cNvPr id="14" name="TextBox 13"/>
          <p:cNvSpPr txBox="1"/>
          <p:nvPr/>
        </p:nvSpPr>
        <p:spPr>
          <a:xfrm>
            <a:off x="4026205" y="4735773"/>
            <a:ext cx="3166166" cy="369332"/>
          </a:xfrm>
          <a:prstGeom prst="rect">
            <a:avLst/>
          </a:prstGeom>
          <a:noFill/>
          <a:ln w="28575">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2422088671"/>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a:spLocks noGrp="1"/>
          </p:cNvSpPr>
          <p:nvPr>
            <p:ph idx="1"/>
          </p:nvPr>
        </p:nvSpPr>
        <p:spPr>
          <a:xfrm>
            <a:off x="441037" y="1744701"/>
            <a:ext cx="2863637" cy="2712782"/>
          </a:xfrm>
        </p:spPr>
        <p:txBody>
          <a:bodyPr/>
          <a:lstStyle/>
          <a:p>
            <a:r>
              <a:rPr lang="en-US" sz="1600" b="1" dirty="0" smtClean="0"/>
              <a:t>Line Type </a:t>
            </a:r>
            <a:r>
              <a:rPr lang="en-US" sz="1600" dirty="0" smtClean="0"/>
              <a:t>– Advance Refund</a:t>
            </a:r>
            <a:br>
              <a:rPr lang="en-US" sz="1600" dirty="0" smtClean="0"/>
            </a:br>
            <a:endParaRPr lang="en-US" sz="1600" dirty="0" smtClean="0"/>
          </a:p>
          <a:p>
            <a:r>
              <a:rPr lang="en-US" sz="1600" b="1" dirty="0" smtClean="0"/>
              <a:t>Transaction Type</a:t>
            </a:r>
            <a:r>
              <a:rPr lang="en-US" sz="1600" dirty="0" smtClean="0"/>
              <a:t> - 04</a:t>
            </a:r>
            <a:br>
              <a:rPr lang="en-US" sz="1600" dirty="0" smtClean="0"/>
            </a:br>
            <a:endParaRPr lang="en-US" sz="1600" dirty="0" smtClean="0"/>
          </a:p>
          <a:p>
            <a:endParaRPr lang="en-US" sz="1600" b="1" dirty="0"/>
          </a:p>
          <a:p>
            <a:pPr marL="0" indent="0">
              <a:buNone/>
            </a:pPr>
            <a:endParaRPr lang="en-US" sz="1600" b="1" dirty="0" smtClean="0"/>
          </a:p>
          <a:p>
            <a:r>
              <a:rPr lang="en-US" sz="1600" b="1" dirty="0" smtClean="0"/>
              <a:t>Document Reference </a:t>
            </a:r>
            <a:r>
              <a:rPr lang="en-US" sz="1600" dirty="0" smtClean="0"/>
              <a:t>– References the Advance Collection document</a:t>
            </a:r>
          </a:p>
          <a:p>
            <a:pPr marL="0" indent="0">
              <a:buNone/>
            </a:pPr>
            <a:endParaRPr lang="en-US" sz="1600" dirty="0" smtClean="0"/>
          </a:p>
          <a:p>
            <a:r>
              <a:rPr lang="en-US" sz="1600" b="1" dirty="0"/>
              <a:t>Agreement Number </a:t>
            </a:r>
            <a:r>
              <a:rPr lang="en-US" sz="1600" dirty="0"/>
              <a:t>and </a:t>
            </a:r>
            <a:r>
              <a:rPr lang="en-US" sz="1600" b="1" dirty="0"/>
              <a:t>Agreement Line Number </a:t>
            </a:r>
            <a:r>
              <a:rPr lang="en-US" sz="1600" dirty="0"/>
              <a:t>– References the Agreement in order to draw down the collection and advance </a:t>
            </a:r>
            <a:r>
              <a:rPr lang="en-US" sz="1600" dirty="0" smtClean="0"/>
              <a:t>amounts</a:t>
            </a:r>
            <a:endParaRPr lang="en-US" sz="16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a:xfrm>
            <a:off x="-87087" y="6245225"/>
            <a:ext cx="500743" cy="476250"/>
          </a:xfrm>
        </p:spPr>
        <p:txBody>
          <a:bodyPr anchor="t"/>
          <a:lstStyle/>
          <a:p>
            <a:pPr algn="r">
              <a:defRPr/>
            </a:pPr>
            <a:fld id="{215F2CEC-58A8-492B-AD0D-C2BF1A7F0D89}" type="slidenum">
              <a:rPr lang="en-US" sz="1000" smtClean="0"/>
              <a:pPr algn="r">
                <a:defRPr/>
              </a:pPr>
              <a:t>176</a:t>
            </a:fld>
            <a:endParaRPr lang="en-US" sz="1000" dirty="0"/>
          </a:p>
        </p:txBody>
      </p:sp>
      <p:pic>
        <p:nvPicPr>
          <p:cNvPr id="106498" name="Picture 2"/>
          <p:cNvPicPr>
            <a:picLocks noChangeAspect="1" noChangeArrowheads="1"/>
          </p:cNvPicPr>
          <p:nvPr/>
        </p:nvPicPr>
        <p:blipFill>
          <a:blip r:embed="rId3" cstate="print"/>
          <a:srcRect/>
          <a:stretch>
            <a:fillRect/>
          </a:stretch>
        </p:blipFill>
        <p:spPr bwMode="auto">
          <a:xfrm>
            <a:off x="3448049" y="1502414"/>
            <a:ext cx="5440770" cy="1986179"/>
          </a:xfrm>
          <a:prstGeom prst="rect">
            <a:avLst/>
          </a:prstGeom>
          <a:noFill/>
          <a:ln w="22225">
            <a:solidFill>
              <a:schemeClr val="tx1"/>
            </a:solidFill>
            <a:miter lim="800000"/>
            <a:headEnd/>
            <a:tailEnd/>
          </a:ln>
        </p:spPr>
      </p:pic>
      <p:pic>
        <p:nvPicPr>
          <p:cNvPr id="106500" name="Picture 4"/>
          <p:cNvPicPr>
            <a:picLocks noChangeAspect="1" noChangeArrowheads="1"/>
          </p:cNvPicPr>
          <p:nvPr/>
        </p:nvPicPr>
        <p:blipFill>
          <a:blip r:embed="rId4" cstate="print"/>
          <a:srcRect/>
          <a:stretch>
            <a:fillRect/>
          </a:stretch>
        </p:blipFill>
        <p:spPr bwMode="auto">
          <a:xfrm>
            <a:off x="3448049" y="3714850"/>
            <a:ext cx="5440770" cy="934840"/>
          </a:xfrm>
          <a:prstGeom prst="rect">
            <a:avLst/>
          </a:prstGeom>
          <a:noFill/>
          <a:ln w="22225">
            <a:solidFill>
              <a:schemeClr val="tx1"/>
            </a:solidFill>
            <a:miter lim="800000"/>
            <a:headEnd/>
            <a:tailEnd/>
          </a:ln>
        </p:spPr>
      </p:pic>
      <p:pic>
        <p:nvPicPr>
          <p:cNvPr id="106501" name="Picture 5"/>
          <p:cNvPicPr>
            <a:picLocks noChangeAspect="1" noChangeArrowheads="1"/>
          </p:cNvPicPr>
          <p:nvPr/>
        </p:nvPicPr>
        <p:blipFill>
          <a:blip r:embed="rId5" cstate="print"/>
          <a:srcRect/>
          <a:stretch>
            <a:fillRect/>
          </a:stretch>
        </p:blipFill>
        <p:spPr bwMode="auto">
          <a:xfrm>
            <a:off x="3448048" y="4831394"/>
            <a:ext cx="5440771" cy="480900"/>
          </a:xfrm>
          <a:prstGeom prst="rect">
            <a:avLst/>
          </a:prstGeom>
          <a:noFill/>
          <a:ln w="22225">
            <a:solidFill>
              <a:schemeClr val="tx1"/>
            </a:solidFill>
            <a:miter lim="800000"/>
            <a:headEnd/>
            <a:tailEnd/>
          </a:ln>
        </p:spPr>
      </p:pic>
      <p:sp>
        <p:nvSpPr>
          <p:cNvPr id="15" name="TextBox 14"/>
          <p:cNvSpPr txBox="1"/>
          <p:nvPr/>
        </p:nvSpPr>
        <p:spPr>
          <a:xfrm>
            <a:off x="455613" y="5057612"/>
            <a:ext cx="3109548" cy="723275"/>
          </a:xfrm>
          <a:prstGeom prst="rect">
            <a:avLst/>
          </a:prstGeom>
          <a:noFill/>
        </p:spPr>
        <p:txBody>
          <a:bodyPr wrap="square" rtlCol="0">
            <a:spAutoFit/>
          </a:bodyPr>
          <a:lstStyle/>
          <a:p>
            <a:pPr marL="231775" indent="-231775" eaLnBrk="0" hangingPunct="0">
              <a:spcBef>
                <a:spcPts val="600"/>
              </a:spcBef>
              <a:spcAft>
                <a:spcPts val="600"/>
              </a:spcAft>
              <a:buClr>
                <a:srgbClr val="AF242B"/>
              </a:buClr>
              <a:buSzPct val="75000"/>
              <a:buFont typeface="Wingdings" pitchFamily="2" charset="2"/>
              <a:buChar char="w"/>
            </a:pPr>
            <a:endParaRPr lang="en-US" dirty="0" smtClean="0"/>
          </a:p>
          <a:p>
            <a:endParaRPr lang="en-US" dirty="0"/>
          </a:p>
        </p:txBody>
      </p:sp>
      <p:sp>
        <p:nvSpPr>
          <p:cNvPr id="17" name="Rectangle 16"/>
          <p:cNvSpPr/>
          <p:nvPr/>
        </p:nvSpPr>
        <p:spPr>
          <a:xfrm>
            <a:off x="0" y="1097303"/>
            <a:ext cx="5295014" cy="369332"/>
          </a:xfrm>
          <a:prstGeom prst="rect">
            <a:avLst/>
          </a:prstGeom>
        </p:spPr>
        <p:txBody>
          <a:bodyPr wrap="square">
            <a:spAutoFit/>
          </a:bodyPr>
          <a:lstStyle/>
          <a:p>
            <a:pPr marL="915988" indent="-342900">
              <a:spcBef>
                <a:spcPts val="600"/>
              </a:spcBef>
              <a:spcAft>
                <a:spcPts val="600"/>
              </a:spcAft>
              <a:buFont typeface="+mj-lt"/>
              <a:buAutoNum type="arabicPeriod" startAt="2"/>
              <a:defRPr/>
            </a:pPr>
            <a:r>
              <a:rPr lang="en-US" dirty="0"/>
              <a:t>Review </a:t>
            </a:r>
            <a:r>
              <a:rPr lang="en-US" dirty="0" smtClean="0"/>
              <a:t>document – Accounting Line</a:t>
            </a:r>
            <a:endParaRPr lang="en-US" dirty="0"/>
          </a:p>
        </p:txBody>
      </p:sp>
      <p:sp>
        <p:nvSpPr>
          <p:cNvPr id="18" name="Title 1"/>
          <p:cNvSpPr>
            <a:spLocks noGrp="1"/>
          </p:cNvSpPr>
          <p:nvPr>
            <p:ph type="title"/>
          </p:nvPr>
        </p:nvSpPr>
        <p:spPr>
          <a:xfrm>
            <a:off x="455613" y="331788"/>
            <a:ext cx="8943568" cy="563562"/>
          </a:xfrm>
        </p:spPr>
        <p:txBody>
          <a:bodyPr/>
          <a:lstStyle/>
          <a:p>
            <a:pPr lvl="0">
              <a:defRPr/>
            </a:pPr>
            <a:r>
              <a:rPr lang="en-US" sz="2400" dirty="0"/>
              <a:t>PCAS UFCO Reversal – </a:t>
            </a:r>
            <a:br>
              <a:rPr lang="en-US" sz="2400" dirty="0"/>
            </a:br>
            <a:r>
              <a:rPr lang="en-US" sz="2400" dirty="0" smtClean="0"/>
              <a:t>How to Review and Approve Refunds </a:t>
            </a:r>
            <a:r>
              <a:rPr lang="en-US" sz="2400" dirty="0"/>
              <a:t>of Unused </a:t>
            </a:r>
            <a:r>
              <a:rPr lang="en-US" sz="2400" dirty="0" smtClean="0"/>
              <a:t>Advances</a:t>
            </a:r>
            <a:endParaRPr lang="en-US" dirty="0"/>
          </a:p>
        </p:txBody>
      </p:sp>
      <p:sp>
        <p:nvSpPr>
          <p:cNvPr id="12" name="Rectangle 11"/>
          <p:cNvSpPr/>
          <p:nvPr/>
        </p:nvSpPr>
        <p:spPr bwMode="auto">
          <a:xfrm>
            <a:off x="3514165" y="1850139"/>
            <a:ext cx="2333742" cy="209924"/>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3" name="Rectangle 12"/>
          <p:cNvSpPr/>
          <p:nvPr/>
        </p:nvSpPr>
        <p:spPr bwMode="auto">
          <a:xfrm>
            <a:off x="3517703" y="2066337"/>
            <a:ext cx="2333742" cy="209924"/>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6" name="Rectangle 15"/>
          <p:cNvSpPr/>
          <p:nvPr/>
        </p:nvSpPr>
        <p:spPr bwMode="auto">
          <a:xfrm>
            <a:off x="3565161" y="3958565"/>
            <a:ext cx="3579918" cy="400784"/>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9" name="Rectangle 18"/>
          <p:cNvSpPr/>
          <p:nvPr/>
        </p:nvSpPr>
        <p:spPr bwMode="auto">
          <a:xfrm>
            <a:off x="3533262" y="4965405"/>
            <a:ext cx="5323658" cy="292599"/>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346725361"/>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4185683" y="2625575"/>
            <a:ext cx="3962400" cy="2143125"/>
          </a:xfrm>
          <a:prstGeom prst="rect">
            <a:avLst/>
          </a:prstGeom>
          <a:noFill/>
          <a:ln w="22225">
            <a:solidFill>
              <a:schemeClr val="tx1"/>
            </a:solidFill>
            <a:miter lim="800000"/>
            <a:headEnd/>
            <a:tailEnd/>
          </a:ln>
        </p:spPr>
      </p:pic>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3637236" y="5053233"/>
            <a:ext cx="4867910" cy="962025"/>
          </a:xfrm>
          <a:prstGeom prst="rect">
            <a:avLst/>
          </a:prstGeom>
          <a:noFill/>
          <a:ln w="22225">
            <a:solidFill>
              <a:schemeClr val="tx1"/>
            </a:solidFill>
            <a:miter lim="800000"/>
            <a:headEnd/>
            <a:tailEnd/>
          </a:ln>
        </p:spPr>
      </p:pic>
      <p:pic>
        <p:nvPicPr>
          <p:cNvPr id="7" name="Picture 6"/>
          <p:cNvPicPr/>
          <p:nvPr/>
        </p:nvPicPr>
        <p:blipFill>
          <a:blip r:embed="rId4">
            <a:extLst>
              <a:ext uri="{28A0092B-C50C-407E-A947-70E740481C1C}">
                <a14:useLocalDpi xmlns:a14="http://schemas.microsoft.com/office/drawing/2010/main" val="0"/>
              </a:ext>
            </a:extLst>
          </a:blip>
          <a:stretch>
            <a:fillRect/>
          </a:stretch>
        </p:blipFill>
        <p:spPr>
          <a:xfrm>
            <a:off x="4295332" y="1344354"/>
            <a:ext cx="3105150" cy="1085850"/>
          </a:xfrm>
          <a:prstGeom prst="rect">
            <a:avLst/>
          </a:prstGeom>
          <a:noFill/>
          <a:ln w="22225">
            <a:solidFill>
              <a:schemeClr val="tx1"/>
            </a:solidFill>
            <a:miter lim="800000"/>
            <a:headEnd/>
            <a:tailEnd/>
          </a:ln>
        </p:spPr>
      </p:pic>
      <p:sp>
        <p:nvSpPr>
          <p:cNvPr id="8" name="Rectangle 7"/>
          <p:cNvSpPr/>
          <p:nvPr/>
        </p:nvSpPr>
        <p:spPr>
          <a:xfrm>
            <a:off x="0" y="1375819"/>
            <a:ext cx="4572000" cy="369332"/>
          </a:xfrm>
          <a:prstGeom prst="rect">
            <a:avLst/>
          </a:prstGeom>
        </p:spPr>
        <p:txBody>
          <a:bodyPr>
            <a:spAutoFit/>
          </a:bodyPr>
          <a:lstStyle/>
          <a:p>
            <a:pPr marL="915988" indent="-342900">
              <a:spcBef>
                <a:spcPts val="600"/>
              </a:spcBef>
              <a:spcAft>
                <a:spcPts val="600"/>
              </a:spcAft>
              <a:buFont typeface="+mj-lt"/>
              <a:buAutoNum type="arabicPeriod" startAt="3"/>
              <a:defRPr/>
            </a:pPr>
            <a:r>
              <a:rPr lang="en-US" dirty="0" smtClean="0"/>
              <a:t>Select Approve</a:t>
            </a:r>
          </a:p>
        </p:txBody>
      </p:sp>
      <p:sp>
        <p:nvSpPr>
          <p:cNvPr id="9" name="Title 1"/>
          <p:cNvSpPr>
            <a:spLocks noGrp="1"/>
          </p:cNvSpPr>
          <p:nvPr>
            <p:ph type="title"/>
          </p:nvPr>
        </p:nvSpPr>
        <p:spPr>
          <a:xfrm>
            <a:off x="455613" y="331788"/>
            <a:ext cx="8943568" cy="563562"/>
          </a:xfrm>
        </p:spPr>
        <p:txBody>
          <a:bodyPr/>
          <a:lstStyle/>
          <a:p>
            <a:pPr lvl="0">
              <a:defRPr/>
            </a:pPr>
            <a:r>
              <a:rPr lang="en-US" sz="2400" dirty="0"/>
              <a:t>PCAS UFCO Reversal – </a:t>
            </a:r>
            <a:br>
              <a:rPr lang="en-US" sz="2400" dirty="0"/>
            </a:br>
            <a:r>
              <a:rPr lang="en-US" sz="2400" dirty="0" smtClean="0"/>
              <a:t>How to Review and Approve Refunds </a:t>
            </a:r>
            <a:r>
              <a:rPr lang="en-US" sz="2400" dirty="0"/>
              <a:t>of Unused </a:t>
            </a:r>
            <a:r>
              <a:rPr lang="en-US" sz="2400" dirty="0" smtClean="0"/>
              <a:t>Advances</a:t>
            </a:r>
            <a:endParaRPr lang="en-US" dirty="0"/>
          </a:p>
        </p:txBody>
      </p:sp>
      <p:sp>
        <p:nvSpPr>
          <p:cNvPr id="10" name="Rectangle 9"/>
          <p:cNvSpPr/>
          <p:nvPr/>
        </p:nvSpPr>
        <p:spPr>
          <a:xfrm>
            <a:off x="-1" y="2809118"/>
            <a:ext cx="3976577" cy="923330"/>
          </a:xfrm>
          <a:prstGeom prst="rect">
            <a:avLst/>
          </a:prstGeom>
        </p:spPr>
        <p:txBody>
          <a:bodyPr wrap="square">
            <a:spAutoFit/>
          </a:bodyPr>
          <a:lstStyle/>
          <a:p>
            <a:pPr marL="915988" indent="-342900">
              <a:spcBef>
                <a:spcPts val="600"/>
              </a:spcBef>
              <a:spcAft>
                <a:spcPts val="600"/>
              </a:spcAft>
              <a:buFont typeface="+mj-lt"/>
              <a:buAutoNum type="arabicPeriod" startAt="4"/>
              <a:defRPr/>
            </a:pPr>
            <a:r>
              <a:rPr lang="en-US" dirty="0"/>
              <a:t>A</a:t>
            </a:r>
            <a:r>
              <a:rPr lang="en-US" dirty="0" smtClean="0"/>
              <a:t>dd </a:t>
            </a:r>
            <a:r>
              <a:rPr lang="en-US" dirty="0"/>
              <a:t>comment as appropriate and select </a:t>
            </a:r>
            <a:r>
              <a:rPr lang="en-US" dirty="0" smtClean="0"/>
              <a:t>Continue</a:t>
            </a:r>
            <a:endParaRPr lang="en-US" dirty="0"/>
          </a:p>
        </p:txBody>
      </p:sp>
      <p:sp>
        <p:nvSpPr>
          <p:cNvPr id="11" name="Rectangle 10"/>
          <p:cNvSpPr/>
          <p:nvPr/>
        </p:nvSpPr>
        <p:spPr>
          <a:xfrm>
            <a:off x="0" y="4934079"/>
            <a:ext cx="3637237" cy="1200329"/>
          </a:xfrm>
          <a:prstGeom prst="rect">
            <a:avLst/>
          </a:prstGeom>
        </p:spPr>
        <p:txBody>
          <a:bodyPr wrap="square">
            <a:spAutoFit/>
          </a:bodyPr>
          <a:lstStyle/>
          <a:p>
            <a:pPr marL="915988" indent="-342900">
              <a:spcBef>
                <a:spcPts val="600"/>
              </a:spcBef>
              <a:spcAft>
                <a:spcPts val="600"/>
              </a:spcAft>
              <a:buFont typeface="+mj-lt"/>
              <a:buAutoNum type="arabicPeriod" startAt="5"/>
              <a:defRPr/>
            </a:pPr>
            <a:r>
              <a:rPr lang="en-US" dirty="0" smtClean="0"/>
              <a:t>Receive </a:t>
            </a:r>
            <a:r>
              <a:rPr lang="en-US" dirty="0"/>
              <a:t>message indicating that a Workflow task is complete</a:t>
            </a:r>
          </a:p>
        </p:txBody>
      </p:sp>
      <p:sp>
        <p:nvSpPr>
          <p:cNvPr id="12" name="Rectangle 11"/>
          <p:cNvSpPr/>
          <p:nvPr/>
        </p:nvSpPr>
        <p:spPr bwMode="auto">
          <a:xfrm>
            <a:off x="4361709" y="1405311"/>
            <a:ext cx="711200" cy="329207"/>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3" name="Rectangle 12"/>
          <p:cNvSpPr/>
          <p:nvPr/>
        </p:nvSpPr>
        <p:spPr bwMode="auto">
          <a:xfrm>
            <a:off x="4206949" y="3866208"/>
            <a:ext cx="711200" cy="329207"/>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4" name="Rectangle 13"/>
          <p:cNvSpPr/>
          <p:nvPr/>
        </p:nvSpPr>
        <p:spPr bwMode="auto">
          <a:xfrm>
            <a:off x="4190408" y="2984108"/>
            <a:ext cx="711200" cy="329207"/>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5" name="Rectangle 14"/>
          <p:cNvSpPr/>
          <p:nvPr/>
        </p:nvSpPr>
        <p:spPr bwMode="auto">
          <a:xfrm>
            <a:off x="4583811" y="5659470"/>
            <a:ext cx="2933408" cy="329207"/>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3" name="Slide Number Placeholder 2"/>
          <p:cNvSpPr>
            <a:spLocks noGrp="1"/>
          </p:cNvSpPr>
          <p:nvPr>
            <p:ph type="sldNum" sz="quarter" idx="11"/>
          </p:nvPr>
        </p:nvSpPr>
        <p:spPr>
          <a:xfrm>
            <a:off x="-116115" y="6245225"/>
            <a:ext cx="529771" cy="476250"/>
          </a:xfrm>
        </p:spPr>
        <p:txBody>
          <a:bodyPr anchor="t"/>
          <a:lstStyle/>
          <a:p>
            <a:pPr algn="r">
              <a:defRPr/>
            </a:pPr>
            <a:fld id="{5842F1FC-5FDD-41D6-BAD6-160FC7BE3BC4}" type="slidenum">
              <a:rPr lang="en-US" sz="1000" smtClean="0"/>
              <a:pPr algn="r">
                <a:defRPr/>
              </a:pPr>
              <a:t>177</a:t>
            </a:fld>
            <a:endParaRPr lang="en-US" sz="1000" dirty="0"/>
          </a:p>
        </p:txBody>
      </p:sp>
    </p:spTree>
    <p:extLst>
      <p:ext uri="{BB962C8B-B14F-4D97-AF65-F5344CB8AC3E}">
        <p14:creationId xmlns:p14="http://schemas.microsoft.com/office/powerpoint/2010/main" val="4274338334"/>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454471" cy="563562"/>
          </a:xfrm>
        </p:spPr>
        <p:txBody>
          <a:bodyPr/>
          <a:lstStyle/>
          <a:p>
            <a:r>
              <a:rPr lang="en-US" dirty="0" smtClean="0"/>
              <a:t>Agreement Entity Updates – </a:t>
            </a:r>
            <a:br>
              <a:rPr lang="en-US" dirty="0" smtClean="0"/>
            </a:br>
            <a:r>
              <a:rPr lang="en-US" dirty="0" smtClean="0"/>
              <a:t>Before UFCO – Refund</a:t>
            </a: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a:xfrm>
            <a:off x="-58058" y="6245225"/>
            <a:ext cx="471714" cy="476250"/>
          </a:xfrm>
        </p:spPr>
        <p:txBody>
          <a:bodyPr anchor="t"/>
          <a:lstStyle/>
          <a:p>
            <a:pPr algn="r">
              <a:defRPr/>
            </a:pPr>
            <a:fld id="{215F2CEC-58A8-492B-AD0D-C2BF1A7F0D89}" type="slidenum">
              <a:rPr lang="en-US" sz="1000" smtClean="0"/>
              <a:pPr algn="r">
                <a:defRPr/>
              </a:pPr>
              <a:t>178</a:t>
            </a:fld>
            <a:endParaRPr lang="en-US" sz="1000" dirty="0"/>
          </a:p>
        </p:txBody>
      </p:sp>
      <p:sp>
        <p:nvSpPr>
          <p:cNvPr id="13" name="Rectangle 12"/>
          <p:cNvSpPr/>
          <p:nvPr/>
        </p:nvSpPr>
        <p:spPr bwMode="auto">
          <a:xfrm>
            <a:off x="460250" y="1223494"/>
            <a:ext cx="6130343" cy="3052292"/>
          </a:xfrm>
          <a:prstGeom prst="rect">
            <a:avLst/>
          </a:prstGeom>
          <a:noFill/>
          <a:ln w="22225">
            <a:solidFill>
              <a:schemeClr val="tx1"/>
            </a:solidFill>
            <a:miter lim="800000"/>
            <a:headEnd/>
            <a:tailEnd/>
          </a:ln>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pic>
        <p:nvPicPr>
          <p:cNvPr id="14" name="Picture 2"/>
          <p:cNvPicPr>
            <a:picLocks noChangeAspect="1" noChangeArrowheads="1"/>
          </p:cNvPicPr>
          <p:nvPr/>
        </p:nvPicPr>
        <p:blipFill>
          <a:blip r:embed="rId3" cstate="print"/>
          <a:srcRect/>
          <a:stretch>
            <a:fillRect/>
          </a:stretch>
        </p:blipFill>
        <p:spPr bwMode="auto">
          <a:xfrm>
            <a:off x="428052" y="1224634"/>
            <a:ext cx="6149259" cy="3025393"/>
          </a:xfrm>
          <a:prstGeom prst="rect">
            <a:avLst/>
          </a:prstGeom>
          <a:noFill/>
          <a:ln w="22225">
            <a:solidFill>
              <a:schemeClr val="tx1"/>
            </a:solidFill>
            <a:miter lim="800000"/>
            <a:headEnd/>
            <a:tailEnd/>
          </a:ln>
        </p:spPr>
      </p:pic>
      <p:pic>
        <p:nvPicPr>
          <p:cNvPr id="16" name="Picture 2"/>
          <p:cNvPicPr>
            <a:picLocks noChangeAspect="1" noChangeArrowheads="1"/>
          </p:cNvPicPr>
          <p:nvPr/>
        </p:nvPicPr>
        <p:blipFill>
          <a:blip r:embed="rId4" cstate="print"/>
          <a:srcRect/>
          <a:stretch>
            <a:fillRect/>
          </a:stretch>
        </p:blipFill>
        <p:spPr bwMode="auto">
          <a:xfrm>
            <a:off x="3277640" y="1988742"/>
            <a:ext cx="5810968" cy="4048027"/>
          </a:xfrm>
          <a:prstGeom prst="rect">
            <a:avLst/>
          </a:prstGeom>
          <a:noFill/>
          <a:ln w="22225">
            <a:solidFill>
              <a:schemeClr val="tx1"/>
            </a:solidFill>
            <a:miter lim="800000"/>
            <a:headEnd/>
            <a:tailEnd/>
          </a:ln>
        </p:spPr>
      </p:pic>
      <p:sp>
        <p:nvSpPr>
          <p:cNvPr id="17" name="Rectangle 16"/>
          <p:cNvSpPr/>
          <p:nvPr/>
        </p:nvSpPr>
        <p:spPr bwMode="auto">
          <a:xfrm>
            <a:off x="550620" y="2712877"/>
            <a:ext cx="2575556" cy="159110"/>
          </a:xfrm>
          <a:prstGeom prst="rect">
            <a:avLst/>
          </a:prstGeom>
          <a:noFill/>
          <a:ln w="9525">
            <a:noFill/>
            <a:miter lim="800000"/>
            <a:headEnd/>
            <a:tailEnd/>
          </a:ln>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0" name="Rectangle 19"/>
          <p:cNvSpPr/>
          <p:nvPr/>
        </p:nvSpPr>
        <p:spPr bwMode="auto">
          <a:xfrm>
            <a:off x="6084469" y="2088919"/>
            <a:ext cx="2693588" cy="179827"/>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1" name="Rectangle 20"/>
          <p:cNvSpPr/>
          <p:nvPr/>
        </p:nvSpPr>
        <p:spPr bwMode="auto">
          <a:xfrm>
            <a:off x="6140719" y="2665450"/>
            <a:ext cx="2878877" cy="155388"/>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2" name="Rectangle 21"/>
          <p:cNvSpPr/>
          <p:nvPr/>
        </p:nvSpPr>
        <p:spPr bwMode="auto">
          <a:xfrm>
            <a:off x="3320785" y="2106172"/>
            <a:ext cx="2213740" cy="149990"/>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3" name="Rectangle 22"/>
          <p:cNvSpPr/>
          <p:nvPr/>
        </p:nvSpPr>
        <p:spPr bwMode="auto">
          <a:xfrm>
            <a:off x="6137851" y="3516556"/>
            <a:ext cx="2878877" cy="155388"/>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4" name="Rectangle 23"/>
          <p:cNvSpPr/>
          <p:nvPr/>
        </p:nvSpPr>
        <p:spPr bwMode="auto">
          <a:xfrm>
            <a:off x="6134983" y="4108882"/>
            <a:ext cx="2878877" cy="155388"/>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344434422"/>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Agreement Entity – </a:t>
            </a:r>
            <a:br>
              <a:rPr lang="en-US" dirty="0" smtClean="0"/>
            </a:br>
            <a:r>
              <a:rPr lang="en-US" dirty="0" smtClean="0"/>
              <a:t>After</a:t>
            </a:r>
            <a:r>
              <a:rPr lang="en-US" dirty="0"/>
              <a:t> </a:t>
            </a:r>
            <a:r>
              <a:rPr lang="en-US" dirty="0" smtClean="0"/>
              <a:t>UFCO – Refund</a:t>
            </a: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a:xfrm>
            <a:off x="-101601" y="6245225"/>
            <a:ext cx="529771" cy="476250"/>
          </a:xfrm>
        </p:spPr>
        <p:txBody>
          <a:bodyPr anchor="t"/>
          <a:lstStyle/>
          <a:p>
            <a:pPr algn="r">
              <a:defRPr/>
            </a:pPr>
            <a:fld id="{215F2CEC-58A8-492B-AD0D-C2BF1A7F0D89}" type="slidenum">
              <a:rPr lang="en-US" sz="1000" smtClean="0"/>
              <a:pPr algn="r">
                <a:defRPr/>
              </a:pPr>
              <a:t>179</a:t>
            </a:fld>
            <a:endParaRPr lang="en-US" sz="1000" dirty="0"/>
          </a:p>
        </p:txBody>
      </p:sp>
      <p:sp>
        <p:nvSpPr>
          <p:cNvPr id="13" name="Rectangle 12"/>
          <p:cNvSpPr/>
          <p:nvPr/>
        </p:nvSpPr>
        <p:spPr bwMode="auto">
          <a:xfrm>
            <a:off x="460250" y="1223494"/>
            <a:ext cx="6130343" cy="3003949"/>
          </a:xfrm>
          <a:prstGeom prst="rect">
            <a:avLst/>
          </a:prstGeom>
          <a:no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pic>
        <p:nvPicPr>
          <p:cNvPr id="14" name="Picture 4"/>
          <p:cNvPicPr>
            <a:picLocks noChangeAspect="1" noChangeArrowheads="1"/>
          </p:cNvPicPr>
          <p:nvPr/>
        </p:nvPicPr>
        <p:blipFill>
          <a:blip r:embed="rId3" cstate="print"/>
          <a:srcRect/>
          <a:stretch>
            <a:fillRect/>
          </a:stretch>
        </p:blipFill>
        <p:spPr bwMode="auto">
          <a:xfrm>
            <a:off x="452938" y="1243013"/>
            <a:ext cx="6119941" cy="2986087"/>
          </a:xfrm>
          <a:prstGeom prst="rect">
            <a:avLst/>
          </a:prstGeom>
          <a:noFill/>
          <a:ln w="22225">
            <a:solidFill>
              <a:schemeClr val="tx1"/>
            </a:solidFill>
            <a:miter lim="800000"/>
            <a:headEnd/>
            <a:tailEnd/>
          </a:ln>
        </p:spPr>
      </p:pic>
      <p:pic>
        <p:nvPicPr>
          <p:cNvPr id="17" name="Picture 2"/>
          <p:cNvPicPr>
            <a:picLocks noChangeAspect="1" noChangeArrowheads="1"/>
          </p:cNvPicPr>
          <p:nvPr/>
        </p:nvPicPr>
        <p:blipFill>
          <a:blip r:embed="rId4" cstate="print"/>
          <a:srcRect/>
          <a:stretch>
            <a:fillRect/>
          </a:stretch>
        </p:blipFill>
        <p:spPr bwMode="auto">
          <a:xfrm>
            <a:off x="3313993" y="1905000"/>
            <a:ext cx="5725731" cy="4014788"/>
          </a:xfrm>
          <a:prstGeom prst="rect">
            <a:avLst/>
          </a:prstGeom>
          <a:noFill/>
          <a:ln w="22225">
            <a:solidFill>
              <a:schemeClr val="tx1"/>
            </a:solidFill>
            <a:miter lim="800000"/>
            <a:headEnd/>
            <a:tailEnd/>
          </a:ln>
        </p:spPr>
      </p:pic>
      <p:sp>
        <p:nvSpPr>
          <p:cNvPr id="18" name="Rectangle 17"/>
          <p:cNvSpPr/>
          <p:nvPr/>
        </p:nvSpPr>
        <p:spPr bwMode="auto">
          <a:xfrm>
            <a:off x="550620" y="2712877"/>
            <a:ext cx="2575556" cy="159110"/>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9" name="Rectangle 18"/>
          <p:cNvSpPr/>
          <p:nvPr/>
        </p:nvSpPr>
        <p:spPr bwMode="auto">
          <a:xfrm>
            <a:off x="6092560" y="2021710"/>
            <a:ext cx="2575556" cy="159110"/>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0" name="Rectangle 19"/>
          <p:cNvSpPr/>
          <p:nvPr/>
        </p:nvSpPr>
        <p:spPr bwMode="auto">
          <a:xfrm>
            <a:off x="6121135" y="2574160"/>
            <a:ext cx="2842390" cy="149990"/>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1" name="Rectangle 20"/>
          <p:cNvSpPr/>
          <p:nvPr/>
        </p:nvSpPr>
        <p:spPr bwMode="auto">
          <a:xfrm>
            <a:off x="6130660" y="3431410"/>
            <a:ext cx="2842390" cy="149990"/>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2" name="Rectangle 21"/>
          <p:cNvSpPr/>
          <p:nvPr/>
        </p:nvSpPr>
        <p:spPr bwMode="auto">
          <a:xfrm>
            <a:off x="3349360" y="2021710"/>
            <a:ext cx="2213740" cy="149990"/>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3" name="Rectangle 22"/>
          <p:cNvSpPr/>
          <p:nvPr/>
        </p:nvSpPr>
        <p:spPr bwMode="auto">
          <a:xfrm>
            <a:off x="6130660" y="4002910"/>
            <a:ext cx="2842390" cy="149990"/>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4714674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itle 1"/>
          <p:cNvSpPr>
            <a:spLocks noGrp="1"/>
          </p:cNvSpPr>
          <p:nvPr>
            <p:ph type="title"/>
          </p:nvPr>
        </p:nvSpPr>
        <p:spPr/>
        <p:txBody>
          <a:bodyPr/>
          <a:lstStyle/>
          <a:p>
            <a:r>
              <a:rPr lang="en-US" dirty="0" smtClean="0"/>
              <a:t>Outstanding Bills Query </a:t>
            </a:r>
            <a:r>
              <a:rPr lang="en-US" sz="2600" b="1" dirty="0" smtClean="0">
                <a:solidFill>
                  <a:schemeClr val="bg1"/>
                </a:solidFill>
                <a:effectLst/>
                <a:latin typeface="+mj-lt"/>
                <a:ea typeface="+mj-ea"/>
                <a:cs typeface="+mj-cs"/>
              </a:rPr>
              <a:t>– </a:t>
            </a:r>
            <a:r>
              <a:rPr lang="en-US" dirty="0" smtClean="0"/>
              <a:t>Process</a:t>
            </a:r>
          </a:p>
        </p:txBody>
      </p:sp>
      <p:sp>
        <p:nvSpPr>
          <p:cNvPr id="149507" name="Content Placeholder 2"/>
          <p:cNvSpPr>
            <a:spLocks noGrp="1"/>
          </p:cNvSpPr>
          <p:nvPr>
            <p:ph idx="1"/>
          </p:nvPr>
        </p:nvSpPr>
        <p:spPr>
          <a:xfrm>
            <a:off x="457200" y="1188720"/>
            <a:ext cx="8466042" cy="2035891"/>
          </a:xfrm>
        </p:spPr>
        <p:txBody>
          <a:bodyPr/>
          <a:lstStyle/>
          <a:p>
            <a:pPr>
              <a:spcBef>
                <a:spcPts val="600"/>
              </a:spcBef>
              <a:spcAft>
                <a:spcPts val="600"/>
              </a:spcAft>
              <a:defRPr/>
            </a:pPr>
            <a:r>
              <a:rPr lang="en-US" sz="2000" dirty="0" smtClean="0"/>
              <a:t>To access the Outstanding Bills Query:</a:t>
            </a:r>
          </a:p>
          <a:p>
            <a:pPr marL="573088" fontAlgn="ctr">
              <a:spcBef>
                <a:spcPts val="600"/>
              </a:spcBef>
              <a:spcAft>
                <a:spcPts val="600"/>
              </a:spcAft>
              <a:buFont typeface="+mj-lt"/>
              <a:buAutoNum type="arabicPeriod"/>
              <a:defRPr/>
            </a:pPr>
            <a:r>
              <a:rPr lang="en-US" sz="1800" dirty="0" smtClean="0"/>
              <a:t>Pegasys &gt; Queries &gt; Accounts Receivable &gt; Outstanding Bills</a:t>
            </a:r>
            <a:endParaRPr lang="en-US" sz="1800" dirty="0" smtClean="0">
              <a:solidFill>
                <a:srgbClr val="FF0000"/>
              </a:solidFill>
            </a:endParaRPr>
          </a:p>
          <a:p>
            <a:pPr marL="573088" fontAlgn="ctr">
              <a:spcBef>
                <a:spcPts val="600"/>
              </a:spcBef>
              <a:spcAft>
                <a:spcPts val="600"/>
              </a:spcAft>
              <a:buFont typeface="+mj-lt"/>
              <a:buAutoNum type="arabicPeriod"/>
              <a:defRPr/>
            </a:pPr>
            <a:r>
              <a:rPr lang="en-US" sz="1800" dirty="0" smtClean="0"/>
              <a:t>Enter query criteria in the Search Criteria</a:t>
            </a:r>
            <a:r>
              <a:rPr lang="en-US" sz="1800" dirty="0"/>
              <a:t> </a:t>
            </a:r>
            <a:r>
              <a:rPr lang="en-US" sz="1800" dirty="0" smtClean="0"/>
              <a:t>and Additional Criteria </a:t>
            </a:r>
            <a:r>
              <a:rPr lang="en-US" sz="1800" dirty="0"/>
              <a:t>sections (be as detailed as possible in order to maintain system integrity</a:t>
            </a:r>
            <a:r>
              <a:rPr lang="en-US" sz="1800" dirty="0" smtClean="0"/>
              <a:t>), click “Search”</a:t>
            </a:r>
          </a:p>
          <a:p>
            <a:pPr marL="573088">
              <a:spcBef>
                <a:spcPts val="600"/>
              </a:spcBef>
              <a:spcAft>
                <a:spcPts val="600"/>
              </a:spcAft>
              <a:buFont typeface="+mj-lt"/>
              <a:buAutoNum type="arabicPeriod"/>
              <a:defRPr/>
            </a:pPr>
            <a:r>
              <a:rPr lang="en-US" sz="1800" dirty="0" smtClean="0"/>
              <a:t>Select item and select “Details”</a:t>
            </a:r>
          </a:p>
        </p:txBody>
      </p:sp>
      <p:sp>
        <p:nvSpPr>
          <p:cNvPr id="2" name="Footer Placeholder 1"/>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0" name="TextBox 9"/>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18</a:t>
            </a:fld>
            <a:endParaRPr lang="en-US" sz="1000" dirty="0"/>
          </a:p>
        </p:txBody>
      </p:sp>
    </p:spTree>
    <p:extLst>
      <p:ext uri="{BB962C8B-B14F-4D97-AF65-F5344CB8AC3E}">
        <p14:creationId xmlns:p14="http://schemas.microsoft.com/office/powerpoint/2010/main" val="3849356189"/>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pPr>
              <a:spcBef>
                <a:spcPts val="1200"/>
              </a:spcBef>
              <a:spcAft>
                <a:spcPts val="1200"/>
              </a:spcAft>
            </a:pPr>
            <a:r>
              <a:rPr lang="en-US" dirty="0"/>
              <a:t>Exercise </a:t>
            </a:r>
            <a:r>
              <a:rPr lang="en-US" dirty="0" smtClean="0"/>
              <a:t>5 </a:t>
            </a:r>
            <a:r>
              <a:rPr lang="en-US" dirty="0"/>
              <a:t>– Review the Impact of the Unfilled Customer Order Reversal (ACCSTORRVS) Process on the Agreement History and Activity </a:t>
            </a:r>
            <a:r>
              <a:rPr lang="en-US" dirty="0" smtClean="0"/>
              <a:t>Log</a:t>
            </a:r>
          </a:p>
          <a:p>
            <a:pPr>
              <a:spcBef>
                <a:spcPts val="1200"/>
              </a:spcBef>
              <a:spcAft>
                <a:spcPts val="1200"/>
              </a:spcAft>
            </a:pPr>
            <a:r>
              <a:rPr lang="en-US" dirty="0"/>
              <a:t>Exercise </a:t>
            </a:r>
            <a:r>
              <a:rPr lang="en-US" dirty="0" smtClean="0"/>
              <a:t>6 </a:t>
            </a:r>
            <a:r>
              <a:rPr lang="en-US" dirty="0"/>
              <a:t>– Region 7 – Review and Approve Refund Unused Advances</a:t>
            </a:r>
          </a:p>
          <a:p>
            <a:pPr>
              <a:spcBef>
                <a:spcPts val="1200"/>
              </a:spcBef>
              <a:spcAft>
                <a:spcPts val="1200"/>
              </a:spcAft>
            </a:pPr>
            <a:endParaRPr lang="en-US" dirty="0"/>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6" name="Slide Number Placeholder 5"/>
          <p:cNvSpPr>
            <a:spLocks noGrp="1"/>
          </p:cNvSpPr>
          <p:nvPr>
            <p:ph type="sldNum" sz="quarter" idx="11"/>
          </p:nvPr>
        </p:nvSpPr>
        <p:spPr>
          <a:xfrm>
            <a:off x="-130629" y="6245225"/>
            <a:ext cx="558800" cy="476250"/>
          </a:xfrm>
        </p:spPr>
        <p:txBody>
          <a:bodyPr anchor="t"/>
          <a:lstStyle/>
          <a:p>
            <a:pPr algn="r">
              <a:defRPr/>
            </a:pPr>
            <a:fld id="{5842F1FC-5FDD-41D6-BAD6-160FC7BE3BC4}" type="slidenum">
              <a:rPr lang="en-US" sz="1000" smtClean="0"/>
              <a:pPr algn="r">
                <a:defRPr/>
              </a:pPr>
              <a:t>180</a:t>
            </a:fld>
            <a:endParaRPr lang="en-US" sz="1000" dirty="0"/>
          </a:p>
        </p:txBody>
      </p:sp>
    </p:spTree>
    <p:extLst>
      <p:ext uri="{BB962C8B-B14F-4D97-AF65-F5344CB8AC3E}">
        <p14:creationId xmlns:p14="http://schemas.microsoft.com/office/powerpoint/2010/main" val="2887007302"/>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1564" y="2835654"/>
            <a:ext cx="7381875" cy="1277487"/>
          </a:xfrm>
        </p:spPr>
        <p:txBody>
          <a:bodyPr anchor="ctr"/>
          <a:lstStyle/>
          <a:p>
            <a:pPr algn="ctr"/>
            <a:r>
              <a:rPr lang="en-US" sz="4000" b="0" dirty="0" smtClean="0">
                <a:solidFill>
                  <a:schemeClr val="tx1"/>
                </a:solidFill>
              </a:rPr>
              <a:t>Treasury Referral</a:t>
            </a:r>
            <a:endParaRPr lang="en-US" sz="4000" b="0" dirty="0">
              <a:solidFill>
                <a:schemeClr val="tx1"/>
              </a:solidFill>
            </a:endParaRPr>
          </a:p>
        </p:txBody>
      </p:sp>
      <p:sp>
        <p:nvSpPr>
          <p:cNvPr id="3" name="Footer Placeholder 2"/>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9" name="TextBox 8"/>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181</a:t>
            </a:fld>
            <a:endParaRPr lang="en-US" sz="1000" dirty="0"/>
          </a:p>
        </p:txBody>
      </p:sp>
    </p:spTree>
    <p:extLst>
      <p:ext uri="{BB962C8B-B14F-4D97-AF65-F5344CB8AC3E}">
        <p14:creationId xmlns:p14="http://schemas.microsoft.com/office/powerpoint/2010/main" val="3274835507"/>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6"/>
          <p:cNvSpPr>
            <a:spLocks noGrp="1" noChangeArrowheads="1"/>
          </p:cNvSpPr>
          <p:nvPr>
            <p:ph type="title"/>
          </p:nvPr>
        </p:nvSpPr>
        <p:spPr/>
        <p:txBody>
          <a:bodyPr>
            <a:noAutofit/>
          </a:bodyPr>
          <a:lstStyle/>
          <a:p>
            <a:pPr eaLnBrk="1" hangingPunct="1"/>
            <a:r>
              <a:rPr lang="en-US" dirty="0" smtClean="0"/>
              <a:t>Delinquency and Receivables </a:t>
            </a:r>
            <a:br>
              <a:rPr lang="en-US" dirty="0" smtClean="0"/>
            </a:br>
            <a:r>
              <a:rPr lang="en-US" dirty="0" smtClean="0"/>
              <a:t>Management – Table of Contents</a:t>
            </a:r>
          </a:p>
        </p:txBody>
      </p:sp>
      <p:sp>
        <p:nvSpPr>
          <p:cNvPr id="6" name="Rectangle 5"/>
          <p:cNvSpPr/>
          <p:nvPr/>
        </p:nvSpPr>
        <p:spPr bwMode="auto">
          <a:xfrm>
            <a:off x="392836" y="4380931"/>
            <a:ext cx="8751164" cy="1542197"/>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latin typeface="Arial"/>
            </a:endParaRPr>
          </a:p>
        </p:txBody>
      </p:sp>
      <p:sp>
        <p:nvSpPr>
          <p:cNvPr id="6147" name="Rectangle 7"/>
          <p:cNvSpPr>
            <a:spLocks noGrp="1" noChangeArrowheads="1"/>
          </p:cNvSpPr>
          <p:nvPr>
            <p:ph idx="1"/>
          </p:nvPr>
        </p:nvSpPr>
        <p:spPr>
          <a:xfrm>
            <a:off x="457200" y="1188720"/>
            <a:ext cx="8498251" cy="4132580"/>
          </a:xfrm>
        </p:spPr>
        <p:txBody>
          <a:bodyPr>
            <a:noAutofit/>
          </a:bodyPr>
          <a:lstStyle/>
          <a:p>
            <a:pPr eaLnBrk="1" hangingPunct="1">
              <a:lnSpc>
                <a:spcPct val="120000"/>
              </a:lnSpc>
              <a:spcBef>
                <a:spcPts val="300"/>
              </a:spcBef>
              <a:spcAft>
                <a:spcPts val="300"/>
              </a:spcAft>
              <a:tabLst>
                <a:tab pos="7315200" algn="l"/>
                <a:tab pos="8001000" algn="r"/>
              </a:tabLst>
            </a:pPr>
            <a:r>
              <a:rPr lang="en-US" sz="1400" b="1" dirty="0">
                <a:solidFill>
                  <a:schemeClr val="bg2"/>
                </a:solidFill>
              </a:rPr>
              <a:t>Segment 1:  </a:t>
            </a:r>
            <a:r>
              <a:rPr lang="en-US" sz="1400" dirty="0">
                <a:solidFill>
                  <a:schemeClr val="bg2"/>
                </a:solidFill>
              </a:rPr>
              <a:t>Delinquency and Receivables Management Overview	</a:t>
            </a:r>
            <a:endParaRPr lang="en-US" sz="1400" b="1" dirty="0">
              <a:solidFill>
                <a:schemeClr val="bg2"/>
              </a:solidFill>
            </a:endParaRPr>
          </a:p>
          <a:p>
            <a:pPr eaLnBrk="1" hangingPunct="1">
              <a:lnSpc>
                <a:spcPct val="120000"/>
              </a:lnSpc>
              <a:spcBef>
                <a:spcPts val="300"/>
              </a:spcBef>
              <a:spcAft>
                <a:spcPts val="300"/>
              </a:spcAft>
              <a:tabLst>
                <a:tab pos="7315200" algn="l"/>
                <a:tab pos="8001000" algn="r"/>
              </a:tabLst>
            </a:pPr>
            <a:r>
              <a:rPr lang="en-US" sz="1400" b="1" dirty="0" smtClean="0">
                <a:solidFill>
                  <a:schemeClr val="bg2"/>
                </a:solidFill>
              </a:rPr>
              <a:t> Segment </a:t>
            </a:r>
            <a:r>
              <a:rPr lang="en-US" sz="1400" b="1" dirty="0">
                <a:solidFill>
                  <a:schemeClr val="bg2"/>
                </a:solidFill>
              </a:rPr>
              <a:t>2:</a:t>
            </a:r>
            <a:r>
              <a:rPr lang="en-US" sz="1400" dirty="0">
                <a:solidFill>
                  <a:schemeClr val="bg2"/>
                </a:solidFill>
              </a:rPr>
              <a:t>  Outstanding Bills Query	</a:t>
            </a:r>
          </a:p>
          <a:p>
            <a:pPr eaLnBrk="1" hangingPunct="1">
              <a:lnSpc>
                <a:spcPct val="120000"/>
              </a:lnSpc>
              <a:spcBef>
                <a:spcPts val="300"/>
              </a:spcBef>
              <a:spcAft>
                <a:spcPts val="300"/>
              </a:spcAft>
              <a:tabLst>
                <a:tab pos="7315200" algn="l"/>
                <a:tab pos="8001000" algn="r"/>
              </a:tabLst>
            </a:pPr>
            <a:r>
              <a:rPr lang="en-US" sz="1400" b="1" dirty="0">
                <a:solidFill>
                  <a:schemeClr val="bg2"/>
                </a:solidFill>
              </a:rPr>
              <a:t>Segment 3:  </a:t>
            </a:r>
            <a:r>
              <a:rPr lang="en-US" sz="1400" dirty="0">
                <a:solidFill>
                  <a:schemeClr val="bg2"/>
                </a:solidFill>
              </a:rPr>
              <a:t>Overdue Charges	</a:t>
            </a:r>
            <a:r>
              <a:rPr lang="en-US" sz="1400" dirty="0" smtClean="0">
                <a:solidFill>
                  <a:schemeClr val="bg2"/>
                </a:solidFill>
              </a:rPr>
              <a:t> </a:t>
            </a:r>
            <a:endParaRPr lang="en-US" sz="1400" dirty="0">
              <a:solidFill>
                <a:schemeClr val="bg2"/>
              </a:solidFill>
            </a:endParaRPr>
          </a:p>
          <a:p>
            <a:pPr eaLnBrk="1" hangingPunct="1">
              <a:lnSpc>
                <a:spcPct val="120000"/>
              </a:lnSpc>
              <a:spcBef>
                <a:spcPts val="300"/>
              </a:spcBef>
              <a:spcAft>
                <a:spcPts val="300"/>
              </a:spcAft>
              <a:tabLst>
                <a:tab pos="7315200" algn="l"/>
                <a:tab pos="8001000" algn="r"/>
              </a:tabLst>
            </a:pPr>
            <a:r>
              <a:rPr lang="en-US" sz="1400" b="1" dirty="0">
                <a:solidFill>
                  <a:schemeClr val="bg2"/>
                </a:solidFill>
              </a:rPr>
              <a:t>Segment 4:  </a:t>
            </a:r>
            <a:r>
              <a:rPr lang="en-US" sz="1400" dirty="0">
                <a:solidFill>
                  <a:schemeClr val="bg2"/>
                </a:solidFill>
              </a:rPr>
              <a:t>Statement Level Dunning	</a:t>
            </a:r>
          </a:p>
          <a:p>
            <a:pPr eaLnBrk="1" hangingPunct="1">
              <a:lnSpc>
                <a:spcPct val="120000"/>
              </a:lnSpc>
              <a:spcBef>
                <a:spcPts val="300"/>
              </a:spcBef>
              <a:spcAft>
                <a:spcPts val="300"/>
              </a:spcAft>
              <a:tabLst>
                <a:tab pos="7315200" algn="l"/>
                <a:tab pos="8001000" algn="r"/>
              </a:tabLst>
            </a:pPr>
            <a:r>
              <a:rPr lang="en-US" sz="1400" b="1" dirty="0">
                <a:solidFill>
                  <a:schemeClr val="bg2"/>
                </a:solidFill>
              </a:rPr>
              <a:t>Segment 5:  </a:t>
            </a:r>
            <a:r>
              <a:rPr lang="en-US" sz="1400" dirty="0">
                <a:solidFill>
                  <a:schemeClr val="bg2"/>
                </a:solidFill>
              </a:rPr>
              <a:t>Non-IPAC Write Offs	</a:t>
            </a:r>
          </a:p>
          <a:p>
            <a:pPr eaLnBrk="1" hangingPunct="1">
              <a:lnSpc>
                <a:spcPct val="120000"/>
              </a:lnSpc>
              <a:spcBef>
                <a:spcPts val="600"/>
              </a:spcBef>
              <a:spcAft>
                <a:spcPts val="600"/>
              </a:spcAft>
              <a:tabLst>
                <a:tab pos="7315200" algn="l"/>
                <a:tab pos="8001000" algn="r"/>
              </a:tabLst>
            </a:pPr>
            <a:r>
              <a:rPr lang="en-US" sz="1400" b="1" dirty="0">
                <a:solidFill>
                  <a:schemeClr val="bg2"/>
                </a:solidFill>
              </a:rPr>
              <a:t>Segment 6:  </a:t>
            </a:r>
            <a:r>
              <a:rPr lang="en-US" sz="1400" dirty="0">
                <a:solidFill>
                  <a:schemeClr val="bg2"/>
                </a:solidFill>
              </a:rPr>
              <a:t>Correspondence and Non-IPAC Disputes </a:t>
            </a:r>
            <a:r>
              <a:rPr lang="en-US" sz="1400" dirty="0"/>
              <a:t>	</a:t>
            </a:r>
          </a:p>
          <a:p>
            <a:pPr eaLnBrk="1" hangingPunct="1">
              <a:lnSpc>
                <a:spcPct val="120000"/>
              </a:lnSpc>
              <a:spcBef>
                <a:spcPts val="600"/>
              </a:spcBef>
              <a:spcAft>
                <a:spcPts val="600"/>
              </a:spcAft>
              <a:tabLst>
                <a:tab pos="7315200" algn="l"/>
                <a:tab pos="8001000" algn="r"/>
              </a:tabLst>
            </a:pPr>
            <a:r>
              <a:rPr lang="en-US" sz="1400" b="1" dirty="0">
                <a:solidFill>
                  <a:schemeClr val="bg2"/>
                </a:solidFill>
              </a:rPr>
              <a:t>Segment 7:  </a:t>
            </a:r>
            <a:r>
              <a:rPr lang="en-US" sz="1400" dirty="0">
                <a:solidFill>
                  <a:schemeClr val="bg2"/>
                </a:solidFill>
              </a:rPr>
              <a:t>IPAC Chargebacks and Customer Generated Exceptions	</a:t>
            </a:r>
            <a:endParaRPr lang="en-US" sz="1400" dirty="0"/>
          </a:p>
          <a:p>
            <a:pPr eaLnBrk="1" hangingPunct="1">
              <a:spcBef>
                <a:spcPts val="600"/>
              </a:spcBef>
              <a:spcAft>
                <a:spcPts val="600"/>
              </a:spcAft>
              <a:tabLst>
                <a:tab pos="7315200" algn="l"/>
                <a:tab pos="8001000" algn="r"/>
              </a:tabLst>
            </a:pPr>
            <a:r>
              <a:rPr lang="en-US" sz="1400" b="1" dirty="0">
                <a:solidFill>
                  <a:schemeClr val="bg2"/>
                </a:solidFill>
              </a:rPr>
              <a:t>Segment 8:  </a:t>
            </a:r>
            <a:r>
              <a:rPr lang="en-US" sz="1400" dirty="0">
                <a:solidFill>
                  <a:schemeClr val="bg2"/>
                </a:solidFill>
              </a:rPr>
              <a:t>PCAS Customer Novation</a:t>
            </a:r>
            <a:r>
              <a:rPr lang="en-US" sz="1400" dirty="0"/>
              <a:t>	</a:t>
            </a:r>
            <a:r>
              <a:rPr lang="en-US" sz="1400" dirty="0" smtClean="0"/>
              <a:t> </a:t>
            </a:r>
            <a:endParaRPr lang="en-US" sz="1400" dirty="0"/>
          </a:p>
          <a:p>
            <a:pPr eaLnBrk="1" hangingPunct="1">
              <a:spcBef>
                <a:spcPts val="600"/>
              </a:spcBef>
              <a:spcAft>
                <a:spcPts val="600"/>
              </a:spcAft>
              <a:tabLst>
                <a:tab pos="7315200" algn="l"/>
                <a:tab pos="8001000" algn="r"/>
              </a:tabLst>
            </a:pPr>
            <a:r>
              <a:rPr lang="en-US" sz="1400" b="1" dirty="0">
                <a:solidFill>
                  <a:schemeClr val="bg2"/>
                </a:solidFill>
              </a:rPr>
              <a:t>Segment 9:  </a:t>
            </a:r>
            <a:r>
              <a:rPr lang="en-US" sz="1400" dirty="0">
                <a:solidFill>
                  <a:schemeClr val="bg2"/>
                </a:solidFill>
              </a:rPr>
              <a:t>Unfilled </a:t>
            </a:r>
            <a:r>
              <a:rPr lang="en-US" sz="1400" dirty="0" smtClean="0">
                <a:solidFill>
                  <a:schemeClr val="bg2"/>
                </a:solidFill>
              </a:rPr>
              <a:t>Customer Order </a:t>
            </a:r>
            <a:r>
              <a:rPr lang="en-US" sz="1400" dirty="0">
                <a:solidFill>
                  <a:schemeClr val="bg2"/>
                </a:solidFill>
              </a:rPr>
              <a:t>Reversal	</a:t>
            </a:r>
          </a:p>
          <a:p>
            <a:pPr eaLnBrk="1" hangingPunct="1">
              <a:spcBef>
                <a:spcPts val="600"/>
              </a:spcBef>
              <a:spcAft>
                <a:spcPts val="600"/>
              </a:spcAft>
              <a:tabLst>
                <a:tab pos="7315200" algn="l"/>
                <a:tab pos="8001000" algn="r"/>
              </a:tabLst>
            </a:pPr>
            <a:r>
              <a:rPr lang="en-US" sz="1400" b="1" dirty="0"/>
              <a:t>Segment 10:  </a:t>
            </a:r>
            <a:r>
              <a:rPr lang="en-US" sz="1400" dirty="0"/>
              <a:t>Treasury </a:t>
            </a:r>
            <a:r>
              <a:rPr lang="en-US" sz="1400" dirty="0" smtClean="0"/>
              <a:t>Referral </a:t>
            </a:r>
            <a:endParaRPr lang="en-US" sz="1400" dirty="0">
              <a:solidFill>
                <a:schemeClr val="bg2"/>
              </a:solidFill>
            </a:endParaRPr>
          </a:p>
          <a:p>
            <a:pPr lvl="1" eaLnBrk="1" hangingPunct="1">
              <a:spcBef>
                <a:spcPts val="600"/>
              </a:spcBef>
              <a:spcAft>
                <a:spcPts val="600"/>
              </a:spcAft>
              <a:tabLst>
                <a:tab pos="7315200" algn="l"/>
                <a:tab pos="8001000" algn="r"/>
              </a:tabLst>
            </a:pPr>
            <a:r>
              <a:rPr lang="en-US" sz="1400" dirty="0" smtClean="0"/>
              <a:t>Treasury Referral Overview</a:t>
            </a:r>
          </a:p>
          <a:p>
            <a:pPr lvl="1" eaLnBrk="1" hangingPunct="1">
              <a:spcBef>
                <a:spcPts val="600"/>
              </a:spcBef>
              <a:spcAft>
                <a:spcPts val="600"/>
              </a:spcAft>
              <a:tabLst>
                <a:tab pos="7315200" algn="l"/>
                <a:tab pos="8001000" algn="r"/>
              </a:tabLst>
            </a:pPr>
            <a:r>
              <a:rPr lang="en-US" sz="1400" dirty="0" smtClean="0"/>
              <a:t>Referral Submission</a:t>
            </a:r>
          </a:p>
          <a:p>
            <a:pPr lvl="1" eaLnBrk="1" hangingPunct="1">
              <a:spcBef>
                <a:spcPts val="600"/>
              </a:spcBef>
              <a:spcAft>
                <a:spcPts val="600"/>
              </a:spcAft>
              <a:tabLst>
                <a:tab pos="7315200" algn="l"/>
                <a:tab pos="8001000" algn="r"/>
              </a:tabLst>
            </a:pPr>
            <a:r>
              <a:rPr lang="en-US" sz="1400" dirty="0" smtClean="0"/>
              <a:t>Treasury Collection Lifecycle</a:t>
            </a:r>
            <a:endParaRPr lang="en-US" sz="1400" dirty="0"/>
          </a:p>
          <a:p>
            <a:pPr eaLnBrk="1" hangingPunct="1">
              <a:spcBef>
                <a:spcPts val="600"/>
              </a:spcBef>
              <a:spcAft>
                <a:spcPts val="600"/>
              </a:spcAft>
              <a:tabLst>
                <a:tab pos="7315200" algn="l"/>
                <a:tab pos="8001000" algn="r"/>
              </a:tabLst>
            </a:pPr>
            <a:r>
              <a:rPr lang="en-US" sz="1400" b="1" dirty="0">
                <a:solidFill>
                  <a:schemeClr val="bg2"/>
                </a:solidFill>
              </a:rPr>
              <a:t>Segment 11:  </a:t>
            </a:r>
            <a:r>
              <a:rPr lang="en-US" sz="1400" dirty="0">
                <a:solidFill>
                  <a:schemeClr val="bg2"/>
                </a:solidFill>
              </a:rPr>
              <a:t>Allowance for Loss 	</a:t>
            </a:r>
          </a:p>
          <a:p>
            <a:pPr eaLnBrk="1" hangingPunct="1">
              <a:spcBef>
                <a:spcPts val="600"/>
              </a:spcBef>
              <a:spcAft>
                <a:spcPts val="600"/>
              </a:spcAft>
              <a:tabLst>
                <a:tab pos="7315200" algn="l"/>
                <a:tab pos="8001000" algn="r"/>
              </a:tabLst>
            </a:pPr>
            <a:r>
              <a:rPr lang="en-US" sz="1400" b="1" dirty="0">
                <a:solidFill>
                  <a:schemeClr val="bg2"/>
                </a:solidFill>
              </a:rPr>
              <a:t>Segment 12: </a:t>
            </a:r>
            <a:r>
              <a:rPr lang="en-US" sz="1400" dirty="0">
                <a:solidFill>
                  <a:schemeClr val="bg2"/>
                </a:solidFill>
              </a:rPr>
              <a:t> Treasury Report on Receivables (TROR)</a:t>
            </a:r>
            <a:r>
              <a:rPr lang="en-US" sz="1600" dirty="0">
                <a:solidFill>
                  <a:schemeClr val="bg2"/>
                </a:solidFill>
              </a:rPr>
              <a:t>	</a:t>
            </a:r>
            <a:endParaRPr lang="en-US" sz="1600" dirty="0"/>
          </a:p>
          <a:p>
            <a:pPr marL="0" indent="0" eaLnBrk="1" hangingPunct="1">
              <a:lnSpc>
                <a:spcPct val="120000"/>
              </a:lnSpc>
              <a:buNone/>
              <a:tabLst>
                <a:tab pos="7315200" algn="l"/>
                <a:tab pos="8001000" algn="r"/>
              </a:tabLst>
            </a:pPr>
            <a:endParaRPr lang="en-US" sz="1600" dirty="0" smtClean="0"/>
          </a:p>
        </p:txBody>
      </p:sp>
      <p:sp>
        <p:nvSpPr>
          <p:cNvPr id="2" name="Footer Placeholder 1"/>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11" name="TextBox 10"/>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182</a:t>
            </a:fld>
            <a:endParaRPr lang="en-US" sz="1000" dirty="0"/>
          </a:p>
        </p:txBody>
      </p:sp>
    </p:spTree>
    <p:extLst>
      <p:ext uri="{BB962C8B-B14F-4D97-AF65-F5344CB8AC3E}">
        <p14:creationId xmlns:p14="http://schemas.microsoft.com/office/powerpoint/2010/main" val="2405299948"/>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cs typeface="Calibri" pitchFamily="34" charset="0"/>
              </a:rPr>
              <a:t>Treasury Referral – Overview</a:t>
            </a:r>
            <a:endParaRPr lang="en-US" dirty="0"/>
          </a:p>
        </p:txBody>
      </p:sp>
      <p:sp>
        <p:nvSpPr>
          <p:cNvPr id="2" name="Slide Number Placeholder 1"/>
          <p:cNvSpPr>
            <a:spLocks noGrp="1"/>
          </p:cNvSpPr>
          <p:nvPr>
            <p:ph type="sldNum" sz="quarter" idx="11"/>
          </p:nvPr>
        </p:nvSpPr>
        <p:spPr>
          <a:xfrm>
            <a:off x="29029" y="6226084"/>
            <a:ext cx="486136" cy="272468"/>
          </a:xfrm>
        </p:spPr>
        <p:txBody>
          <a:bodyPr/>
          <a:lstStyle/>
          <a:p>
            <a:fld id="{525A3C56-E491-49B2-93F3-63532DF516BC}" type="slidenum">
              <a:rPr lang="en-US" sz="1000" smtClean="0"/>
              <a:pPr/>
              <a:t>183</a:t>
            </a:fld>
            <a:endParaRPr lang="en-US" sz="1000" dirty="0"/>
          </a:p>
        </p:txBody>
      </p:sp>
      <p:sp>
        <p:nvSpPr>
          <p:cNvPr id="8" name="Content Placeholder 2"/>
          <p:cNvSpPr>
            <a:spLocks noGrp="1"/>
          </p:cNvSpPr>
          <p:nvPr/>
        </p:nvSpPr>
        <p:spPr bwMode="auto">
          <a:xfrm>
            <a:off x="357190" y="838753"/>
            <a:ext cx="8683620" cy="52524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eaLnBrk="1" fontAlgn="auto" hangingPunct="1">
              <a:spcBef>
                <a:spcPts val="600"/>
              </a:spcBef>
              <a:spcAft>
                <a:spcPts val="600"/>
              </a:spcAft>
              <a:buNone/>
            </a:pPr>
            <a:endParaRPr lang="en-US" sz="1600" dirty="0">
              <a:cs typeface="Calibri" pitchFamily="34" charset="0"/>
            </a:endParaRPr>
          </a:p>
          <a:p>
            <a:pPr eaLnBrk="1" fontAlgn="auto" hangingPunct="1">
              <a:spcBef>
                <a:spcPts val="600"/>
              </a:spcBef>
              <a:spcAft>
                <a:spcPts val="600"/>
              </a:spcAft>
            </a:pPr>
            <a:r>
              <a:rPr lang="en-US" sz="2000" dirty="0" smtClean="0">
                <a:cs typeface="Calibri" pitchFamily="34" charset="0"/>
              </a:rPr>
              <a:t>After </a:t>
            </a:r>
            <a:r>
              <a:rPr lang="en-US" sz="2000" b="1" dirty="0" smtClean="0">
                <a:cs typeface="Calibri" pitchFamily="34" charset="0"/>
              </a:rPr>
              <a:t>90 days </a:t>
            </a:r>
            <a:r>
              <a:rPr lang="en-US" sz="2000" dirty="0" smtClean="0">
                <a:cs typeface="Calibri" pitchFamily="34" charset="0"/>
              </a:rPr>
              <a:t>and several attempts, if GSA </a:t>
            </a:r>
            <a:r>
              <a:rPr lang="en-US" sz="2000" u="sng" dirty="0" smtClean="0">
                <a:cs typeface="Calibri" pitchFamily="34" charset="0"/>
              </a:rPr>
              <a:t>is unable to collect an outstanding deb</a:t>
            </a:r>
            <a:r>
              <a:rPr lang="en-US" sz="2000" dirty="0" smtClean="0">
                <a:cs typeface="Calibri" pitchFamily="34" charset="0"/>
              </a:rPr>
              <a:t>t from a non-Federal customer, GSA may refer that debt to Treasury for their assistance in collecting the money</a:t>
            </a:r>
          </a:p>
          <a:p>
            <a:pPr eaLnBrk="1" fontAlgn="auto" hangingPunct="1">
              <a:spcBef>
                <a:spcPts val="600"/>
              </a:spcBef>
              <a:spcAft>
                <a:spcPts val="600"/>
              </a:spcAft>
              <a:buFont typeface="Arial" pitchFamily="34" charset="0"/>
              <a:buChar char="•"/>
            </a:pPr>
            <a:r>
              <a:rPr lang="en-US" sz="2000" b="1" dirty="0">
                <a:cs typeface="Calibri" pitchFamily="34" charset="0"/>
              </a:rPr>
              <a:t>Treasury’s Debt Management Services </a:t>
            </a:r>
            <a:r>
              <a:rPr lang="en-US" sz="2000" dirty="0">
                <a:cs typeface="Calibri" pitchFamily="34" charset="0"/>
              </a:rPr>
              <a:t>operates the “</a:t>
            </a:r>
            <a:r>
              <a:rPr lang="en-US" sz="2000" b="1" dirty="0">
                <a:cs typeface="Calibri" pitchFamily="34" charset="0"/>
              </a:rPr>
              <a:t>Treasury Cross-Servicing</a:t>
            </a:r>
            <a:r>
              <a:rPr lang="en-US" sz="2000" dirty="0">
                <a:cs typeface="Calibri" pitchFamily="34" charset="0"/>
              </a:rPr>
              <a:t>” program which is a consolidated government-wide program to collect delinquent, non-tax debt on behalf of Federal agencies</a:t>
            </a:r>
            <a:endParaRPr lang="en-US" sz="2000" b="1" dirty="0">
              <a:cs typeface="Calibri" pitchFamily="34" charset="0"/>
            </a:endParaRPr>
          </a:p>
          <a:p>
            <a:pPr lvl="1" eaLnBrk="1" fontAlgn="auto" hangingPunct="1">
              <a:spcBef>
                <a:spcPts val="600"/>
              </a:spcBef>
              <a:spcAft>
                <a:spcPts val="600"/>
              </a:spcAft>
              <a:buFont typeface="Arial" pitchFamily="34" charset="0"/>
              <a:buChar char="•"/>
            </a:pPr>
            <a:r>
              <a:rPr lang="en-US" sz="1800" dirty="0">
                <a:cs typeface="Calibri" pitchFamily="34" charset="0"/>
              </a:rPr>
              <a:t>Provides collection referral service to GSA when GSA is unable to collect outstanding debts  </a:t>
            </a:r>
          </a:p>
          <a:p>
            <a:pPr lvl="1" eaLnBrk="1" fontAlgn="auto" hangingPunct="1">
              <a:spcBef>
                <a:spcPts val="600"/>
              </a:spcBef>
              <a:spcAft>
                <a:spcPts val="600"/>
              </a:spcAft>
              <a:buFont typeface="Arial" pitchFamily="34" charset="0"/>
              <a:buChar char="•"/>
            </a:pPr>
            <a:r>
              <a:rPr lang="en-US" sz="1800" dirty="0">
                <a:cs typeface="Calibri" pitchFamily="34" charset="0"/>
              </a:rPr>
              <a:t>Attempts to collect outstanding debts by contacting debtors and requesting they remit payment</a:t>
            </a:r>
          </a:p>
          <a:p>
            <a:pPr lvl="2" eaLnBrk="1" fontAlgn="auto" hangingPunct="1">
              <a:spcBef>
                <a:spcPts val="600"/>
              </a:spcBef>
              <a:spcAft>
                <a:spcPts val="600"/>
              </a:spcAft>
              <a:buFont typeface="Arial" pitchFamily="34" charset="0"/>
              <a:buChar char="•"/>
            </a:pPr>
            <a:r>
              <a:rPr lang="en-US" sz="1600" dirty="0">
                <a:cs typeface="Calibri" pitchFamily="34" charset="0"/>
              </a:rPr>
              <a:t>Referral service is facilitated via the </a:t>
            </a:r>
            <a:r>
              <a:rPr lang="en-US" sz="1600" b="1" dirty="0">
                <a:cs typeface="Calibri" pitchFamily="34" charset="0"/>
              </a:rPr>
              <a:t>Treasury FedDebt system</a:t>
            </a:r>
          </a:p>
          <a:p>
            <a:pPr lvl="2" eaLnBrk="1" fontAlgn="auto" hangingPunct="1">
              <a:spcBef>
                <a:spcPts val="600"/>
              </a:spcBef>
              <a:spcAft>
                <a:spcPts val="600"/>
              </a:spcAft>
              <a:buFont typeface="Arial" pitchFamily="34" charset="0"/>
              <a:buChar char="•"/>
            </a:pPr>
            <a:r>
              <a:rPr lang="en-US" sz="1600" dirty="0">
                <a:cs typeface="Calibri" pitchFamily="34" charset="0"/>
              </a:rPr>
              <a:t>Treasury recoups a fee for their collection </a:t>
            </a:r>
            <a:r>
              <a:rPr lang="en-US" sz="1600" dirty="0" smtClean="0">
                <a:cs typeface="Calibri" pitchFamily="34" charset="0"/>
              </a:rPr>
              <a:t>services</a:t>
            </a:r>
            <a:endParaRPr lang="en-US" sz="1800" b="1" u="sng" dirty="0" smtClean="0">
              <a:cs typeface="Calibri" pitchFamily="34" charset="0"/>
            </a:endParaRPr>
          </a:p>
        </p:txBody>
      </p:sp>
      <p:sp>
        <p:nvSpPr>
          <p:cNvPr id="4" name="Footer Placeholder 3"/>
          <p:cNvSpPr>
            <a:spLocks noGrp="1"/>
          </p:cNvSpPr>
          <p:nvPr>
            <p:ph type="ftr" sz="quarter" idx="4294967295"/>
          </p:nvPr>
        </p:nvSpPr>
        <p:spPr>
          <a:xfrm>
            <a:off x="357190" y="6553200"/>
            <a:ext cx="7010400" cy="304800"/>
          </a:xfrm>
          <a:prstGeom prst="rect">
            <a:avLst/>
          </a:prstGeom>
        </p:spPr>
        <p:txBody>
          <a:bodyPr/>
          <a:lstStyle/>
          <a:p>
            <a:pPr>
              <a:defRPr/>
            </a:pPr>
            <a:r>
              <a:rPr lang="en-US" sz="1200" b="1" dirty="0" smtClean="0"/>
              <a:t>CGI Federal Proprietary and Confidential</a:t>
            </a:r>
            <a:endParaRPr lang="en-US" sz="1200" b="1" dirty="0"/>
          </a:p>
        </p:txBody>
      </p:sp>
    </p:spTree>
    <p:extLst>
      <p:ext uri="{BB962C8B-B14F-4D97-AF65-F5344CB8AC3E}">
        <p14:creationId xmlns:p14="http://schemas.microsoft.com/office/powerpoint/2010/main" val="3487402333"/>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cs typeface="Calibri" pitchFamily="34" charset="0"/>
              </a:rPr>
              <a:t>Treasury Referral – Overview</a:t>
            </a:r>
            <a:endParaRPr lang="en-US" dirty="0"/>
          </a:p>
        </p:txBody>
      </p:sp>
      <p:sp>
        <p:nvSpPr>
          <p:cNvPr id="2" name="Slide Number Placeholder 1"/>
          <p:cNvSpPr>
            <a:spLocks noGrp="1"/>
          </p:cNvSpPr>
          <p:nvPr>
            <p:ph type="sldNum" sz="quarter" idx="11"/>
          </p:nvPr>
        </p:nvSpPr>
        <p:spPr>
          <a:xfrm>
            <a:off x="14515" y="6226084"/>
            <a:ext cx="486136" cy="272468"/>
          </a:xfrm>
        </p:spPr>
        <p:txBody>
          <a:bodyPr/>
          <a:lstStyle/>
          <a:p>
            <a:fld id="{525A3C56-E491-49B2-93F3-63532DF516BC}" type="slidenum">
              <a:rPr lang="en-US" sz="1000" smtClean="0"/>
              <a:pPr/>
              <a:t>184</a:t>
            </a:fld>
            <a:endParaRPr lang="en-US" sz="1000" dirty="0"/>
          </a:p>
        </p:txBody>
      </p:sp>
      <p:sp>
        <p:nvSpPr>
          <p:cNvPr id="8" name="Content Placeholder 2"/>
          <p:cNvSpPr>
            <a:spLocks noGrp="1"/>
          </p:cNvSpPr>
          <p:nvPr/>
        </p:nvSpPr>
        <p:spPr bwMode="auto">
          <a:xfrm>
            <a:off x="357190" y="838753"/>
            <a:ext cx="8683620" cy="52524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eaLnBrk="1" fontAlgn="auto" hangingPunct="1">
              <a:spcBef>
                <a:spcPts val="600"/>
              </a:spcBef>
              <a:spcAft>
                <a:spcPts val="600"/>
              </a:spcAft>
              <a:buNone/>
            </a:pPr>
            <a:endParaRPr lang="en-US" sz="1600" dirty="0">
              <a:cs typeface="Calibri" pitchFamily="34" charset="0"/>
            </a:endParaRPr>
          </a:p>
          <a:p>
            <a:pPr marL="231775" lvl="1" eaLnBrk="1" fontAlgn="auto" hangingPunct="1">
              <a:spcBef>
                <a:spcPts val="600"/>
              </a:spcBef>
              <a:spcAft>
                <a:spcPts val="600"/>
              </a:spcAft>
              <a:buFont typeface="Arial" pitchFamily="34" charset="0"/>
              <a:buChar char="•"/>
            </a:pPr>
            <a:r>
              <a:rPr lang="en-US" sz="2000" b="1" u="sng" dirty="0" smtClean="0">
                <a:cs typeface="Calibri" pitchFamily="34" charset="0"/>
              </a:rPr>
              <a:t>Two </a:t>
            </a:r>
            <a:r>
              <a:rPr lang="en-US" sz="2000" b="1" u="sng" dirty="0">
                <a:cs typeface="Calibri" pitchFamily="34" charset="0"/>
              </a:rPr>
              <a:t>primary stages</a:t>
            </a:r>
            <a:r>
              <a:rPr lang="en-US" sz="2000" b="1" dirty="0">
                <a:cs typeface="Calibri" pitchFamily="34" charset="0"/>
              </a:rPr>
              <a:t> </a:t>
            </a:r>
            <a:r>
              <a:rPr lang="en-US" sz="2000" dirty="0" smtClean="0">
                <a:cs typeface="Calibri" pitchFamily="34" charset="0"/>
              </a:rPr>
              <a:t>when referring a debt to Treasury for collection</a:t>
            </a:r>
            <a:endParaRPr lang="en-US" sz="2000" dirty="0">
              <a:cs typeface="Calibri" pitchFamily="34" charset="0"/>
            </a:endParaRPr>
          </a:p>
          <a:p>
            <a:pPr marL="688975" lvl="1" indent="-342900" eaLnBrk="1" fontAlgn="auto" hangingPunct="1">
              <a:spcBef>
                <a:spcPts val="600"/>
              </a:spcBef>
              <a:spcAft>
                <a:spcPts val="600"/>
              </a:spcAft>
            </a:pPr>
            <a:r>
              <a:rPr lang="en-US" sz="1800" dirty="0">
                <a:cs typeface="Calibri" pitchFamily="34" charset="0"/>
              </a:rPr>
              <a:t>Referral </a:t>
            </a:r>
            <a:r>
              <a:rPr lang="en-US" sz="1800" dirty="0" smtClean="0">
                <a:cs typeface="Calibri" pitchFamily="34" charset="0"/>
              </a:rPr>
              <a:t>Submission</a:t>
            </a:r>
          </a:p>
          <a:p>
            <a:pPr marL="1035050" lvl="2" indent="-342900" eaLnBrk="1" fontAlgn="auto" hangingPunct="1">
              <a:spcBef>
                <a:spcPts val="600"/>
              </a:spcBef>
              <a:spcAft>
                <a:spcPts val="600"/>
              </a:spcAft>
            </a:pPr>
            <a:r>
              <a:rPr lang="en-US" sz="1600" dirty="0" smtClean="0">
                <a:cs typeface="Calibri" pitchFamily="34" charset="0"/>
              </a:rPr>
              <a:t>GSA can select outstanding debt to be referred either manually or through Pegasys’  automated </a:t>
            </a:r>
            <a:r>
              <a:rPr lang="en-US" sz="1600" b="1" u="sng" dirty="0" smtClean="0">
                <a:cs typeface="Calibri" pitchFamily="34" charset="0"/>
              </a:rPr>
              <a:t>Referral </a:t>
            </a:r>
            <a:r>
              <a:rPr lang="en-US" sz="1600" b="1" u="sng" dirty="0">
                <a:cs typeface="Calibri" pitchFamily="34" charset="0"/>
              </a:rPr>
              <a:t>Selection (ARREFSEL) batch </a:t>
            </a:r>
            <a:r>
              <a:rPr lang="en-US" sz="1600" b="1" u="sng" dirty="0" smtClean="0">
                <a:cs typeface="Calibri" pitchFamily="34" charset="0"/>
              </a:rPr>
              <a:t>job</a:t>
            </a:r>
            <a:r>
              <a:rPr lang="en-US" sz="1600" dirty="0" smtClean="0">
                <a:cs typeface="Calibri" pitchFamily="34" charset="0"/>
              </a:rPr>
              <a:t> </a:t>
            </a:r>
            <a:endParaRPr lang="en-US" sz="1600" dirty="0">
              <a:cs typeface="Calibri" pitchFamily="34" charset="0"/>
            </a:endParaRPr>
          </a:p>
          <a:p>
            <a:pPr marL="688975" lvl="1" indent="-342900" eaLnBrk="1" fontAlgn="auto" hangingPunct="1">
              <a:spcBef>
                <a:spcPts val="600"/>
              </a:spcBef>
              <a:spcAft>
                <a:spcPts val="600"/>
              </a:spcAft>
            </a:pPr>
            <a:r>
              <a:rPr lang="en-US" sz="1800" dirty="0">
                <a:cs typeface="Calibri" pitchFamily="34" charset="0"/>
              </a:rPr>
              <a:t>Treasury </a:t>
            </a:r>
            <a:r>
              <a:rPr lang="en-US" sz="1800" dirty="0" smtClean="0">
                <a:cs typeface="Calibri" pitchFamily="34" charset="0"/>
              </a:rPr>
              <a:t>Collection</a:t>
            </a:r>
          </a:p>
          <a:p>
            <a:pPr marL="1035050" lvl="2" indent="-342900" eaLnBrk="1" fontAlgn="auto" hangingPunct="1">
              <a:spcBef>
                <a:spcPts val="600"/>
              </a:spcBef>
              <a:spcAft>
                <a:spcPts val="600"/>
              </a:spcAft>
            </a:pPr>
            <a:r>
              <a:rPr lang="en-US" sz="1600" dirty="0" smtClean="0">
                <a:cs typeface="Calibri" pitchFamily="34" charset="0"/>
              </a:rPr>
              <a:t>GSA records collection using </a:t>
            </a:r>
          </a:p>
          <a:p>
            <a:pPr marL="1381125" lvl="3" indent="-342900" eaLnBrk="1" fontAlgn="auto" hangingPunct="1">
              <a:spcBef>
                <a:spcPts val="600"/>
              </a:spcBef>
              <a:spcAft>
                <a:spcPts val="600"/>
              </a:spcAft>
            </a:pPr>
            <a:r>
              <a:rPr lang="en-US" sz="1600" b="1" dirty="0">
                <a:cs typeface="Calibri" pitchFamily="34" charset="0"/>
              </a:rPr>
              <a:t>IPAC Inbound (GSIPACIN) batch job, </a:t>
            </a:r>
            <a:r>
              <a:rPr lang="en-US" sz="1600" dirty="0">
                <a:cs typeface="Calibri" pitchFamily="34" charset="0"/>
              </a:rPr>
              <a:t>which reads Treasury’s daily IPACIN </a:t>
            </a:r>
            <a:r>
              <a:rPr lang="en-US" sz="1600" dirty="0" smtClean="0">
                <a:cs typeface="Calibri" pitchFamily="34" charset="0"/>
              </a:rPr>
              <a:t>files</a:t>
            </a:r>
            <a:endParaRPr lang="en-US" sz="1600" b="1" dirty="0" smtClean="0">
              <a:cs typeface="Calibri" pitchFamily="34" charset="0"/>
            </a:endParaRPr>
          </a:p>
          <a:p>
            <a:pPr marL="1381125" lvl="3" indent="-342900" eaLnBrk="1" fontAlgn="auto" hangingPunct="1">
              <a:spcBef>
                <a:spcPts val="600"/>
              </a:spcBef>
              <a:spcAft>
                <a:spcPts val="600"/>
              </a:spcAft>
            </a:pPr>
            <a:r>
              <a:rPr lang="en-US" sz="1600" b="1" dirty="0" smtClean="0">
                <a:cs typeface="Calibri" pitchFamily="34" charset="0"/>
              </a:rPr>
              <a:t>External </a:t>
            </a:r>
            <a:r>
              <a:rPr lang="en-US" sz="1600" b="1" dirty="0">
                <a:cs typeface="Calibri" pitchFamily="34" charset="0"/>
              </a:rPr>
              <a:t>Collections </a:t>
            </a:r>
            <a:r>
              <a:rPr lang="en-US" sz="1600" b="1" dirty="0" smtClean="0">
                <a:cs typeface="Calibri" pitchFamily="34" charset="0"/>
              </a:rPr>
              <a:t>(AREOCOLL) batch job, </a:t>
            </a:r>
            <a:r>
              <a:rPr lang="en-US" sz="1600" dirty="0" smtClean="0">
                <a:cs typeface="Calibri" pitchFamily="34" charset="0"/>
              </a:rPr>
              <a:t>which reads Treasury’s Weekly Collection files used by USDA for reconciliation</a:t>
            </a:r>
          </a:p>
        </p:txBody>
      </p:sp>
      <p:sp>
        <p:nvSpPr>
          <p:cNvPr id="4" name="Footer Placeholder 3"/>
          <p:cNvSpPr>
            <a:spLocks noGrp="1"/>
          </p:cNvSpPr>
          <p:nvPr>
            <p:ph type="ftr" sz="quarter" idx="4294967295"/>
          </p:nvPr>
        </p:nvSpPr>
        <p:spPr>
          <a:xfrm>
            <a:off x="357190" y="6553200"/>
            <a:ext cx="7010400" cy="304800"/>
          </a:xfrm>
          <a:prstGeom prst="rect">
            <a:avLst/>
          </a:prstGeom>
        </p:spPr>
        <p:txBody>
          <a:bodyPr/>
          <a:lstStyle/>
          <a:p>
            <a:pPr>
              <a:defRPr/>
            </a:pPr>
            <a:r>
              <a:rPr lang="en-US" sz="1200" b="1" dirty="0" smtClean="0"/>
              <a:t>CGI Federal Proprietary and Confidential</a:t>
            </a:r>
            <a:endParaRPr lang="en-US" sz="1200" b="1" dirty="0"/>
          </a:p>
        </p:txBody>
      </p:sp>
    </p:spTree>
    <p:extLst>
      <p:ext uri="{BB962C8B-B14F-4D97-AF65-F5344CB8AC3E}">
        <p14:creationId xmlns:p14="http://schemas.microsoft.com/office/powerpoint/2010/main" val="4062093792"/>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cs typeface="Calibri" pitchFamily="34" charset="0"/>
              </a:rPr>
              <a:t>Treasury Referral – Overview</a:t>
            </a:r>
            <a:endParaRPr lang="en-US" dirty="0"/>
          </a:p>
        </p:txBody>
      </p:sp>
      <p:sp>
        <p:nvSpPr>
          <p:cNvPr id="2" name="Slide Number Placeholder 1"/>
          <p:cNvSpPr>
            <a:spLocks noGrp="1"/>
          </p:cNvSpPr>
          <p:nvPr>
            <p:ph type="sldNum" sz="quarter" idx="11"/>
          </p:nvPr>
        </p:nvSpPr>
        <p:spPr>
          <a:xfrm>
            <a:off x="-58056" y="6197693"/>
            <a:ext cx="486136" cy="272468"/>
          </a:xfrm>
        </p:spPr>
        <p:txBody>
          <a:bodyPr/>
          <a:lstStyle/>
          <a:p>
            <a:pPr algn="r"/>
            <a:fld id="{525A3C56-E491-49B2-93F3-63532DF516BC}" type="slidenum">
              <a:rPr lang="en-US" sz="1000" smtClean="0"/>
              <a:pPr algn="r"/>
              <a:t>185</a:t>
            </a:fld>
            <a:endParaRPr lang="en-US" sz="1000" dirty="0"/>
          </a:p>
        </p:txBody>
      </p:sp>
      <p:sp>
        <p:nvSpPr>
          <p:cNvPr id="8" name="Content Placeholder 2"/>
          <p:cNvSpPr>
            <a:spLocks noGrp="1"/>
          </p:cNvSpPr>
          <p:nvPr/>
        </p:nvSpPr>
        <p:spPr bwMode="auto">
          <a:xfrm>
            <a:off x="357190" y="1008874"/>
            <a:ext cx="8683620" cy="52524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eaLnBrk="1" fontAlgn="auto" hangingPunct="1">
              <a:spcBef>
                <a:spcPts val="600"/>
              </a:spcBef>
              <a:spcAft>
                <a:spcPts val="600"/>
              </a:spcAft>
            </a:pPr>
            <a:endParaRPr lang="en-US" sz="1800" dirty="0" smtClean="0">
              <a:cs typeface="Calibri" pitchFamily="34" charset="0"/>
            </a:endParaRPr>
          </a:p>
          <a:p>
            <a:pPr eaLnBrk="1" fontAlgn="auto" hangingPunct="1">
              <a:spcBef>
                <a:spcPts val="600"/>
              </a:spcBef>
              <a:spcAft>
                <a:spcPts val="600"/>
              </a:spcAft>
            </a:pPr>
            <a:r>
              <a:rPr lang="en-US" sz="2000" dirty="0" smtClean="0">
                <a:cs typeface="Calibri" pitchFamily="34" charset="0"/>
              </a:rPr>
              <a:t>Business Lines using the Pegasys Treasury Referral functionality include:</a:t>
            </a:r>
          </a:p>
          <a:p>
            <a:pPr lvl="3" eaLnBrk="1" fontAlgn="auto" hangingPunct="1">
              <a:spcBef>
                <a:spcPts val="600"/>
              </a:spcBef>
              <a:spcAft>
                <a:spcPts val="600"/>
              </a:spcAft>
            </a:pPr>
            <a:r>
              <a:rPr lang="en-US" sz="1800" dirty="0" smtClean="0">
                <a:cs typeface="Calibri" pitchFamily="34" charset="0"/>
              </a:rPr>
              <a:t>Region 6 Claims</a:t>
            </a:r>
          </a:p>
          <a:p>
            <a:pPr lvl="3" eaLnBrk="1" fontAlgn="auto" hangingPunct="1">
              <a:spcBef>
                <a:spcPts val="600"/>
              </a:spcBef>
              <a:spcAft>
                <a:spcPts val="600"/>
              </a:spcAft>
            </a:pPr>
            <a:r>
              <a:rPr lang="en-US" sz="1800" dirty="0" smtClean="0">
                <a:cs typeface="Calibri" pitchFamily="34" charset="0"/>
              </a:rPr>
              <a:t>Region 7 Claims </a:t>
            </a:r>
          </a:p>
          <a:p>
            <a:pPr lvl="3" eaLnBrk="1" fontAlgn="auto" hangingPunct="1">
              <a:spcBef>
                <a:spcPts val="600"/>
              </a:spcBef>
              <a:spcAft>
                <a:spcPts val="600"/>
              </a:spcAft>
            </a:pPr>
            <a:r>
              <a:rPr lang="en-US" sz="1800" dirty="0" smtClean="0">
                <a:cs typeface="Calibri" pitchFamily="34" charset="0"/>
              </a:rPr>
              <a:t>Region 7 Outlease</a:t>
            </a:r>
          </a:p>
          <a:p>
            <a:pPr marL="9525" indent="0" eaLnBrk="1" fontAlgn="auto" hangingPunct="1">
              <a:spcBef>
                <a:spcPts val="600"/>
              </a:spcBef>
              <a:spcAft>
                <a:spcPts val="600"/>
              </a:spcAft>
              <a:buNone/>
            </a:pPr>
            <a:endParaRPr lang="en-US" sz="1400" dirty="0">
              <a:cs typeface="Calibri" pitchFamily="34" charset="0"/>
            </a:endParaRPr>
          </a:p>
          <a:p>
            <a:pPr marL="233363" indent="0" eaLnBrk="1" fontAlgn="auto" hangingPunct="1">
              <a:spcBef>
                <a:spcPts val="600"/>
              </a:spcBef>
              <a:spcAft>
                <a:spcPts val="600"/>
              </a:spcAft>
              <a:buNone/>
            </a:pPr>
            <a:r>
              <a:rPr lang="en-US" sz="1600" dirty="0" smtClean="0">
                <a:cs typeface="Calibri" pitchFamily="34" charset="0"/>
              </a:rPr>
              <a:t>Note: The Debt Account referral process will be presented in detail in the Debt Account Lifecycle course</a:t>
            </a:r>
          </a:p>
          <a:p>
            <a:pPr marL="682625" lvl="2" indent="0" eaLnBrk="1" fontAlgn="auto" hangingPunct="1">
              <a:spcBef>
                <a:spcPts val="600"/>
              </a:spcBef>
              <a:spcAft>
                <a:spcPts val="600"/>
              </a:spcAft>
              <a:buNone/>
            </a:pPr>
            <a:endParaRPr lang="en-US" sz="1600" dirty="0" smtClean="0">
              <a:cs typeface="Calibri" pitchFamily="34" charset="0"/>
            </a:endParaRPr>
          </a:p>
        </p:txBody>
      </p:sp>
      <p:sp>
        <p:nvSpPr>
          <p:cNvPr id="4" name="Footer Placeholder 3"/>
          <p:cNvSpPr>
            <a:spLocks noGrp="1"/>
          </p:cNvSpPr>
          <p:nvPr>
            <p:ph type="ftr" sz="quarter" idx="4294967295"/>
          </p:nvPr>
        </p:nvSpPr>
        <p:spPr>
          <a:xfrm>
            <a:off x="357190" y="6553200"/>
            <a:ext cx="7010400" cy="304800"/>
          </a:xfrm>
          <a:prstGeom prst="rect">
            <a:avLst/>
          </a:prstGeom>
        </p:spPr>
        <p:txBody>
          <a:bodyPr/>
          <a:lstStyle/>
          <a:p>
            <a:pPr>
              <a:defRPr/>
            </a:pPr>
            <a:r>
              <a:rPr lang="en-US" sz="1200" b="1" dirty="0" smtClean="0"/>
              <a:t>CGI Federal Proprietary and Confidential</a:t>
            </a:r>
            <a:endParaRPr lang="en-US" sz="1200" b="1" dirty="0"/>
          </a:p>
        </p:txBody>
      </p:sp>
    </p:spTree>
    <p:extLst>
      <p:ext uri="{BB962C8B-B14F-4D97-AF65-F5344CB8AC3E}">
        <p14:creationId xmlns:p14="http://schemas.microsoft.com/office/powerpoint/2010/main" val="3621599405"/>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cs typeface="Calibri" pitchFamily="34" charset="0"/>
              </a:rPr>
              <a:t>Referral Lifecycle</a:t>
            </a:r>
            <a:endParaRPr lang="en-US" dirty="0"/>
          </a:p>
        </p:txBody>
      </p:sp>
      <p:sp>
        <p:nvSpPr>
          <p:cNvPr id="2" name="Slide Number Placeholder 1"/>
          <p:cNvSpPr>
            <a:spLocks noGrp="1"/>
          </p:cNvSpPr>
          <p:nvPr>
            <p:ph type="sldNum" sz="quarter" idx="11"/>
          </p:nvPr>
        </p:nvSpPr>
        <p:spPr>
          <a:xfrm>
            <a:off x="14514" y="6200382"/>
            <a:ext cx="474561" cy="295617"/>
          </a:xfrm>
        </p:spPr>
        <p:txBody>
          <a:bodyPr/>
          <a:lstStyle/>
          <a:p>
            <a:fld id="{525A3C56-E491-49B2-93F3-63532DF516BC}" type="slidenum">
              <a:rPr lang="en-US" sz="1000" smtClean="0"/>
              <a:pPr/>
              <a:t>186</a:t>
            </a:fld>
            <a:endParaRPr lang="en-US" sz="1000" dirty="0"/>
          </a:p>
        </p:txBody>
      </p:sp>
      <p:sp>
        <p:nvSpPr>
          <p:cNvPr id="8" name="Content Placeholder 2"/>
          <p:cNvSpPr>
            <a:spLocks noGrp="1"/>
          </p:cNvSpPr>
          <p:nvPr/>
        </p:nvSpPr>
        <p:spPr bwMode="auto">
          <a:xfrm>
            <a:off x="377253" y="802759"/>
            <a:ext cx="8683620" cy="52524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lvl="1" eaLnBrk="1" fontAlgn="auto" hangingPunct="1">
              <a:spcBef>
                <a:spcPts val="600"/>
              </a:spcBef>
              <a:spcAft>
                <a:spcPts val="600"/>
              </a:spcAft>
            </a:pPr>
            <a:endParaRPr lang="en-US" sz="1600" dirty="0" smtClean="0">
              <a:cs typeface="Calibri" pitchFamily="34" charset="0"/>
            </a:endParaRPr>
          </a:p>
          <a:p>
            <a:pPr lvl="2" eaLnBrk="1" fontAlgn="auto" hangingPunct="1">
              <a:spcBef>
                <a:spcPts val="600"/>
              </a:spcBef>
              <a:spcAft>
                <a:spcPts val="600"/>
              </a:spcAft>
            </a:pPr>
            <a:endParaRPr lang="en-US" sz="1600" dirty="0" smtClean="0">
              <a:cs typeface="Calibri" pitchFamily="34" charset="0"/>
            </a:endParaRPr>
          </a:p>
        </p:txBody>
      </p:sp>
      <p:graphicFrame>
        <p:nvGraphicFramePr>
          <p:cNvPr id="9" name="Diagram 8"/>
          <p:cNvGraphicFramePr/>
          <p:nvPr>
            <p:extLst>
              <p:ext uri="{D42A27DB-BD31-4B8C-83A1-F6EECF244321}">
                <p14:modId xmlns:p14="http://schemas.microsoft.com/office/powerpoint/2010/main" val="2109093955"/>
              </p:ext>
            </p:extLst>
          </p:nvPr>
        </p:nvGraphicFramePr>
        <p:xfrm>
          <a:off x="1149476" y="1203326"/>
          <a:ext cx="7206398" cy="47005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Footer Placeholder 9"/>
          <p:cNvSpPr>
            <a:spLocks noGrp="1"/>
          </p:cNvSpPr>
          <p:nvPr>
            <p:ph type="ftr" sz="quarter" idx="4294967295"/>
          </p:nvPr>
        </p:nvSpPr>
        <p:spPr>
          <a:xfrm>
            <a:off x="457200" y="6553200"/>
            <a:ext cx="7010400" cy="304800"/>
          </a:xfrm>
          <a:prstGeom prst="rect">
            <a:avLst/>
          </a:prstGeom>
        </p:spPr>
        <p:txBody>
          <a:bodyPr/>
          <a:lstStyle/>
          <a:p>
            <a:pPr>
              <a:defRPr/>
            </a:pPr>
            <a:r>
              <a:rPr lang="en-US" sz="1200" b="1" dirty="0" smtClean="0"/>
              <a:t>CGI Federal Proprietary and Confidential</a:t>
            </a:r>
            <a:endParaRPr lang="en-US" sz="1200" b="1" dirty="0"/>
          </a:p>
        </p:txBody>
      </p:sp>
    </p:spTree>
    <p:extLst>
      <p:ext uri="{BB962C8B-B14F-4D97-AF65-F5344CB8AC3E}">
        <p14:creationId xmlns:p14="http://schemas.microsoft.com/office/powerpoint/2010/main" val="1081258204"/>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cs typeface="Calibri" pitchFamily="34" charset="0"/>
              </a:rPr>
              <a:t>Referral Submission</a:t>
            </a:r>
            <a:endParaRPr lang="en-US" strike="sngStrike" dirty="0"/>
          </a:p>
        </p:txBody>
      </p:sp>
      <p:sp>
        <p:nvSpPr>
          <p:cNvPr id="2" name="Slide Number Placeholder 1"/>
          <p:cNvSpPr>
            <a:spLocks noGrp="1"/>
          </p:cNvSpPr>
          <p:nvPr>
            <p:ph type="sldNum" sz="quarter" idx="11"/>
          </p:nvPr>
        </p:nvSpPr>
        <p:spPr>
          <a:xfrm>
            <a:off x="0" y="6185868"/>
            <a:ext cx="486136" cy="272468"/>
          </a:xfrm>
        </p:spPr>
        <p:txBody>
          <a:bodyPr/>
          <a:lstStyle/>
          <a:p>
            <a:fld id="{525A3C56-E491-49B2-93F3-63532DF516BC}" type="slidenum">
              <a:rPr lang="en-US" sz="1000" smtClean="0"/>
              <a:pPr/>
              <a:t>187</a:t>
            </a:fld>
            <a:endParaRPr lang="en-US" sz="1000" dirty="0"/>
          </a:p>
        </p:txBody>
      </p:sp>
      <p:sp>
        <p:nvSpPr>
          <p:cNvPr id="8" name="Content Placeholder 2"/>
          <p:cNvSpPr>
            <a:spLocks noGrp="1"/>
          </p:cNvSpPr>
          <p:nvPr/>
        </p:nvSpPr>
        <p:spPr bwMode="auto">
          <a:xfrm>
            <a:off x="377253" y="802759"/>
            <a:ext cx="8683620" cy="52524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lvl="1" eaLnBrk="1" fontAlgn="auto" hangingPunct="1">
              <a:spcBef>
                <a:spcPts val="600"/>
              </a:spcBef>
              <a:spcAft>
                <a:spcPts val="600"/>
              </a:spcAft>
            </a:pPr>
            <a:endParaRPr lang="en-US" sz="1600" dirty="0" smtClean="0">
              <a:cs typeface="Calibri" pitchFamily="34" charset="0"/>
            </a:endParaRPr>
          </a:p>
          <a:p>
            <a:pPr lvl="2" eaLnBrk="1" fontAlgn="auto" hangingPunct="1">
              <a:spcBef>
                <a:spcPts val="600"/>
              </a:spcBef>
              <a:spcAft>
                <a:spcPts val="600"/>
              </a:spcAft>
            </a:pPr>
            <a:endParaRPr lang="en-US" sz="1600" dirty="0" smtClean="0">
              <a:cs typeface="Calibri" pitchFamily="34" charset="0"/>
            </a:endParaRPr>
          </a:p>
        </p:txBody>
      </p:sp>
      <p:graphicFrame>
        <p:nvGraphicFramePr>
          <p:cNvPr id="7" name="Diagram 6"/>
          <p:cNvGraphicFramePr/>
          <p:nvPr>
            <p:extLst>
              <p:ext uri="{D42A27DB-BD31-4B8C-83A1-F6EECF244321}">
                <p14:modId xmlns:p14="http://schemas.microsoft.com/office/powerpoint/2010/main" val="1213289685"/>
              </p:ext>
            </p:extLst>
          </p:nvPr>
        </p:nvGraphicFramePr>
        <p:xfrm>
          <a:off x="919168" y="1123489"/>
          <a:ext cx="7560840" cy="49317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4294967295"/>
          </p:nvPr>
        </p:nvSpPr>
        <p:spPr>
          <a:xfrm>
            <a:off x="457200" y="6553200"/>
            <a:ext cx="7010400" cy="304800"/>
          </a:xfrm>
          <a:prstGeom prst="rect">
            <a:avLst/>
          </a:prstGeom>
        </p:spPr>
        <p:txBody>
          <a:bodyPr/>
          <a:lstStyle/>
          <a:p>
            <a:pPr>
              <a:defRPr/>
            </a:pPr>
            <a:r>
              <a:rPr lang="en-US" sz="1200" b="1" dirty="0" smtClean="0"/>
              <a:t>CGI Federal Proprietary and Confidential</a:t>
            </a:r>
            <a:endParaRPr lang="en-US" sz="1200" b="1" dirty="0"/>
          </a:p>
        </p:txBody>
      </p:sp>
    </p:spTree>
    <p:extLst>
      <p:ext uri="{BB962C8B-B14F-4D97-AF65-F5344CB8AC3E}">
        <p14:creationId xmlns:p14="http://schemas.microsoft.com/office/powerpoint/2010/main" val="2657973859"/>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en-US" dirty="0" smtClean="0">
                <a:cs typeface="Calibri" pitchFamily="34" charset="0"/>
              </a:rPr>
              <a:t>Referral Submission – </a:t>
            </a:r>
            <a:br>
              <a:rPr lang="en-US" dirty="0" smtClean="0">
                <a:cs typeface="Calibri" pitchFamily="34" charset="0"/>
              </a:rPr>
            </a:br>
            <a:r>
              <a:rPr lang="en-US" dirty="0" smtClean="0">
                <a:cs typeface="Calibri" pitchFamily="34" charset="0"/>
              </a:rPr>
              <a:t>Automated Referral Selection - ARREFSEL</a:t>
            </a:r>
            <a:endParaRPr lang="en-US" dirty="0"/>
          </a:p>
        </p:txBody>
      </p:sp>
      <p:sp>
        <p:nvSpPr>
          <p:cNvPr id="2" name="Slide Number Placeholder 1"/>
          <p:cNvSpPr>
            <a:spLocks noGrp="1"/>
          </p:cNvSpPr>
          <p:nvPr>
            <p:ph type="sldNum" sz="quarter" idx="11"/>
          </p:nvPr>
        </p:nvSpPr>
        <p:spPr>
          <a:xfrm>
            <a:off x="14514" y="6194246"/>
            <a:ext cx="612384" cy="214594"/>
          </a:xfrm>
        </p:spPr>
        <p:txBody>
          <a:bodyPr/>
          <a:lstStyle/>
          <a:p>
            <a:fld id="{525A3C56-E491-49B2-93F3-63532DF516BC}" type="slidenum">
              <a:rPr lang="en-US" sz="1000" smtClean="0"/>
              <a:pPr/>
              <a:t>188</a:t>
            </a:fld>
            <a:endParaRPr lang="en-US" sz="1000" dirty="0"/>
          </a:p>
        </p:txBody>
      </p:sp>
      <p:sp>
        <p:nvSpPr>
          <p:cNvPr id="8" name="Content Placeholder 2"/>
          <p:cNvSpPr>
            <a:spLocks noGrp="1"/>
          </p:cNvSpPr>
          <p:nvPr/>
        </p:nvSpPr>
        <p:spPr bwMode="auto">
          <a:xfrm>
            <a:off x="375316" y="1130445"/>
            <a:ext cx="8683620" cy="52524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eaLnBrk="1" fontAlgn="auto" hangingPunct="1">
              <a:spcBef>
                <a:spcPts val="1200"/>
              </a:spcBef>
              <a:spcAft>
                <a:spcPts val="1200"/>
              </a:spcAft>
            </a:pPr>
            <a:r>
              <a:rPr lang="en-US" sz="2000" dirty="0">
                <a:cs typeface="Calibri" pitchFamily="34" charset="0"/>
              </a:rPr>
              <a:t>Debt Accounts and Billing Documents can be selected for referral </a:t>
            </a:r>
            <a:r>
              <a:rPr lang="en-US" sz="2000" dirty="0" smtClean="0">
                <a:cs typeface="Calibri" pitchFamily="34" charset="0"/>
              </a:rPr>
              <a:t>by </a:t>
            </a:r>
          </a:p>
          <a:p>
            <a:pPr lvl="1" eaLnBrk="1" fontAlgn="auto" hangingPunct="1">
              <a:spcBef>
                <a:spcPts val="1200"/>
              </a:spcBef>
              <a:spcAft>
                <a:spcPts val="1200"/>
              </a:spcAft>
            </a:pPr>
            <a:r>
              <a:rPr lang="en-US" sz="1800" dirty="0" smtClean="0">
                <a:cs typeface="Calibri" pitchFamily="34" charset="0"/>
              </a:rPr>
              <a:t>Using Pegasys’ </a:t>
            </a:r>
            <a:r>
              <a:rPr lang="en-US" sz="1800" dirty="0">
                <a:cs typeface="Calibri" pitchFamily="34" charset="0"/>
              </a:rPr>
              <a:t>automated </a:t>
            </a:r>
            <a:r>
              <a:rPr lang="en-US" sz="1800" b="1" dirty="0">
                <a:cs typeface="Calibri" pitchFamily="34" charset="0"/>
              </a:rPr>
              <a:t>Referral Selection </a:t>
            </a:r>
            <a:r>
              <a:rPr lang="en-US" sz="1800" b="1" dirty="0" smtClean="0">
                <a:cs typeface="Calibri" pitchFamily="34" charset="0"/>
              </a:rPr>
              <a:t>(ARREFSEL) process</a:t>
            </a:r>
            <a:r>
              <a:rPr lang="en-US" sz="1800" dirty="0" smtClean="0">
                <a:cs typeface="Calibri" pitchFamily="34" charset="0"/>
              </a:rPr>
              <a:t>, or  </a:t>
            </a:r>
          </a:p>
          <a:p>
            <a:pPr lvl="1" eaLnBrk="1" fontAlgn="auto" hangingPunct="1">
              <a:spcBef>
                <a:spcPts val="1200"/>
              </a:spcBef>
              <a:spcAft>
                <a:spcPts val="1200"/>
              </a:spcAft>
            </a:pPr>
            <a:r>
              <a:rPr lang="en-US" sz="1800" dirty="0" smtClean="0">
                <a:cs typeface="Calibri" pitchFamily="34" charset="0"/>
              </a:rPr>
              <a:t>Manually adding the DA and BD documents to Pegasys’ </a:t>
            </a:r>
            <a:r>
              <a:rPr lang="en-US" sz="1800" b="1" dirty="0" smtClean="0">
                <a:cs typeface="Calibri" pitchFamily="34" charset="0"/>
              </a:rPr>
              <a:t>Referral Entry Query</a:t>
            </a:r>
          </a:p>
        </p:txBody>
      </p:sp>
      <p:sp>
        <p:nvSpPr>
          <p:cNvPr id="5" name="Footer Placeholder 4"/>
          <p:cNvSpPr>
            <a:spLocks noGrp="1"/>
          </p:cNvSpPr>
          <p:nvPr>
            <p:ph type="ftr" sz="quarter" idx="4294967295"/>
          </p:nvPr>
        </p:nvSpPr>
        <p:spPr>
          <a:xfrm>
            <a:off x="387752" y="6553200"/>
            <a:ext cx="7010400" cy="304800"/>
          </a:xfrm>
          <a:prstGeom prst="rect">
            <a:avLst/>
          </a:prstGeom>
        </p:spPr>
        <p:txBody>
          <a:bodyPr/>
          <a:lstStyle/>
          <a:p>
            <a:pPr>
              <a:defRPr/>
            </a:pPr>
            <a:r>
              <a:rPr lang="en-US" sz="1200" b="1" dirty="0" smtClean="0"/>
              <a:t>CGI Federal Proprietary and Confidential</a:t>
            </a:r>
            <a:endParaRPr lang="en-US" sz="1200" b="1" dirty="0"/>
          </a:p>
        </p:txBody>
      </p:sp>
    </p:spTree>
    <p:extLst>
      <p:ext uri="{BB962C8B-B14F-4D97-AF65-F5344CB8AC3E}">
        <p14:creationId xmlns:p14="http://schemas.microsoft.com/office/powerpoint/2010/main" val="966950496"/>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en-US" dirty="0">
                <a:cs typeface="Calibri" pitchFamily="34" charset="0"/>
              </a:rPr>
              <a:t>Referral Submission – </a:t>
            </a:r>
            <a:r>
              <a:rPr lang="en-US" dirty="0" smtClean="0">
                <a:cs typeface="Calibri" pitchFamily="34" charset="0"/>
              </a:rPr>
              <a:t/>
            </a:r>
            <a:br>
              <a:rPr lang="en-US" dirty="0" smtClean="0">
                <a:cs typeface="Calibri" pitchFamily="34" charset="0"/>
              </a:rPr>
            </a:br>
            <a:r>
              <a:rPr lang="en-US" dirty="0" smtClean="0">
                <a:cs typeface="Calibri" pitchFamily="34" charset="0"/>
              </a:rPr>
              <a:t>Automated Referral Selection - ARREFSEL</a:t>
            </a:r>
            <a:endParaRPr lang="en-US" dirty="0"/>
          </a:p>
        </p:txBody>
      </p:sp>
      <p:sp>
        <p:nvSpPr>
          <p:cNvPr id="2" name="Slide Number Placeholder 1"/>
          <p:cNvSpPr>
            <a:spLocks noGrp="1"/>
          </p:cNvSpPr>
          <p:nvPr>
            <p:ph type="sldNum" sz="quarter" idx="11"/>
          </p:nvPr>
        </p:nvSpPr>
        <p:spPr>
          <a:xfrm>
            <a:off x="14514" y="6215688"/>
            <a:ext cx="612384" cy="214594"/>
          </a:xfrm>
        </p:spPr>
        <p:txBody>
          <a:bodyPr/>
          <a:lstStyle/>
          <a:p>
            <a:fld id="{525A3C56-E491-49B2-93F3-63532DF516BC}" type="slidenum">
              <a:rPr lang="en-US" sz="1000" smtClean="0"/>
              <a:pPr/>
              <a:t>189</a:t>
            </a:fld>
            <a:endParaRPr lang="en-US" sz="1000" dirty="0"/>
          </a:p>
        </p:txBody>
      </p:sp>
      <p:sp>
        <p:nvSpPr>
          <p:cNvPr id="8" name="Content Placeholder 2"/>
          <p:cNvSpPr>
            <a:spLocks noGrp="1"/>
          </p:cNvSpPr>
          <p:nvPr/>
        </p:nvSpPr>
        <p:spPr bwMode="auto">
          <a:xfrm>
            <a:off x="375316" y="1021261"/>
            <a:ext cx="8683620" cy="52524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eaLnBrk="1" fontAlgn="auto" hangingPunct="1">
              <a:spcBef>
                <a:spcPts val="600"/>
              </a:spcBef>
              <a:spcAft>
                <a:spcPts val="600"/>
              </a:spcAft>
            </a:pPr>
            <a:r>
              <a:rPr lang="en-US" sz="2000" dirty="0" smtClean="0">
                <a:cs typeface="Calibri" pitchFamily="34" charset="0"/>
              </a:rPr>
              <a:t>Automated Selection</a:t>
            </a:r>
            <a:endParaRPr lang="en-US" sz="2000" dirty="0">
              <a:cs typeface="Calibri" pitchFamily="34" charset="0"/>
            </a:endParaRPr>
          </a:p>
          <a:p>
            <a:pPr lvl="1" eaLnBrk="1" fontAlgn="auto" hangingPunct="1">
              <a:spcBef>
                <a:spcPts val="600"/>
              </a:spcBef>
              <a:spcAft>
                <a:spcPts val="600"/>
              </a:spcAft>
            </a:pPr>
            <a:r>
              <a:rPr lang="en-US" sz="1800" dirty="0">
                <a:cs typeface="Calibri" pitchFamily="34" charset="0"/>
              </a:rPr>
              <a:t>The </a:t>
            </a:r>
            <a:r>
              <a:rPr lang="en-US" sz="1800" b="1" u="sng" dirty="0">
                <a:cs typeface="Calibri" pitchFamily="34" charset="0"/>
              </a:rPr>
              <a:t>Referral Selection (ARREFSEL) batch job</a:t>
            </a:r>
            <a:r>
              <a:rPr lang="en-US" sz="1800" dirty="0">
                <a:cs typeface="Calibri" pitchFamily="34" charset="0"/>
              </a:rPr>
              <a:t>  selects all Debt Account entities and Billing Documents that meet pre-defined eligibility criteria</a:t>
            </a:r>
          </a:p>
          <a:p>
            <a:pPr lvl="2" eaLnBrk="1" fontAlgn="auto" hangingPunct="1">
              <a:spcBef>
                <a:spcPts val="600"/>
              </a:spcBef>
              <a:spcAft>
                <a:spcPts val="600"/>
              </a:spcAft>
            </a:pPr>
            <a:r>
              <a:rPr lang="en-US" sz="1600" dirty="0">
                <a:cs typeface="Calibri" pitchFamily="34" charset="0"/>
              </a:rPr>
              <a:t>Creates new </a:t>
            </a:r>
            <a:r>
              <a:rPr lang="en-US" sz="1600" b="1" u="sng" dirty="0">
                <a:cs typeface="Calibri" pitchFamily="34" charset="0"/>
              </a:rPr>
              <a:t>eligible</a:t>
            </a:r>
            <a:r>
              <a:rPr lang="en-US" sz="1600" dirty="0">
                <a:cs typeface="Calibri" pitchFamily="34" charset="0"/>
              </a:rPr>
              <a:t> record(s) on the Referral Entry Query  </a:t>
            </a:r>
          </a:p>
          <a:p>
            <a:pPr lvl="1" eaLnBrk="1" fontAlgn="auto" hangingPunct="1">
              <a:spcBef>
                <a:spcPts val="600"/>
              </a:spcBef>
              <a:spcAft>
                <a:spcPts val="600"/>
              </a:spcAft>
            </a:pPr>
            <a:r>
              <a:rPr lang="en-US" sz="1800" dirty="0">
                <a:cs typeface="Calibri" pitchFamily="34" charset="0"/>
              </a:rPr>
              <a:t>Debt Account Entity and Billing Document </a:t>
            </a:r>
            <a:r>
              <a:rPr lang="en-US" sz="1800" b="1" u="sng" dirty="0">
                <a:cs typeface="Calibri" pitchFamily="34" charset="0"/>
              </a:rPr>
              <a:t>Accounting Line Eligibility Criteria</a:t>
            </a:r>
            <a:r>
              <a:rPr lang="en-US" sz="1800" dirty="0">
                <a:cs typeface="Calibri" pitchFamily="34" charset="0"/>
              </a:rPr>
              <a:t>:</a:t>
            </a:r>
          </a:p>
          <a:p>
            <a:pPr lvl="2" eaLnBrk="1" fontAlgn="auto" hangingPunct="1">
              <a:spcBef>
                <a:spcPts val="600"/>
              </a:spcBef>
              <a:spcAft>
                <a:spcPts val="600"/>
              </a:spcAft>
            </a:pPr>
            <a:r>
              <a:rPr lang="en-US" sz="1600" dirty="0">
                <a:cs typeface="Calibri" pitchFamily="34" charset="0"/>
              </a:rPr>
              <a:t>Referral Minimum Amount = </a:t>
            </a:r>
            <a:r>
              <a:rPr lang="en-US" sz="1600" dirty="0" smtClean="0">
                <a:cs typeface="Calibri" pitchFamily="34" charset="0"/>
              </a:rPr>
              <a:t>$25</a:t>
            </a:r>
            <a:r>
              <a:rPr lang="en-US" sz="1600" dirty="0">
                <a:cs typeface="Calibri" pitchFamily="34" charset="0"/>
              </a:rPr>
              <a:t/>
            </a:r>
            <a:br>
              <a:rPr lang="en-US" sz="1600" dirty="0">
                <a:cs typeface="Calibri" pitchFamily="34" charset="0"/>
              </a:rPr>
            </a:br>
            <a:r>
              <a:rPr lang="en-US" sz="1600" i="1" dirty="0"/>
              <a:t>See following slide for specific details</a:t>
            </a:r>
            <a:endParaRPr lang="en-US" sz="1600" i="1" dirty="0">
              <a:cs typeface="Calibri" pitchFamily="34" charset="0"/>
            </a:endParaRPr>
          </a:p>
          <a:p>
            <a:pPr lvl="2" eaLnBrk="1" fontAlgn="auto" hangingPunct="1">
              <a:spcBef>
                <a:spcPts val="600"/>
              </a:spcBef>
              <a:spcAft>
                <a:spcPts val="600"/>
              </a:spcAft>
            </a:pPr>
            <a:r>
              <a:rPr lang="en-US" sz="1600" dirty="0">
                <a:cs typeface="Calibri" pitchFamily="34" charset="0"/>
              </a:rPr>
              <a:t>Referral Lag Days =</a:t>
            </a:r>
            <a:r>
              <a:rPr lang="en-US" sz="1600" dirty="0">
                <a:solidFill>
                  <a:srgbClr val="FF00FF"/>
                </a:solidFill>
                <a:cs typeface="Calibri" pitchFamily="34" charset="0"/>
              </a:rPr>
              <a:t> </a:t>
            </a:r>
            <a:r>
              <a:rPr lang="en-US" sz="1600" dirty="0" smtClean="0">
                <a:cs typeface="Calibri" pitchFamily="34" charset="0"/>
              </a:rPr>
              <a:t>90</a:t>
            </a:r>
            <a:endParaRPr lang="en-US" sz="1600" dirty="0">
              <a:cs typeface="Calibri" pitchFamily="34" charset="0"/>
            </a:endParaRPr>
          </a:p>
          <a:p>
            <a:pPr lvl="2" eaLnBrk="1" fontAlgn="auto" hangingPunct="1">
              <a:spcBef>
                <a:spcPts val="300"/>
              </a:spcBef>
              <a:spcAft>
                <a:spcPts val="300"/>
              </a:spcAft>
              <a:buFont typeface="Arial" pitchFamily="34" charset="0"/>
              <a:buChar char="•"/>
            </a:pPr>
            <a:r>
              <a:rPr lang="en-US" sz="1600" dirty="0">
                <a:cs typeface="Calibri" pitchFamily="34" charset="0"/>
              </a:rPr>
              <a:t>Referral Minimum Dunning Count:</a:t>
            </a:r>
          </a:p>
          <a:p>
            <a:pPr lvl="3" eaLnBrk="1" fontAlgn="auto" hangingPunct="1">
              <a:spcBef>
                <a:spcPts val="300"/>
              </a:spcBef>
              <a:spcAft>
                <a:spcPts val="300"/>
              </a:spcAft>
              <a:buFont typeface="Arial" pitchFamily="34" charset="0"/>
              <a:buChar char="•"/>
            </a:pPr>
            <a:r>
              <a:rPr lang="en-US" sz="1600" dirty="0">
                <a:cs typeface="Calibri" pitchFamily="34" charset="0"/>
              </a:rPr>
              <a:t>R6 Program Office Claims = 2 (First Demand Letter + 2 Pegasys Dunning Letters)</a:t>
            </a:r>
          </a:p>
          <a:p>
            <a:pPr lvl="3" eaLnBrk="1" fontAlgn="auto" hangingPunct="1">
              <a:spcBef>
                <a:spcPts val="300"/>
              </a:spcBef>
              <a:spcAft>
                <a:spcPts val="300"/>
              </a:spcAft>
              <a:buFont typeface="Arial" pitchFamily="34" charset="0"/>
              <a:buChar char="•"/>
            </a:pPr>
            <a:r>
              <a:rPr lang="en-US" sz="1600" dirty="0">
                <a:cs typeface="Calibri" pitchFamily="34" charset="0"/>
              </a:rPr>
              <a:t>R6 non-Program Office </a:t>
            </a:r>
            <a:r>
              <a:rPr lang="en-US" sz="1600" dirty="0" smtClean="0">
                <a:cs typeface="Calibri" pitchFamily="34" charset="0"/>
              </a:rPr>
              <a:t>and </a:t>
            </a:r>
            <a:r>
              <a:rPr lang="en-US" sz="1600" dirty="0">
                <a:cs typeface="Calibri" pitchFamily="34" charset="0"/>
              </a:rPr>
              <a:t>R7 Claims = 3 (Pegasys generates First Demand Letter)</a:t>
            </a:r>
          </a:p>
          <a:p>
            <a:pPr lvl="2" eaLnBrk="1" fontAlgn="auto" hangingPunct="1">
              <a:spcBef>
                <a:spcPts val="600"/>
              </a:spcBef>
              <a:spcAft>
                <a:spcPts val="600"/>
              </a:spcAft>
            </a:pPr>
            <a:r>
              <a:rPr lang="en-US" sz="1600" dirty="0">
                <a:cs typeface="Calibri" pitchFamily="34" charset="0"/>
              </a:rPr>
              <a:t>Referral Dunning Lag Days = </a:t>
            </a:r>
            <a:r>
              <a:rPr lang="en-US" sz="1600" dirty="0" smtClean="0">
                <a:cs typeface="Calibri" pitchFamily="34" charset="0"/>
              </a:rPr>
              <a:t>0</a:t>
            </a:r>
            <a:endParaRPr lang="en-US" sz="1600" dirty="0" smtClean="0"/>
          </a:p>
        </p:txBody>
      </p:sp>
      <p:sp>
        <p:nvSpPr>
          <p:cNvPr id="5" name="Footer Placeholder 4"/>
          <p:cNvSpPr>
            <a:spLocks noGrp="1"/>
          </p:cNvSpPr>
          <p:nvPr>
            <p:ph type="ftr" sz="quarter" idx="4294967295"/>
          </p:nvPr>
        </p:nvSpPr>
        <p:spPr>
          <a:xfrm>
            <a:off x="387752" y="6553200"/>
            <a:ext cx="7010400" cy="304800"/>
          </a:xfrm>
          <a:prstGeom prst="rect">
            <a:avLst/>
          </a:prstGeom>
        </p:spPr>
        <p:txBody>
          <a:bodyPr/>
          <a:lstStyle/>
          <a:p>
            <a:pPr>
              <a:defRPr/>
            </a:pPr>
            <a:r>
              <a:rPr lang="en-US" sz="1200" b="1" dirty="0" smtClean="0"/>
              <a:t>CGI Federal Proprietary and Confidential</a:t>
            </a:r>
            <a:endParaRPr lang="en-US" sz="1200" b="1" dirty="0"/>
          </a:p>
        </p:txBody>
      </p:sp>
      <p:sp>
        <p:nvSpPr>
          <p:cNvPr id="3" name="TextBox 2"/>
          <p:cNvSpPr txBox="1"/>
          <p:nvPr/>
        </p:nvSpPr>
        <p:spPr>
          <a:xfrm>
            <a:off x="719847" y="6243284"/>
            <a:ext cx="7039107" cy="338554"/>
          </a:xfrm>
          <a:prstGeom prst="rect">
            <a:avLst/>
          </a:prstGeom>
          <a:noFill/>
        </p:spPr>
        <p:txBody>
          <a:bodyPr wrap="square" rtlCol="0">
            <a:spAutoFit/>
          </a:bodyPr>
          <a:lstStyle/>
          <a:p>
            <a:r>
              <a:rPr lang="en-US" sz="1600" b="1" dirty="0" smtClean="0"/>
              <a:t>NOTE: </a:t>
            </a:r>
            <a:r>
              <a:rPr lang="en-US" sz="1600" dirty="0" smtClean="0"/>
              <a:t>Referral </a:t>
            </a:r>
            <a:r>
              <a:rPr lang="en-US" sz="1600" dirty="0"/>
              <a:t>for claims is covered in the </a:t>
            </a:r>
            <a:r>
              <a:rPr lang="en-US" sz="1600" dirty="0" smtClean="0"/>
              <a:t>Debt Account </a:t>
            </a:r>
            <a:r>
              <a:rPr lang="en-US" sz="1600" dirty="0"/>
              <a:t>Lifecycle course</a:t>
            </a:r>
          </a:p>
        </p:txBody>
      </p:sp>
    </p:spTree>
    <p:extLst>
      <p:ext uri="{BB962C8B-B14F-4D97-AF65-F5344CB8AC3E}">
        <p14:creationId xmlns:p14="http://schemas.microsoft.com/office/powerpoint/2010/main" val="11415234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7837714" y="5937662"/>
            <a:ext cx="1128156" cy="920338"/>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Outstanding Bills Query – Search Criteria</a:t>
            </a:r>
            <a:endParaRPr lang="en-US" dirty="0"/>
          </a:p>
        </p:txBody>
      </p:sp>
      <p:sp>
        <p:nvSpPr>
          <p:cNvPr id="7" name="Footer Placeholder 6"/>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1" name="TextBox 10"/>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19</a:t>
            </a:fld>
            <a:endParaRPr lang="en-US" sz="1000" dirty="0"/>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8584" y="1295378"/>
            <a:ext cx="8309914" cy="4642282"/>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3965521"/>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Referral Submission – Referral Selection for Region 6</a:t>
            </a:r>
            <a:endParaRPr lang="en-US" sz="1800" dirty="0"/>
          </a:p>
        </p:txBody>
      </p:sp>
      <p:sp>
        <p:nvSpPr>
          <p:cNvPr id="3" name="Content Placeholder 2"/>
          <p:cNvSpPr>
            <a:spLocks noGrp="1"/>
          </p:cNvSpPr>
          <p:nvPr>
            <p:ph idx="1"/>
          </p:nvPr>
        </p:nvSpPr>
        <p:spPr>
          <a:xfrm>
            <a:off x="304800" y="1227138"/>
            <a:ext cx="8705850" cy="4525962"/>
          </a:xfrm>
        </p:spPr>
        <p:txBody>
          <a:bodyPr/>
          <a:lstStyle/>
          <a:p>
            <a:pPr eaLnBrk="1" fontAlgn="auto" hangingPunct="1">
              <a:spcBef>
                <a:spcPts val="600"/>
              </a:spcBef>
              <a:spcAft>
                <a:spcPts val="600"/>
              </a:spcAft>
            </a:pPr>
            <a:r>
              <a:rPr lang="en-US" sz="2000" kern="1200" dirty="0">
                <a:cs typeface="Calibri" pitchFamily="34" charset="0"/>
              </a:rPr>
              <a:t>Region 6 Referral Minimum Amounts</a:t>
            </a:r>
          </a:p>
          <a:p>
            <a:pPr lvl="1">
              <a:spcBef>
                <a:spcPts val="800"/>
              </a:spcBef>
              <a:spcAft>
                <a:spcPts val="800"/>
              </a:spcAft>
            </a:pPr>
            <a:r>
              <a:rPr lang="en-US" sz="1600" dirty="0" smtClean="0"/>
              <a:t>Pegasys </a:t>
            </a:r>
            <a:r>
              <a:rPr lang="en-US" sz="1600" dirty="0"/>
              <a:t>Referral Selection job minimum will be set =</a:t>
            </a:r>
            <a:r>
              <a:rPr lang="en-US" sz="1600" dirty="0" smtClean="0"/>
              <a:t> $25</a:t>
            </a:r>
          </a:p>
          <a:p>
            <a:pPr lvl="2">
              <a:spcBef>
                <a:spcPts val="800"/>
              </a:spcBef>
              <a:spcAft>
                <a:spcPts val="800"/>
              </a:spcAft>
            </a:pPr>
            <a:r>
              <a:rPr lang="en-US" sz="1600" dirty="0" smtClean="0"/>
              <a:t>Selects all Region 6 and External Services </a:t>
            </a:r>
            <a:r>
              <a:rPr lang="en-US" sz="1600" dirty="0"/>
              <a:t>Claims DAs </a:t>
            </a:r>
            <a:r>
              <a:rPr lang="en-US" sz="1600" dirty="0" smtClean="0"/>
              <a:t>with an </a:t>
            </a:r>
            <a:r>
              <a:rPr lang="en-US" sz="1600" b="1" u="sng" dirty="0" smtClean="0"/>
              <a:t>outstanding amount &gt; $25 and match </a:t>
            </a:r>
            <a:r>
              <a:rPr lang="en-US" sz="1600" b="1" u="sng" dirty="0"/>
              <a:t>the other eligibility </a:t>
            </a:r>
            <a:r>
              <a:rPr lang="en-US" sz="1600" b="1" u="sng" dirty="0" smtClean="0"/>
              <a:t>criteria</a:t>
            </a:r>
            <a:endParaRPr lang="en-US" sz="1600" b="1" u="sng" dirty="0"/>
          </a:p>
          <a:p>
            <a:pPr lvl="2">
              <a:spcBef>
                <a:spcPts val="800"/>
              </a:spcBef>
              <a:spcAft>
                <a:spcPts val="800"/>
              </a:spcAft>
            </a:pPr>
            <a:r>
              <a:rPr lang="en-US" sz="1600" dirty="0" smtClean="0"/>
              <a:t>The </a:t>
            </a:r>
            <a:r>
              <a:rPr lang="en-US" sz="1600" b="1" u="sng" dirty="0"/>
              <a:t>Treasury defined minimum</a:t>
            </a:r>
            <a:r>
              <a:rPr lang="en-US" sz="1600" dirty="0"/>
              <a:t> amount that can be referred is $</a:t>
            </a:r>
            <a:r>
              <a:rPr lang="en-US" sz="1600" dirty="0" smtClean="0"/>
              <a:t>25</a:t>
            </a:r>
          </a:p>
        </p:txBody>
      </p:sp>
      <p:sp>
        <p:nvSpPr>
          <p:cNvPr id="4" name="Footer Placeholder 3"/>
          <p:cNvSpPr>
            <a:spLocks noGrp="1"/>
          </p:cNvSpPr>
          <p:nvPr>
            <p:ph type="ftr" sz="quarter" idx="10"/>
          </p:nvPr>
        </p:nvSpPr>
        <p:spPr/>
        <p:txBody>
          <a:bodyPr/>
          <a:lstStyle/>
          <a:p>
            <a:pPr>
              <a:defRPr/>
            </a:pPr>
            <a:r>
              <a:rPr lang="en-US"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190</a:t>
            </a:fld>
            <a:endParaRPr lang="en-US" dirty="0"/>
          </a:p>
        </p:txBody>
      </p:sp>
      <p:sp>
        <p:nvSpPr>
          <p:cNvPr id="6" name="TextBox 5"/>
          <p:cNvSpPr txBox="1"/>
          <p:nvPr/>
        </p:nvSpPr>
        <p:spPr>
          <a:xfrm>
            <a:off x="583893" y="5805889"/>
            <a:ext cx="7326217" cy="584775"/>
          </a:xfrm>
          <a:prstGeom prst="rect">
            <a:avLst/>
          </a:prstGeom>
          <a:noFill/>
        </p:spPr>
        <p:txBody>
          <a:bodyPr wrap="square" rtlCol="0">
            <a:spAutoFit/>
          </a:bodyPr>
          <a:lstStyle/>
          <a:p>
            <a:r>
              <a:rPr lang="en-US" sz="1600" i="1" u="sng" dirty="0" smtClean="0"/>
              <a:t>Note:</a:t>
            </a:r>
            <a:r>
              <a:rPr lang="en-US" sz="1600" i="1" dirty="0" smtClean="0"/>
              <a:t> </a:t>
            </a:r>
            <a:r>
              <a:rPr lang="en-US" sz="1600" dirty="0" smtClean="0"/>
              <a:t>Referral of claims is covered in more detail in the Debt Account Lifecycle course.</a:t>
            </a:r>
            <a:endParaRPr lang="en-US" sz="1600" dirty="0"/>
          </a:p>
        </p:txBody>
      </p:sp>
    </p:spTree>
    <p:extLst>
      <p:ext uri="{BB962C8B-B14F-4D97-AF65-F5344CB8AC3E}">
        <p14:creationId xmlns:p14="http://schemas.microsoft.com/office/powerpoint/2010/main" val="1868621301"/>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Referral Submission – Referral Selection for Region </a:t>
            </a:r>
            <a:r>
              <a:rPr lang="en-US" dirty="0" smtClean="0"/>
              <a:t>7</a:t>
            </a:r>
            <a:endParaRPr lang="en-US" sz="1800" dirty="0"/>
          </a:p>
        </p:txBody>
      </p:sp>
      <p:sp>
        <p:nvSpPr>
          <p:cNvPr id="3" name="Content Placeholder 2"/>
          <p:cNvSpPr>
            <a:spLocks noGrp="1"/>
          </p:cNvSpPr>
          <p:nvPr>
            <p:ph idx="1"/>
          </p:nvPr>
        </p:nvSpPr>
        <p:spPr>
          <a:xfrm>
            <a:off x="304801" y="1227138"/>
            <a:ext cx="8582024" cy="4525962"/>
          </a:xfrm>
        </p:spPr>
        <p:txBody>
          <a:bodyPr/>
          <a:lstStyle/>
          <a:p>
            <a:pPr eaLnBrk="1" fontAlgn="auto" hangingPunct="1">
              <a:spcBef>
                <a:spcPts val="600"/>
              </a:spcBef>
              <a:spcAft>
                <a:spcPts val="600"/>
              </a:spcAft>
            </a:pPr>
            <a:r>
              <a:rPr lang="en-US" sz="2000" kern="1200" dirty="0">
                <a:cs typeface="Calibri" pitchFamily="34" charset="0"/>
              </a:rPr>
              <a:t>Region 7 Referral Minimum Amounts</a:t>
            </a:r>
          </a:p>
          <a:p>
            <a:pPr lvl="1">
              <a:spcBef>
                <a:spcPts val="800"/>
              </a:spcBef>
              <a:spcAft>
                <a:spcPts val="800"/>
              </a:spcAft>
            </a:pPr>
            <a:r>
              <a:rPr lang="en-US" sz="1600" dirty="0" smtClean="0"/>
              <a:t>Pegasys </a:t>
            </a:r>
            <a:r>
              <a:rPr lang="en-US" sz="1600" dirty="0"/>
              <a:t>Referral Selection job minimum will be set =</a:t>
            </a:r>
            <a:r>
              <a:rPr lang="en-US" sz="1600" dirty="0" smtClean="0"/>
              <a:t> $25</a:t>
            </a:r>
          </a:p>
          <a:p>
            <a:pPr lvl="2">
              <a:spcBef>
                <a:spcPts val="800"/>
              </a:spcBef>
              <a:spcAft>
                <a:spcPts val="800"/>
              </a:spcAft>
            </a:pPr>
            <a:r>
              <a:rPr lang="en-US" sz="1600" dirty="0" smtClean="0"/>
              <a:t>Selects all Region 7 </a:t>
            </a:r>
            <a:r>
              <a:rPr lang="en-US" sz="1600" dirty="0"/>
              <a:t>Claims </a:t>
            </a:r>
            <a:r>
              <a:rPr lang="en-US" sz="1600" dirty="0" smtClean="0"/>
              <a:t>DAs and </a:t>
            </a:r>
            <a:r>
              <a:rPr lang="en-US" sz="1600" dirty="0" err="1" smtClean="0"/>
              <a:t>Outlease</a:t>
            </a:r>
            <a:r>
              <a:rPr lang="en-US" sz="1600" dirty="0" smtClean="0"/>
              <a:t> BDs with an </a:t>
            </a:r>
            <a:r>
              <a:rPr lang="en-US" sz="1600" b="1" u="sng" dirty="0" smtClean="0"/>
              <a:t>outstanding amount &gt; $25 and match </a:t>
            </a:r>
            <a:r>
              <a:rPr lang="en-US" sz="1600" b="1" u="sng" dirty="0"/>
              <a:t>the other eligibility </a:t>
            </a:r>
            <a:r>
              <a:rPr lang="en-US" sz="1600" b="1" u="sng" dirty="0" smtClean="0"/>
              <a:t>criteria</a:t>
            </a:r>
          </a:p>
          <a:p>
            <a:pPr lvl="2">
              <a:spcBef>
                <a:spcPts val="800"/>
              </a:spcBef>
              <a:spcAft>
                <a:spcPts val="800"/>
              </a:spcAft>
            </a:pPr>
            <a:r>
              <a:rPr lang="en-US" sz="1600" dirty="0"/>
              <a:t>The </a:t>
            </a:r>
            <a:r>
              <a:rPr lang="en-US" sz="1600" b="1" u="sng" dirty="0"/>
              <a:t>Treasury defined minimum</a:t>
            </a:r>
            <a:r>
              <a:rPr lang="en-US" sz="1600" dirty="0"/>
              <a:t> amount that can be referred is $</a:t>
            </a:r>
            <a:r>
              <a:rPr lang="en-US" sz="1600" dirty="0" smtClean="0"/>
              <a:t>25</a:t>
            </a:r>
            <a:endParaRPr lang="en-US" sz="1600" b="1" u="sng" dirty="0"/>
          </a:p>
          <a:p>
            <a:pPr lvl="1">
              <a:spcBef>
                <a:spcPts val="800"/>
              </a:spcBef>
              <a:spcAft>
                <a:spcPts val="800"/>
              </a:spcAft>
            </a:pPr>
            <a:r>
              <a:rPr lang="en-US" sz="1600" dirty="0" smtClean="0"/>
              <a:t>Claims and bills will </a:t>
            </a:r>
            <a:r>
              <a:rPr lang="en-US" sz="1600" b="1" u="sng" dirty="0"/>
              <a:t>only be authorized for referral</a:t>
            </a:r>
            <a:r>
              <a:rPr lang="en-US" sz="1600" dirty="0"/>
              <a:t> based on </a:t>
            </a:r>
            <a:r>
              <a:rPr lang="en-US" sz="1600" b="1" u="sng" dirty="0"/>
              <a:t>GSA’s defined minimums</a:t>
            </a:r>
            <a:r>
              <a:rPr lang="en-US" sz="1600" dirty="0"/>
              <a:t>:</a:t>
            </a:r>
          </a:p>
          <a:p>
            <a:pPr lvl="2">
              <a:spcBef>
                <a:spcPts val="300"/>
              </a:spcBef>
              <a:spcAft>
                <a:spcPts val="300"/>
              </a:spcAft>
            </a:pPr>
            <a:r>
              <a:rPr lang="en-US" sz="1600" dirty="0"/>
              <a:t>Transactions using Fund </a:t>
            </a:r>
            <a:r>
              <a:rPr lang="en-US" sz="1600" dirty="0" smtClean="0"/>
              <a:t>442:</a:t>
            </a:r>
          </a:p>
          <a:p>
            <a:pPr lvl="3">
              <a:spcBef>
                <a:spcPts val="300"/>
              </a:spcBef>
              <a:spcAft>
                <a:spcPts val="300"/>
              </a:spcAft>
            </a:pPr>
            <a:r>
              <a:rPr lang="en-US" sz="1600" dirty="0" smtClean="0"/>
              <a:t>Minimum </a:t>
            </a:r>
            <a:r>
              <a:rPr lang="en-US" sz="1600" dirty="0"/>
              <a:t>for referral authorization =</a:t>
            </a:r>
            <a:r>
              <a:rPr lang="en-US" sz="1600" dirty="0" smtClean="0"/>
              <a:t> </a:t>
            </a:r>
            <a:r>
              <a:rPr lang="en-US" sz="1600" dirty="0"/>
              <a:t>$</a:t>
            </a:r>
            <a:r>
              <a:rPr lang="en-US" sz="1600" dirty="0" smtClean="0"/>
              <a:t>25</a:t>
            </a:r>
            <a:endParaRPr lang="en-US" sz="1600" dirty="0"/>
          </a:p>
          <a:p>
            <a:pPr lvl="2">
              <a:spcBef>
                <a:spcPts val="300"/>
              </a:spcBef>
              <a:spcAft>
                <a:spcPts val="300"/>
              </a:spcAft>
            </a:pPr>
            <a:r>
              <a:rPr lang="en-US" sz="1600" dirty="0"/>
              <a:t>Transactions using Fund </a:t>
            </a:r>
            <a:r>
              <a:rPr lang="en-US" sz="1600" dirty="0" smtClean="0"/>
              <a:t>192X:</a:t>
            </a:r>
          </a:p>
          <a:p>
            <a:pPr lvl="3">
              <a:spcBef>
                <a:spcPts val="300"/>
              </a:spcBef>
              <a:spcAft>
                <a:spcPts val="300"/>
              </a:spcAft>
            </a:pPr>
            <a:r>
              <a:rPr lang="en-US" sz="1600" dirty="0" smtClean="0"/>
              <a:t>Minimum </a:t>
            </a:r>
            <a:r>
              <a:rPr lang="en-US" sz="1600" dirty="0"/>
              <a:t>for referral authorization =</a:t>
            </a:r>
            <a:r>
              <a:rPr lang="en-US" sz="1600" dirty="0" smtClean="0"/>
              <a:t> </a:t>
            </a:r>
            <a:r>
              <a:rPr lang="en-US" sz="1600" dirty="0"/>
              <a:t>$</a:t>
            </a:r>
            <a:r>
              <a:rPr lang="en-US" sz="1600" dirty="0" smtClean="0"/>
              <a:t>100</a:t>
            </a:r>
            <a:endParaRPr lang="en-US" sz="1600" dirty="0"/>
          </a:p>
        </p:txBody>
      </p:sp>
      <p:sp>
        <p:nvSpPr>
          <p:cNvPr id="4" name="Footer Placeholder 3"/>
          <p:cNvSpPr>
            <a:spLocks noGrp="1"/>
          </p:cNvSpPr>
          <p:nvPr>
            <p:ph type="ftr" sz="quarter" idx="10"/>
          </p:nvPr>
        </p:nvSpPr>
        <p:spPr/>
        <p:txBody>
          <a:bodyPr/>
          <a:lstStyle/>
          <a:p>
            <a:pPr>
              <a:defRPr/>
            </a:pPr>
            <a:r>
              <a:rPr lang="en-US"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191</a:t>
            </a:fld>
            <a:endParaRPr lang="en-US" dirty="0"/>
          </a:p>
        </p:txBody>
      </p:sp>
      <p:sp>
        <p:nvSpPr>
          <p:cNvPr id="6" name="TextBox 5"/>
          <p:cNvSpPr txBox="1"/>
          <p:nvPr/>
        </p:nvSpPr>
        <p:spPr>
          <a:xfrm>
            <a:off x="583893" y="5805889"/>
            <a:ext cx="7326217" cy="584775"/>
          </a:xfrm>
          <a:prstGeom prst="rect">
            <a:avLst/>
          </a:prstGeom>
          <a:noFill/>
        </p:spPr>
        <p:txBody>
          <a:bodyPr wrap="square" rtlCol="0">
            <a:spAutoFit/>
          </a:bodyPr>
          <a:lstStyle/>
          <a:p>
            <a:r>
              <a:rPr lang="en-US" sz="1600" i="1" u="sng" dirty="0" smtClean="0"/>
              <a:t>Note:</a:t>
            </a:r>
            <a:r>
              <a:rPr lang="en-US" sz="1600" i="1" dirty="0" smtClean="0"/>
              <a:t> </a:t>
            </a:r>
            <a:r>
              <a:rPr lang="en-US" sz="1600" dirty="0" smtClean="0"/>
              <a:t>Referral of claims is covered in more detail in the Debt Account Lifecycle course.</a:t>
            </a:r>
            <a:endParaRPr lang="en-US" sz="1600" dirty="0"/>
          </a:p>
        </p:txBody>
      </p:sp>
    </p:spTree>
    <p:extLst>
      <p:ext uri="{BB962C8B-B14F-4D97-AF65-F5344CB8AC3E}">
        <p14:creationId xmlns:p14="http://schemas.microsoft.com/office/powerpoint/2010/main" val="2702086371"/>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en-US" dirty="0">
                <a:cs typeface="Calibri" pitchFamily="34" charset="0"/>
              </a:rPr>
              <a:t>Referral Submission – </a:t>
            </a:r>
            <a:r>
              <a:rPr lang="en-US" dirty="0" smtClean="0">
                <a:cs typeface="Calibri" pitchFamily="34" charset="0"/>
              </a:rPr>
              <a:t/>
            </a:r>
            <a:br>
              <a:rPr lang="en-US" dirty="0" smtClean="0">
                <a:cs typeface="Calibri" pitchFamily="34" charset="0"/>
              </a:rPr>
            </a:br>
            <a:r>
              <a:rPr lang="en-US" dirty="0" smtClean="0">
                <a:cs typeface="Calibri" pitchFamily="34" charset="0"/>
              </a:rPr>
              <a:t>Automated Referral Selection – ARREFSEL</a:t>
            </a:r>
            <a:endParaRPr lang="en-US" dirty="0"/>
          </a:p>
        </p:txBody>
      </p:sp>
      <p:sp>
        <p:nvSpPr>
          <p:cNvPr id="2" name="Slide Number Placeholder 1"/>
          <p:cNvSpPr>
            <a:spLocks noGrp="1"/>
          </p:cNvSpPr>
          <p:nvPr>
            <p:ph type="sldNum" sz="quarter" idx="11"/>
          </p:nvPr>
        </p:nvSpPr>
        <p:spPr>
          <a:xfrm>
            <a:off x="0" y="6257247"/>
            <a:ext cx="612384" cy="214594"/>
          </a:xfrm>
        </p:spPr>
        <p:txBody>
          <a:bodyPr/>
          <a:lstStyle/>
          <a:p>
            <a:fld id="{525A3C56-E491-49B2-93F3-63532DF516BC}" type="slidenum">
              <a:rPr lang="en-US" sz="1000" smtClean="0"/>
              <a:pPr/>
              <a:t>192</a:t>
            </a:fld>
            <a:endParaRPr lang="en-US" sz="1000" dirty="0"/>
          </a:p>
        </p:txBody>
      </p:sp>
      <p:sp>
        <p:nvSpPr>
          <p:cNvPr id="8" name="Content Placeholder 2"/>
          <p:cNvSpPr>
            <a:spLocks noGrp="1"/>
          </p:cNvSpPr>
          <p:nvPr/>
        </p:nvSpPr>
        <p:spPr bwMode="auto">
          <a:xfrm>
            <a:off x="375316" y="1170117"/>
            <a:ext cx="8683620" cy="52524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eaLnBrk="1" fontAlgn="auto" hangingPunct="1">
              <a:spcBef>
                <a:spcPts val="600"/>
              </a:spcBef>
              <a:spcAft>
                <a:spcPts val="600"/>
              </a:spcAft>
            </a:pPr>
            <a:r>
              <a:rPr lang="en-US" sz="2000" dirty="0" smtClean="0"/>
              <a:t>An ARREFSEL batch </a:t>
            </a:r>
            <a:r>
              <a:rPr lang="en-US" sz="2000" dirty="0"/>
              <a:t>instance exists </a:t>
            </a:r>
            <a:r>
              <a:rPr lang="en-US" sz="2000" dirty="0" smtClean="0">
                <a:cs typeface="Calibri" pitchFamily="34" charset="0"/>
              </a:rPr>
              <a:t>for the following business lines:</a:t>
            </a:r>
          </a:p>
          <a:p>
            <a:pPr eaLnBrk="1" fontAlgn="auto" hangingPunct="1">
              <a:spcBef>
                <a:spcPts val="600"/>
              </a:spcBef>
              <a:spcAft>
                <a:spcPts val="600"/>
              </a:spcAft>
            </a:pPr>
            <a:endParaRPr lang="en-US" sz="1800" dirty="0">
              <a:cs typeface="Calibri" pitchFamily="34" charset="0"/>
            </a:endParaRPr>
          </a:p>
          <a:p>
            <a:pPr eaLnBrk="1" fontAlgn="auto" hangingPunct="1">
              <a:spcBef>
                <a:spcPts val="600"/>
              </a:spcBef>
              <a:spcAft>
                <a:spcPts val="600"/>
              </a:spcAft>
            </a:pPr>
            <a:endParaRPr lang="en-US" sz="1800" dirty="0" smtClean="0">
              <a:cs typeface="Calibri" pitchFamily="34" charset="0"/>
            </a:endParaRPr>
          </a:p>
          <a:p>
            <a:pPr eaLnBrk="1" fontAlgn="auto" hangingPunct="1">
              <a:spcBef>
                <a:spcPts val="600"/>
              </a:spcBef>
              <a:spcAft>
                <a:spcPts val="600"/>
              </a:spcAft>
            </a:pPr>
            <a:endParaRPr lang="en-US" sz="1800" dirty="0">
              <a:cs typeface="Calibri" pitchFamily="34" charset="0"/>
            </a:endParaRPr>
          </a:p>
          <a:p>
            <a:pPr marL="0" indent="0" eaLnBrk="1" fontAlgn="auto" hangingPunct="1">
              <a:spcBef>
                <a:spcPts val="600"/>
              </a:spcBef>
              <a:spcAft>
                <a:spcPts val="600"/>
              </a:spcAft>
              <a:buNone/>
            </a:pPr>
            <a:endParaRPr lang="en-US" sz="1800" dirty="0" smtClean="0">
              <a:cs typeface="Calibri" pitchFamily="34" charset="0"/>
            </a:endParaRPr>
          </a:p>
          <a:p>
            <a:pPr eaLnBrk="1" fontAlgn="auto" hangingPunct="1">
              <a:spcBef>
                <a:spcPts val="300"/>
              </a:spcBef>
              <a:spcAft>
                <a:spcPts val="300"/>
              </a:spcAft>
            </a:pPr>
            <a:endParaRPr lang="en-US" sz="1800" dirty="0" smtClean="0">
              <a:cs typeface="Calibri" pitchFamily="34" charset="0"/>
            </a:endParaRPr>
          </a:p>
          <a:p>
            <a:pPr lvl="2" eaLnBrk="1" fontAlgn="auto" hangingPunct="1">
              <a:spcBef>
                <a:spcPts val="600"/>
              </a:spcBef>
              <a:spcAft>
                <a:spcPts val="600"/>
              </a:spcAft>
            </a:pPr>
            <a:endParaRPr lang="en-US" sz="1600" dirty="0">
              <a:cs typeface="Calibri" pitchFamily="34" charset="0"/>
            </a:endParaRPr>
          </a:p>
          <a:p>
            <a:pPr eaLnBrk="1" fontAlgn="auto" hangingPunct="1">
              <a:spcBef>
                <a:spcPts val="600"/>
              </a:spcBef>
              <a:spcAft>
                <a:spcPts val="600"/>
              </a:spcAft>
            </a:pPr>
            <a:endParaRPr lang="en-US" sz="1600" b="1" dirty="0">
              <a:cs typeface="Calibri"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20513307"/>
              </p:ext>
            </p:extLst>
          </p:nvPr>
        </p:nvGraphicFramePr>
        <p:xfrm>
          <a:off x="598600" y="2175283"/>
          <a:ext cx="8460336" cy="1621075"/>
        </p:xfrm>
        <a:graphic>
          <a:graphicData uri="http://schemas.openxmlformats.org/drawingml/2006/table">
            <a:tbl>
              <a:tblPr firstRow="1" bandRow="1">
                <a:tableStyleId>{5C22544A-7EE6-4342-B048-85BDC9FD1C3A}</a:tableStyleId>
              </a:tblPr>
              <a:tblGrid>
                <a:gridCol w="920743"/>
                <a:gridCol w="1901167"/>
                <a:gridCol w="2302276"/>
                <a:gridCol w="1694075"/>
                <a:gridCol w="1642075"/>
              </a:tblGrid>
              <a:tr h="487440">
                <a:tc>
                  <a:txBody>
                    <a:bodyPr/>
                    <a:lstStyle/>
                    <a:p>
                      <a:r>
                        <a:rPr lang="en-US" sz="1400" dirty="0" smtClean="0">
                          <a:solidFill>
                            <a:schemeClr val="tx1"/>
                          </a:solidFill>
                        </a:rPr>
                        <a:t>Region</a:t>
                      </a:r>
                      <a:endParaRPr lang="en-US" sz="1400" dirty="0">
                        <a:solidFill>
                          <a:schemeClr val="tx1"/>
                        </a:solidFill>
                      </a:endParaRPr>
                    </a:p>
                  </a:txBody>
                  <a:tcPr/>
                </a:tc>
                <a:tc>
                  <a:txBody>
                    <a:bodyPr/>
                    <a:lstStyle/>
                    <a:p>
                      <a:r>
                        <a:rPr lang="en-US" sz="1400" dirty="0" smtClean="0">
                          <a:solidFill>
                            <a:schemeClr val="tx1"/>
                          </a:solidFill>
                        </a:rPr>
                        <a:t>Business Line</a:t>
                      </a:r>
                      <a:endParaRPr lang="en-US" sz="1400" dirty="0">
                        <a:solidFill>
                          <a:schemeClr val="tx1"/>
                        </a:solidFill>
                      </a:endParaRPr>
                    </a:p>
                  </a:txBody>
                  <a:tcPr/>
                </a:tc>
                <a:tc>
                  <a:txBody>
                    <a:bodyPr/>
                    <a:lstStyle/>
                    <a:p>
                      <a:r>
                        <a:rPr lang="en-US" sz="1400" dirty="0" smtClean="0">
                          <a:solidFill>
                            <a:schemeClr val="tx1"/>
                          </a:solidFill>
                        </a:rPr>
                        <a:t>ARREFSEL</a:t>
                      </a:r>
                      <a:r>
                        <a:rPr lang="en-US" sz="1400" baseline="0" dirty="0" smtClean="0">
                          <a:solidFill>
                            <a:schemeClr val="tx1"/>
                          </a:solidFill>
                        </a:rPr>
                        <a:t> Batch Process Code</a:t>
                      </a:r>
                      <a:endParaRPr lang="en-US" sz="1400" dirty="0">
                        <a:solidFill>
                          <a:schemeClr val="tx1"/>
                        </a:solidFill>
                      </a:endParaRPr>
                    </a:p>
                  </a:txBody>
                  <a:tcPr/>
                </a:tc>
                <a:tc>
                  <a:txBody>
                    <a:bodyPr/>
                    <a:lstStyle/>
                    <a:p>
                      <a:r>
                        <a:rPr lang="en-US" sz="1400" dirty="0" smtClean="0">
                          <a:solidFill>
                            <a:schemeClr val="tx1"/>
                          </a:solidFill>
                        </a:rPr>
                        <a:t>Document Category</a:t>
                      </a:r>
                      <a:endParaRPr lang="en-US" sz="1400" dirty="0">
                        <a:solidFill>
                          <a:schemeClr val="tx1"/>
                        </a:solidFill>
                      </a:endParaRPr>
                    </a:p>
                  </a:txBody>
                  <a:tcPr/>
                </a:tc>
                <a:tc>
                  <a:txBody>
                    <a:bodyPr/>
                    <a:lstStyle/>
                    <a:p>
                      <a:r>
                        <a:rPr lang="en-US" sz="1400" dirty="0" smtClean="0">
                          <a:solidFill>
                            <a:schemeClr val="tx1"/>
                          </a:solidFill>
                        </a:rPr>
                        <a:t>Doc Types</a:t>
                      </a:r>
                      <a:endParaRPr lang="en-US" sz="1400" dirty="0">
                        <a:solidFill>
                          <a:schemeClr val="tx1"/>
                        </a:solidFill>
                      </a:endParaRPr>
                    </a:p>
                  </a:txBody>
                  <a:tcPr/>
                </a:tc>
              </a:tr>
              <a:tr h="310675">
                <a:tc>
                  <a:txBody>
                    <a:bodyPr/>
                    <a:lstStyle/>
                    <a:p>
                      <a:r>
                        <a:rPr lang="en-US" sz="1400" dirty="0" smtClean="0"/>
                        <a:t>6</a:t>
                      </a:r>
                      <a:endParaRPr lang="en-US" sz="1400" dirty="0"/>
                    </a:p>
                  </a:txBody>
                  <a:tcPr/>
                </a:tc>
                <a:tc>
                  <a:txBody>
                    <a:bodyPr/>
                    <a:lstStyle/>
                    <a:p>
                      <a:r>
                        <a:rPr lang="en-US" sz="1400" dirty="0" smtClean="0"/>
                        <a:t>Claims</a:t>
                      </a:r>
                      <a:endParaRPr lang="en-US" sz="1400" dirty="0"/>
                    </a:p>
                  </a:txBody>
                  <a:tcPr/>
                </a:tc>
                <a:tc>
                  <a:txBody>
                    <a:bodyPr/>
                    <a:lstStyle/>
                    <a:p>
                      <a:r>
                        <a:rPr lang="en-US" sz="1400" dirty="0" smtClean="0"/>
                        <a:t>R6CLMARREFERSEL</a:t>
                      </a:r>
                      <a:endParaRPr lang="en-US" sz="1400" dirty="0"/>
                    </a:p>
                  </a:txBody>
                  <a:tcPr/>
                </a:tc>
                <a:tc>
                  <a:txBody>
                    <a:bodyPr/>
                    <a:lstStyle/>
                    <a:p>
                      <a:r>
                        <a:rPr lang="en-US" sz="1400" dirty="0" smtClean="0"/>
                        <a:t>Debt Account</a:t>
                      </a:r>
                      <a:endParaRPr lang="en-US" sz="1400" dirty="0"/>
                    </a:p>
                  </a:txBody>
                  <a:tcPr/>
                </a:tc>
                <a:tc>
                  <a:txBody>
                    <a:bodyPr/>
                    <a:lstStyle/>
                    <a:p>
                      <a:r>
                        <a:rPr lang="en-US" sz="1400" dirty="0" smtClean="0"/>
                        <a:t>DAV, D6M, DES</a:t>
                      </a:r>
                      <a:endParaRPr lang="en-US" sz="1400" dirty="0"/>
                    </a:p>
                  </a:txBody>
                  <a:tcPr/>
                </a:tc>
              </a:tr>
              <a:tr h="303393">
                <a:tc>
                  <a:txBody>
                    <a:bodyPr/>
                    <a:lstStyle/>
                    <a:p>
                      <a:r>
                        <a:rPr lang="en-US" sz="1400" dirty="0" smtClean="0"/>
                        <a:t>7</a:t>
                      </a:r>
                      <a:endParaRPr lang="en-US" sz="1400" dirty="0"/>
                    </a:p>
                  </a:txBody>
                  <a:tcPr/>
                </a:tc>
                <a:tc>
                  <a:txBody>
                    <a:bodyPr/>
                    <a:lstStyle/>
                    <a:p>
                      <a:r>
                        <a:rPr lang="en-US" sz="1400" dirty="0" smtClean="0"/>
                        <a:t>Claims</a:t>
                      </a:r>
                      <a:endParaRPr lang="en-US" sz="1400" dirty="0"/>
                    </a:p>
                  </a:txBody>
                  <a:tcPr/>
                </a:tc>
                <a:tc>
                  <a:txBody>
                    <a:bodyPr/>
                    <a:lstStyle/>
                    <a:p>
                      <a:r>
                        <a:rPr lang="en-US" sz="1400" dirty="0" smtClean="0"/>
                        <a:t>R7CLMARREFERSEL</a:t>
                      </a:r>
                      <a:endParaRPr lang="en-US" sz="1400" dirty="0"/>
                    </a:p>
                  </a:txBody>
                  <a:tcPr/>
                </a:tc>
                <a:tc>
                  <a:txBody>
                    <a:bodyPr/>
                    <a:lstStyle/>
                    <a:p>
                      <a:r>
                        <a:rPr lang="en-US" sz="1400" dirty="0" smtClean="0"/>
                        <a:t>Debt Account</a:t>
                      </a:r>
                      <a:endParaRPr lang="en-US" sz="1400" dirty="0"/>
                    </a:p>
                  </a:txBody>
                  <a:tcPr/>
                </a:tc>
                <a:tc>
                  <a:txBody>
                    <a:bodyPr/>
                    <a:lstStyle/>
                    <a:p>
                      <a:r>
                        <a:rPr lang="en-US" sz="1400" dirty="0" smtClean="0"/>
                        <a:t>D7M</a:t>
                      </a:r>
                      <a:endParaRPr lang="en-US" sz="1400" dirty="0"/>
                    </a:p>
                  </a:txBody>
                  <a:tcPr/>
                </a:tc>
              </a:tr>
              <a:tr h="487440">
                <a:tc>
                  <a:txBody>
                    <a:bodyPr/>
                    <a:lstStyle/>
                    <a:p>
                      <a:r>
                        <a:rPr lang="en-US" sz="1400" dirty="0" smtClean="0"/>
                        <a:t>7</a:t>
                      </a:r>
                      <a:endParaRPr lang="en-US" sz="1400" dirty="0"/>
                    </a:p>
                  </a:txBody>
                  <a:tcPr/>
                </a:tc>
                <a:tc>
                  <a:txBody>
                    <a:bodyPr/>
                    <a:lstStyle/>
                    <a:p>
                      <a:r>
                        <a:rPr lang="en-US" sz="1400" dirty="0" smtClean="0"/>
                        <a:t>Outlease, Recycling</a:t>
                      </a:r>
                      <a:endParaRPr lang="en-US" sz="1400" dirty="0"/>
                    </a:p>
                  </a:txBody>
                  <a:tcPr/>
                </a:tc>
                <a:tc>
                  <a:txBody>
                    <a:bodyPr/>
                    <a:lstStyle/>
                    <a:p>
                      <a:r>
                        <a:rPr lang="en-US" sz="1400" dirty="0" smtClean="0"/>
                        <a:t>R7BILARREFERSEL</a:t>
                      </a:r>
                      <a:endParaRPr lang="en-US" sz="1400" dirty="0"/>
                    </a:p>
                  </a:txBody>
                  <a:tcPr/>
                </a:tc>
                <a:tc>
                  <a:txBody>
                    <a:bodyPr/>
                    <a:lstStyle/>
                    <a:p>
                      <a:r>
                        <a:rPr lang="en-US" sz="1400" dirty="0" smtClean="0"/>
                        <a:t>Billing</a:t>
                      </a:r>
                      <a:r>
                        <a:rPr lang="en-US" sz="1400" baseline="0" dirty="0" smtClean="0"/>
                        <a:t> Document</a:t>
                      </a:r>
                      <a:endParaRPr lang="en-US" sz="1400" dirty="0"/>
                    </a:p>
                  </a:txBody>
                  <a:tcPr/>
                </a:tc>
                <a:tc>
                  <a:txBody>
                    <a:bodyPr/>
                    <a:lstStyle/>
                    <a:p>
                      <a:r>
                        <a:rPr lang="en-US" sz="1400" dirty="0" smtClean="0"/>
                        <a:t>ODN, OMN, IMN</a:t>
                      </a:r>
                      <a:endParaRPr lang="en-US" sz="1400" dirty="0"/>
                    </a:p>
                  </a:txBody>
                  <a:tcPr/>
                </a:tc>
              </a:tr>
            </a:tbl>
          </a:graphicData>
        </a:graphic>
      </p:graphicFrame>
      <p:sp>
        <p:nvSpPr>
          <p:cNvPr id="5" name="Footer Placeholder 4"/>
          <p:cNvSpPr>
            <a:spLocks noGrp="1"/>
          </p:cNvSpPr>
          <p:nvPr>
            <p:ph type="ftr" sz="quarter" idx="4294967295"/>
          </p:nvPr>
        </p:nvSpPr>
        <p:spPr>
          <a:xfrm>
            <a:off x="387752" y="6553200"/>
            <a:ext cx="7010400" cy="304800"/>
          </a:xfrm>
          <a:prstGeom prst="rect">
            <a:avLst/>
          </a:prstGeom>
        </p:spPr>
        <p:txBody>
          <a:bodyPr/>
          <a:lstStyle/>
          <a:p>
            <a:pPr>
              <a:defRPr/>
            </a:pPr>
            <a:r>
              <a:rPr lang="en-US" sz="1200" b="1" dirty="0" smtClean="0"/>
              <a:t>CGI Federal Proprietary and Confidential</a:t>
            </a:r>
            <a:endParaRPr lang="en-US" sz="1200" b="1" dirty="0"/>
          </a:p>
        </p:txBody>
      </p:sp>
    </p:spTree>
    <p:extLst>
      <p:ext uri="{BB962C8B-B14F-4D97-AF65-F5344CB8AC3E}">
        <p14:creationId xmlns:p14="http://schemas.microsoft.com/office/powerpoint/2010/main" val="1840363026"/>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en-US" dirty="0" smtClean="0"/>
              <a:t>Referral Submission – Manual Creation</a:t>
            </a:r>
            <a:endParaRPr lang="en-US" dirty="0"/>
          </a:p>
        </p:txBody>
      </p:sp>
      <p:sp>
        <p:nvSpPr>
          <p:cNvPr id="2" name="Slide Number Placeholder 1"/>
          <p:cNvSpPr>
            <a:spLocks noGrp="1"/>
          </p:cNvSpPr>
          <p:nvPr>
            <p:ph type="sldNum" sz="quarter" idx="11"/>
          </p:nvPr>
        </p:nvSpPr>
        <p:spPr>
          <a:xfrm>
            <a:off x="3181" y="6245225"/>
            <a:ext cx="476662" cy="612775"/>
          </a:xfrm>
        </p:spPr>
        <p:txBody>
          <a:bodyPr/>
          <a:lstStyle/>
          <a:p>
            <a:fld id="{525A3C56-E491-49B2-93F3-63532DF516BC}" type="slidenum">
              <a:rPr lang="en-US" sz="1000" smtClean="0"/>
              <a:pPr/>
              <a:t>193</a:t>
            </a:fld>
            <a:endParaRPr lang="en-US" sz="1000" dirty="0"/>
          </a:p>
        </p:txBody>
      </p:sp>
      <p:sp>
        <p:nvSpPr>
          <p:cNvPr id="8" name="Content Placeholder 2"/>
          <p:cNvSpPr>
            <a:spLocks noGrp="1"/>
          </p:cNvSpPr>
          <p:nvPr/>
        </p:nvSpPr>
        <p:spPr bwMode="auto">
          <a:xfrm>
            <a:off x="372138" y="1237467"/>
            <a:ext cx="7789223" cy="50297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eaLnBrk="1" fontAlgn="auto" hangingPunct="1">
              <a:spcBef>
                <a:spcPts val="1200"/>
              </a:spcBef>
              <a:spcAft>
                <a:spcPts val="1200"/>
              </a:spcAft>
            </a:pPr>
            <a:r>
              <a:rPr lang="en-US" sz="2000" dirty="0">
                <a:cs typeface="Calibri" pitchFamily="34" charset="0"/>
              </a:rPr>
              <a:t>Manual Selection</a:t>
            </a:r>
          </a:p>
          <a:p>
            <a:pPr lvl="1" eaLnBrk="1" fontAlgn="auto" hangingPunct="1">
              <a:spcBef>
                <a:spcPts val="1200"/>
              </a:spcBef>
              <a:spcAft>
                <a:spcPts val="1200"/>
              </a:spcAft>
            </a:pPr>
            <a:r>
              <a:rPr lang="en-US" sz="1800" dirty="0">
                <a:cs typeface="Calibri" pitchFamily="34" charset="0"/>
              </a:rPr>
              <a:t>A GSA user </a:t>
            </a:r>
            <a:r>
              <a:rPr lang="en-US" sz="1800" dirty="0" smtClean="0">
                <a:cs typeface="Calibri" pitchFamily="34" charset="0"/>
              </a:rPr>
              <a:t>can manually determine </a:t>
            </a:r>
            <a:r>
              <a:rPr lang="en-US" sz="1800" dirty="0">
                <a:cs typeface="Calibri" pitchFamily="34" charset="0"/>
              </a:rPr>
              <a:t>which Debt Account entities and Billing Documents should initially be </a:t>
            </a:r>
            <a:r>
              <a:rPr lang="en-US" sz="1800" b="1" u="sng" dirty="0">
                <a:cs typeface="Calibri" pitchFamily="34" charset="0"/>
              </a:rPr>
              <a:t>eligible</a:t>
            </a:r>
            <a:r>
              <a:rPr lang="en-US" sz="1800" dirty="0">
                <a:cs typeface="Calibri" pitchFamily="34" charset="0"/>
              </a:rPr>
              <a:t> for referral</a:t>
            </a:r>
          </a:p>
          <a:p>
            <a:pPr lvl="1" eaLnBrk="1" fontAlgn="auto" hangingPunct="1">
              <a:spcBef>
                <a:spcPts val="1200"/>
              </a:spcBef>
              <a:spcAft>
                <a:spcPts val="1200"/>
              </a:spcAft>
            </a:pPr>
            <a:r>
              <a:rPr lang="en-US" sz="1800" dirty="0">
                <a:cs typeface="Calibri" pitchFamily="34" charset="0"/>
              </a:rPr>
              <a:t>Create new </a:t>
            </a:r>
            <a:r>
              <a:rPr lang="en-US" sz="1800" b="1" u="sng" dirty="0">
                <a:cs typeface="Calibri" pitchFamily="34" charset="0"/>
              </a:rPr>
              <a:t>eligible</a:t>
            </a:r>
            <a:r>
              <a:rPr lang="en-US" sz="1800" dirty="0">
                <a:cs typeface="Calibri" pitchFamily="34" charset="0"/>
              </a:rPr>
              <a:t> record via the Referral Selection </a:t>
            </a:r>
            <a:r>
              <a:rPr lang="en-US" sz="1800" dirty="0" smtClean="0">
                <a:cs typeface="Calibri" pitchFamily="34" charset="0"/>
              </a:rPr>
              <a:t>Query</a:t>
            </a:r>
          </a:p>
          <a:p>
            <a:pPr eaLnBrk="1" fontAlgn="auto" hangingPunct="1">
              <a:spcBef>
                <a:spcPts val="1200"/>
              </a:spcBef>
              <a:spcAft>
                <a:spcPts val="1200"/>
              </a:spcAft>
            </a:pPr>
            <a:r>
              <a:rPr lang="en-US" sz="2000" dirty="0">
                <a:cs typeface="Calibri" pitchFamily="34" charset="0"/>
              </a:rPr>
              <a:t>Referral Selection Query</a:t>
            </a:r>
            <a:endParaRPr lang="en-US" sz="2000" dirty="0" smtClean="0">
              <a:cs typeface="Calibri" pitchFamily="34" charset="0"/>
            </a:endParaRPr>
          </a:p>
          <a:p>
            <a:pPr lvl="1" eaLnBrk="1" fontAlgn="auto" hangingPunct="1">
              <a:spcBef>
                <a:spcPts val="1200"/>
              </a:spcBef>
              <a:spcAft>
                <a:spcPts val="1200"/>
              </a:spcAft>
            </a:pPr>
            <a:r>
              <a:rPr lang="en-US" sz="1800" dirty="0" smtClean="0">
                <a:cs typeface="Calibri" pitchFamily="34" charset="0"/>
              </a:rPr>
              <a:t>Records </a:t>
            </a:r>
            <a:r>
              <a:rPr lang="en-US" sz="1800" dirty="0">
                <a:cs typeface="Calibri" pitchFamily="34" charset="0"/>
              </a:rPr>
              <a:t>Debt Account entities and Billing Documents initially selected as </a:t>
            </a:r>
            <a:r>
              <a:rPr lang="en-US" sz="1800" u="sng" dirty="0">
                <a:cs typeface="Calibri" pitchFamily="34" charset="0"/>
              </a:rPr>
              <a:t>eligible</a:t>
            </a:r>
            <a:endParaRPr lang="en-US" sz="1800" dirty="0">
              <a:cs typeface="Calibri" pitchFamily="34" charset="0"/>
            </a:endParaRPr>
          </a:p>
          <a:p>
            <a:pPr lvl="1" eaLnBrk="1" fontAlgn="auto" hangingPunct="1">
              <a:spcBef>
                <a:spcPts val="1200"/>
              </a:spcBef>
              <a:spcAft>
                <a:spcPts val="1200"/>
              </a:spcAft>
            </a:pPr>
            <a:r>
              <a:rPr lang="en-US" sz="1800" dirty="0">
                <a:cs typeface="Calibri" pitchFamily="34" charset="0"/>
              </a:rPr>
              <a:t>Provides ability to </a:t>
            </a:r>
            <a:r>
              <a:rPr lang="en-US" sz="1800" u="sng" dirty="0">
                <a:cs typeface="Calibri" pitchFamily="34" charset="0"/>
              </a:rPr>
              <a:t>approve</a:t>
            </a:r>
            <a:r>
              <a:rPr lang="en-US" sz="1800" dirty="0">
                <a:cs typeface="Calibri" pitchFamily="34" charset="0"/>
              </a:rPr>
              <a:t> records for referral</a:t>
            </a:r>
          </a:p>
          <a:p>
            <a:pPr lvl="1" eaLnBrk="1" fontAlgn="auto" hangingPunct="1">
              <a:spcBef>
                <a:spcPts val="1200"/>
              </a:spcBef>
              <a:spcAft>
                <a:spcPts val="1200"/>
              </a:spcAft>
            </a:pPr>
            <a:r>
              <a:rPr lang="en-US" sz="1800" dirty="0">
                <a:cs typeface="Calibri" pitchFamily="34" charset="0"/>
              </a:rPr>
              <a:t>Records Referral Status throughout referral lifecycle</a:t>
            </a:r>
          </a:p>
          <a:p>
            <a:pPr lvl="4" eaLnBrk="1" fontAlgn="auto" hangingPunct="1">
              <a:spcBef>
                <a:spcPts val="1200"/>
              </a:spcBef>
              <a:spcAft>
                <a:spcPts val="1200"/>
              </a:spcAft>
            </a:pPr>
            <a:endParaRPr lang="en-US" sz="1400" dirty="0">
              <a:cs typeface="Calibri" pitchFamily="34" charset="0"/>
            </a:endParaRPr>
          </a:p>
          <a:p>
            <a:pPr lvl="2" eaLnBrk="1" fontAlgn="auto" hangingPunct="1">
              <a:spcBef>
                <a:spcPts val="1200"/>
              </a:spcBef>
              <a:spcAft>
                <a:spcPts val="1200"/>
              </a:spcAft>
            </a:pPr>
            <a:endParaRPr lang="en-US" sz="1600" dirty="0">
              <a:cs typeface="Calibri" pitchFamily="34" charset="0"/>
            </a:endParaRPr>
          </a:p>
          <a:p>
            <a:pPr eaLnBrk="1" fontAlgn="auto" hangingPunct="1">
              <a:spcBef>
                <a:spcPts val="1200"/>
              </a:spcBef>
              <a:spcAft>
                <a:spcPts val="1200"/>
              </a:spcAft>
              <a:buFont typeface="Arial" pitchFamily="34" charset="0"/>
              <a:buChar char="•"/>
            </a:pPr>
            <a:endParaRPr lang="en-US" sz="1800" dirty="0" smtClean="0">
              <a:cs typeface="Calibri" pitchFamily="34" charset="0"/>
            </a:endParaRPr>
          </a:p>
          <a:p>
            <a:pPr eaLnBrk="1" fontAlgn="auto" hangingPunct="1">
              <a:spcBef>
                <a:spcPts val="1200"/>
              </a:spcBef>
              <a:spcAft>
                <a:spcPts val="1200"/>
              </a:spcAft>
              <a:buFont typeface="Arial" pitchFamily="34" charset="0"/>
              <a:buChar char="•"/>
            </a:pPr>
            <a:endParaRPr lang="en-US" sz="1800" dirty="0" smtClean="0">
              <a:cs typeface="Calibri" pitchFamily="34" charset="0"/>
            </a:endParaRPr>
          </a:p>
          <a:p>
            <a:pPr eaLnBrk="1" fontAlgn="auto" hangingPunct="1">
              <a:spcBef>
                <a:spcPts val="1200"/>
              </a:spcBef>
              <a:spcAft>
                <a:spcPts val="1200"/>
              </a:spcAft>
              <a:buFont typeface="Arial" pitchFamily="34" charset="0"/>
              <a:buChar char="•"/>
            </a:pPr>
            <a:endParaRPr lang="en-US" sz="1800" dirty="0">
              <a:cs typeface="Calibri" pitchFamily="34" charset="0"/>
            </a:endParaRPr>
          </a:p>
          <a:p>
            <a:pPr eaLnBrk="1" fontAlgn="auto" hangingPunct="1">
              <a:spcBef>
                <a:spcPts val="400"/>
              </a:spcBef>
              <a:spcAft>
                <a:spcPts val="400"/>
              </a:spcAft>
              <a:buFont typeface="Arial" pitchFamily="34" charset="0"/>
              <a:buChar char="•"/>
            </a:pPr>
            <a:endParaRPr lang="en-US" sz="1800" dirty="0" smtClean="0">
              <a:cs typeface="Calibri" pitchFamily="34" charset="0"/>
            </a:endParaRPr>
          </a:p>
        </p:txBody>
      </p:sp>
      <p:sp>
        <p:nvSpPr>
          <p:cNvPr id="5" name="Footer Placeholder 4"/>
          <p:cNvSpPr>
            <a:spLocks noGrp="1"/>
          </p:cNvSpPr>
          <p:nvPr>
            <p:ph type="ftr" sz="quarter" idx="10"/>
          </p:nvPr>
        </p:nvSpPr>
        <p:spPr/>
        <p:txBody>
          <a:body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1446728504"/>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7826928" y="5788404"/>
            <a:ext cx="1216404" cy="1006679"/>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 name="Title 5"/>
          <p:cNvSpPr>
            <a:spLocks noGrp="1"/>
          </p:cNvSpPr>
          <p:nvPr>
            <p:ph type="title"/>
          </p:nvPr>
        </p:nvSpPr>
        <p:spPr/>
        <p:txBody>
          <a:bodyPr>
            <a:noAutofit/>
          </a:bodyPr>
          <a:lstStyle/>
          <a:p>
            <a:r>
              <a:rPr lang="en-US" dirty="0"/>
              <a:t>Referral Submission </a:t>
            </a:r>
            <a:r>
              <a:rPr lang="en-US" dirty="0" smtClean="0"/>
              <a:t>– Manual </a:t>
            </a:r>
            <a:r>
              <a:rPr lang="en-US" dirty="0"/>
              <a:t>Creation</a:t>
            </a:r>
          </a:p>
        </p:txBody>
      </p:sp>
      <p:sp>
        <p:nvSpPr>
          <p:cNvPr id="2" name="Slide Number Placeholder 1"/>
          <p:cNvSpPr>
            <a:spLocks noGrp="1"/>
          </p:cNvSpPr>
          <p:nvPr>
            <p:ph type="sldNum" sz="quarter" idx="11"/>
          </p:nvPr>
        </p:nvSpPr>
        <p:spPr>
          <a:xfrm>
            <a:off x="7917" y="6245225"/>
            <a:ext cx="476662" cy="612775"/>
          </a:xfrm>
        </p:spPr>
        <p:txBody>
          <a:bodyPr/>
          <a:lstStyle/>
          <a:p>
            <a:fld id="{525A3C56-E491-49B2-93F3-63532DF516BC}" type="slidenum">
              <a:rPr lang="en-US" sz="1000" smtClean="0"/>
              <a:pPr/>
              <a:t>194</a:t>
            </a:fld>
            <a:endParaRPr lang="en-US" sz="1000" dirty="0"/>
          </a:p>
        </p:txBody>
      </p:sp>
      <p:sp>
        <p:nvSpPr>
          <p:cNvPr id="8" name="Content Placeholder 2"/>
          <p:cNvSpPr>
            <a:spLocks noGrp="1"/>
          </p:cNvSpPr>
          <p:nvPr/>
        </p:nvSpPr>
        <p:spPr bwMode="auto">
          <a:xfrm>
            <a:off x="372139" y="1237467"/>
            <a:ext cx="3408292" cy="50297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eaLnBrk="1" fontAlgn="auto" hangingPunct="1">
              <a:spcBef>
                <a:spcPts val="400"/>
              </a:spcBef>
              <a:spcAft>
                <a:spcPts val="400"/>
              </a:spcAft>
            </a:pPr>
            <a:r>
              <a:rPr lang="en-US" sz="2000" dirty="0" smtClean="0">
                <a:cs typeface="Calibri" pitchFamily="34" charset="0"/>
              </a:rPr>
              <a:t>Manually </a:t>
            </a:r>
            <a:r>
              <a:rPr lang="en-US" sz="2000" dirty="0">
                <a:cs typeface="Calibri" pitchFamily="34" charset="0"/>
              </a:rPr>
              <a:t>Create a Referral Entry Query:</a:t>
            </a:r>
          </a:p>
          <a:p>
            <a:pPr marL="688975" lvl="1" indent="-342900" eaLnBrk="1" fontAlgn="auto" hangingPunct="1">
              <a:spcBef>
                <a:spcPts val="600"/>
              </a:spcBef>
              <a:spcAft>
                <a:spcPts val="600"/>
              </a:spcAft>
              <a:buFont typeface="+mj-lt"/>
              <a:buAutoNum type="arabicPeriod"/>
            </a:pPr>
            <a:r>
              <a:rPr lang="en-US" sz="1800" dirty="0">
                <a:cs typeface="Calibri" pitchFamily="34" charset="0"/>
              </a:rPr>
              <a:t>Navigate to </a:t>
            </a:r>
            <a:r>
              <a:rPr lang="en-US" sz="1800" b="1" dirty="0">
                <a:cs typeface="Calibri" pitchFamily="34" charset="0"/>
              </a:rPr>
              <a:t>Queries &gt; Accounts Receivable &gt; Referral Entry </a:t>
            </a:r>
            <a:r>
              <a:rPr lang="en-US" sz="1800" dirty="0">
                <a:cs typeface="Calibri" pitchFamily="34" charset="0"/>
              </a:rPr>
              <a:t>and Click </a:t>
            </a:r>
            <a:r>
              <a:rPr lang="en-US" sz="1800" b="1" dirty="0">
                <a:cs typeface="Calibri" pitchFamily="34" charset="0"/>
              </a:rPr>
              <a:t>New</a:t>
            </a:r>
          </a:p>
          <a:p>
            <a:pPr lvl="1" eaLnBrk="1" fontAlgn="auto" hangingPunct="1">
              <a:spcBef>
                <a:spcPts val="600"/>
              </a:spcBef>
              <a:spcAft>
                <a:spcPts val="600"/>
              </a:spcAft>
            </a:pPr>
            <a:endParaRPr lang="en-US" sz="1600" dirty="0">
              <a:cs typeface="Calibri" pitchFamily="34" charset="0"/>
            </a:endParaRPr>
          </a:p>
          <a:p>
            <a:pPr eaLnBrk="1" fontAlgn="auto" hangingPunct="1">
              <a:spcBef>
                <a:spcPts val="400"/>
              </a:spcBef>
              <a:spcAft>
                <a:spcPts val="400"/>
              </a:spcAft>
              <a:buFont typeface="Arial" pitchFamily="34" charset="0"/>
              <a:buChar char="•"/>
            </a:pPr>
            <a:endParaRPr lang="en-US" sz="1800" dirty="0" smtClean="0">
              <a:cs typeface="Calibri" pitchFamily="34" charset="0"/>
            </a:endParaRPr>
          </a:p>
        </p:txBody>
      </p:sp>
      <p:sp>
        <p:nvSpPr>
          <p:cNvPr id="5" name="Footer Placeholder 4"/>
          <p:cNvSpPr>
            <a:spLocks noGrp="1"/>
          </p:cNvSpPr>
          <p:nvPr>
            <p:ph type="ftr" sz="quarter" idx="10"/>
          </p:nvPr>
        </p:nvSpPr>
        <p:spPr/>
        <p:txBody>
          <a:bodyPr/>
          <a:lstStyle/>
          <a:p>
            <a:pPr>
              <a:defRPr/>
            </a:pPr>
            <a:r>
              <a:rPr lang="en-US" dirty="0" smtClean="0"/>
              <a:t>CGI Federal Proprietary and Confidential</a:t>
            </a:r>
            <a:endParaRPr lang="en-US" dirty="0"/>
          </a:p>
        </p:txBody>
      </p:sp>
      <p:pic>
        <p:nvPicPr>
          <p:cNvPr id="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2441" y="1237467"/>
            <a:ext cx="4817660" cy="5029737"/>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7444409"/>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Referral Submission </a:t>
            </a:r>
            <a:r>
              <a:rPr lang="en-US" dirty="0" smtClean="0"/>
              <a:t>– Manual </a:t>
            </a:r>
            <a:r>
              <a:rPr lang="en-US" dirty="0"/>
              <a:t>Creation</a:t>
            </a:r>
          </a:p>
        </p:txBody>
      </p:sp>
      <p:sp>
        <p:nvSpPr>
          <p:cNvPr id="2" name="Slide Number Placeholder 1"/>
          <p:cNvSpPr>
            <a:spLocks noGrp="1"/>
          </p:cNvSpPr>
          <p:nvPr>
            <p:ph type="sldNum" sz="quarter" idx="11"/>
          </p:nvPr>
        </p:nvSpPr>
        <p:spPr>
          <a:xfrm>
            <a:off x="7917" y="6245225"/>
            <a:ext cx="476662" cy="612775"/>
          </a:xfrm>
        </p:spPr>
        <p:txBody>
          <a:bodyPr/>
          <a:lstStyle/>
          <a:p>
            <a:fld id="{525A3C56-E491-49B2-93F3-63532DF516BC}" type="slidenum">
              <a:rPr lang="en-US" sz="1000" smtClean="0"/>
              <a:pPr/>
              <a:t>195</a:t>
            </a:fld>
            <a:endParaRPr lang="en-US" sz="1000" dirty="0"/>
          </a:p>
        </p:txBody>
      </p:sp>
      <p:sp>
        <p:nvSpPr>
          <p:cNvPr id="8" name="Content Placeholder 2"/>
          <p:cNvSpPr>
            <a:spLocks noGrp="1"/>
          </p:cNvSpPr>
          <p:nvPr/>
        </p:nvSpPr>
        <p:spPr bwMode="auto">
          <a:xfrm>
            <a:off x="372139" y="1095154"/>
            <a:ext cx="4136065" cy="54125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688975" lvl="1" indent="-342900" eaLnBrk="1" fontAlgn="auto" hangingPunct="1">
              <a:spcBef>
                <a:spcPts val="600"/>
              </a:spcBef>
              <a:spcAft>
                <a:spcPts val="600"/>
              </a:spcAft>
              <a:buFont typeface="+mj-lt"/>
              <a:buAutoNum type="arabicPeriod" startAt="2"/>
            </a:pPr>
            <a:r>
              <a:rPr lang="en-US" sz="1800" dirty="0">
                <a:cs typeface="Calibri" pitchFamily="34" charset="0"/>
              </a:rPr>
              <a:t>Enter the </a:t>
            </a:r>
            <a:r>
              <a:rPr lang="en-US" sz="1800" b="1" dirty="0">
                <a:cs typeface="Calibri" pitchFamily="34" charset="0"/>
              </a:rPr>
              <a:t>Billing Document </a:t>
            </a:r>
            <a:r>
              <a:rPr lang="en-US" sz="1800" b="1" dirty="0" smtClean="0">
                <a:cs typeface="Calibri" pitchFamily="34" charset="0"/>
              </a:rPr>
              <a:t>Number</a:t>
            </a:r>
            <a:endParaRPr lang="en-US" sz="1800" dirty="0" smtClean="0">
              <a:cs typeface="Calibri" pitchFamily="34" charset="0"/>
            </a:endParaRPr>
          </a:p>
          <a:p>
            <a:pPr marL="688975" lvl="1" indent="-342900" eaLnBrk="1" fontAlgn="auto" hangingPunct="1">
              <a:spcBef>
                <a:spcPts val="600"/>
              </a:spcBef>
              <a:spcAft>
                <a:spcPts val="600"/>
              </a:spcAft>
              <a:buFont typeface="+mj-lt"/>
              <a:buAutoNum type="arabicPeriod" startAt="2"/>
            </a:pPr>
            <a:r>
              <a:rPr lang="en-US" sz="1800" dirty="0" smtClean="0">
                <a:cs typeface="Calibri" pitchFamily="34" charset="0"/>
              </a:rPr>
              <a:t>Select </a:t>
            </a:r>
            <a:r>
              <a:rPr lang="en-US" sz="1800" b="1" dirty="0" smtClean="0">
                <a:cs typeface="Calibri" pitchFamily="34" charset="0"/>
              </a:rPr>
              <a:t>Billing Document </a:t>
            </a:r>
            <a:r>
              <a:rPr lang="en-US" sz="1800" dirty="0" smtClean="0">
                <a:cs typeface="Calibri" pitchFamily="34" charset="0"/>
              </a:rPr>
              <a:t>from the Referral Type dropdown</a:t>
            </a:r>
          </a:p>
          <a:p>
            <a:pPr marL="688975" lvl="1" indent="-342900" eaLnBrk="1" fontAlgn="auto" hangingPunct="1">
              <a:spcBef>
                <a:spcPts val="600"/>
              </a:spcBef>
              <a:spcAft>
                <a:spcPts val="600"/>
              </a:spcAft>
              <a:buFont typeface="+mj-lt"/>
              <a:buAutoNum type="arabicPeriod" startAt="2"/>
            </a:pPr>
            <a:r>
              <a:rPr lang="en-US" sz="1800" dirty="0" smtClean="0">
                <a:cs typeface="Calibri" pitchFamily="34" charset="0"/>
              </a:rPr>
              <a:t>Click </a:t>
            </a:r>
            <a:r>
              <a:rPr lang="en-US" sz="1800" b="1" dirty="0" smtClean="0">
                <a:cs typeface="Calibri" pitchFamily="34" charset="0"/>
              </a:rPr>
              <a:t>Continue</a:t>
            </a:r>
            <a:endParaRPr lang="en-US" sz="1800" b="1" dirty="0">
              <a:cs typeface="Calibri" pitchFamily="34" charset="0"/>
            </a:endParaRPr>
          </a:p>
        </p:txBody>
      </p:sp>
      <p:sp>
        <p:nvSpPr>
          <p:cNvPr id="5" name="Footer Placeholder 4"/>
          <p:cNvSpPr>
            <a:spLocks noGrp="1"/>
          </p:cNvSpPr>
          <p:nvPr>
            <p:ph type="ftr" sz="quarter" idx="10"/>
          </p:nvPr>
        </p:nvSpPr>
        <p:spPr/>
        <p:txBody>
          <a:bodyPr/>
          <a:lstStyle/>
          <a:p>
            <a:pPr>
              <a:defRPr/>
            </a:pPr>
            <a:r>
              <a:rPr lang="en-US" dirty="0" smtClean="0"/>
              <a:t>CGI Federal Proprietary and Confidential</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8689" y="1100472"/>
            <a:ext cx="3477111" cy="1914792"/>
          </a:xfrm>
          <a:prstGeom prst="rect">
            <a:avLst/>
          </a:prstGeom>
          <a:noFill/>
          <a:ln w="22225">
            <a:solidFill>
              <a:schemeClr val="tx1"/>
            </a:solidFill>
            <a:miter lim="800000"/>
            <a:headEnd/>
            <a:tailEnd/>
          </a:ln>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8391" y="2989576"/>
            <a:ext cx="4541655" cy="3518088"/>
          </a:xfrm>
          <a:prstGeom prst="rect">
            <a:avLst/>
          </a:prstGeom>
          <a:noFill/>
          <a:ln w="22225">
            <a:solidFill>
              <a:schemeClr val="tx1"/>
            </a:solidFill>
            <a:miter lim="800000"/>
            <a:headEnd/>
            <a:tailEnd/>
          </a:ln>
        </p:spPr>
      </p:pic>
      <p:sp>
        <p:nvSpPr>
          <p:cNvPr id="3" name="TextBox 2"/>
          <p:cNvSpPr txBox="1"/>
          <p:nvPr/>
        </p:nvSpPr>
        <p:spPr>
          <a:xfrm>
            <a:off x="5158854" y="1846491"/>
            <a:ext cx="2866030" cy="386182"/>
          </a:xfrm>
          <a:prstGeom prst="rect">
            <a:avLst/>
          </a:prstGeom>
          <a:noFill/>
          <a:ln w="28575">
            <a:solidFill>
              <a:srgbClr val="FF0000"/>
            </a:solidFill>
          </a:ln>
        </p:spPr>
        <p:txBody>
          <a:bodyPr wrap="square" rtlCol="0">
            <a:spAutoFit/>
          </a:bodyPr>
          <a:lstStyle/>
          <a:p>
            <a:endParaRPr lang="en-US" dirty="0"/>
          </a:p>
        </p:txBody>
      </p:sp>
      <p:sp>
        <p:nvSpPr>
          <p:cNvPr id="9" name="TextBox 8"/>
          <p:cNvSpPr txBox="1"/>
          <p:nvPr/>
        </p:nvSpPr>
        <p:spPr>
          <a:xfrm>
            <a:off x="5145206" y="2593072"/>
            <a:ext cx="622782" cy="193091"/>
          </a:xfrm>
          <a:prstGeom prst="rect">
            <a:avLst/>
          </a:prstGeom>
          <a:noFill/>
          <a:ln w="28575">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292427570"/>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Referral Submission </a:t>
            </a:r>
            <a:r>
              <a:rPr lang="en-US" dirty="0" smtClean="0"/>
              <a:t>– Manual </a:t>
            </a:r>
            <a:r>
              <a:rPr lang="en-US" dirty="0"/>
              <a:t>Creation</a:t>
            </a:r>
          </a:p>
        </p:txBody>
      </p:sp>
      <p:sp>
        <p:nvSpPr>
          <p:cNvPr id="2" name="Slide Number Placeholder 1"/>
          <p:cNvSpPr>
            <a:spLocks noGrp="1"/>
          </p:cNvSpPr>
          <p:nvPr>
            <p:ph type="sldNum" sz="quarter" idx="11"/>
          </p:nvPr>
        </p:nvSpPr>
        <p:spPr>
          <a:xfrm>
            <a:off x="22431" y="6245225"/>
            <a:ext cx="476662" cy="612775"/>
          </a:xfrm>
        </p:spPr>
        <p:txBody>
          <a:bodyPr/>
          <a:lstStyle/>
          <a:p>
            <a:fld id="{525A3C56-E491-49B2-93F3-63532DF516BC}" type="slidenum">
              <a:rPr lang="en-US" sz="1000" smtClean="0"/>
              <a:pPr/>
              <a:t>196</a:t>
            </a:fld>
            <a:endParaRPr lang="en-US" sz="1000" dirty="0"/>
          </a:p>
        </p:txBody>
      </p:sp>
      <p:sp>
        <p:nvSpPr>
          <p:cNvPr id="8" name="Content Placeholder 2"/>
          <p:cNvSpPr>
            <a:spLocks noGrp="1"/>
          </p:cNvSpPr>
          <p:nvPr/>
        </p:nvSpPr>
        <p:spPr bwMode="auto">
          <a:xfrm>
            <a:off x="442262" y="1210561"/>
            <a:ext cx="3874557" cy="50297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688975" lvl="1" indent="-342900" eaLnBrk="1" fontAlgn="auto" hangingPunct="1">
              <a:spcBef>
                <a:spcPts val="600"/>
              </a:spcBef>
              <a:spcAft>
                <a:spcPts val="600"/>
              </a:spcAft>
              <a:buFont typeface="+mj-lt"/>
              <a:buAutoNum type="arabicPeriod" startAt="5"/>
            </a:pPr>
            <a:r>
              <a:rPr lang="en-US" sz="1800" dirty="0" smtClean="0">
                <a:cs typeface="Calibri" pitchFamily="34" charset="0"/>
              </a:rPr>
              <a:t>Enter the following:</a:t>
            </a:r>
          </a:p>
          <a:p>
            <a:pPr marL="1035050" lvl="2" indent="-342900" eaLnBrk="1" fontAlgn="auto" hangingPunct="1">
              <a:spcBef>
                <a:spcPts val="600"/>
              </a:spcBef>
              <a:spcAft>
                <a:spcPts val="600"/>
              </a:spcAft>
              <a:buFont typeface="Arial" pitchFamily="34" charset="0"/>
              <a:buChar char="•"/>
            </a:pPr>
            <a:r>
              <a:rPr lang="en-US" sz="1600" dirty="0" smtClean="0">
                <a:cs typeface="Calibri" pitchFamily="34" charset="0"/>
              </a:rPr>
              <a:t>Treasury Servicing Referral Status to </a:t>
            </a:r>
            <a:r>
              <a:rPr lang="en-US" sz="1600" b="1" dirty="0" smtClean="0">
                <a:cs typeface="Calibri" pitchFamily="34" charset="0"/>
              </a:rPr>
              <a:t>Eligible</a:t>
            </a:r>
          </a:p>
          <a:p>
            <a:pPr marL="1035050" lvl="2" indent="-342900" eaLnBrk="1" fontAlgn="auto" hangingPunct="1">
              <a:spcBef>
                <a:spcPts val="600"/>
              </a:spcBef>
              <a:spcAft>
                <a:spcPts val="600"/>
              </a:spcAft>
              <a:buFont typeface="Arial" pitchFamily="34" charset="0"/>
              <a:buChar char="•"/>
            </a:pPr>
            <a:r>
              <a:rPr lang="en-US" sz="1600" dirty="0" smtClean="0">
                <a:cs typeface="Calibri" pitchFamily="34" charset="0"/>
              </a:rPr>
              <a:t>Set </a:t>
            </a:r>
            <a:r>
              <a:rPr lang="en-US" sz="1600" b="1" dirty="0" smtClean="0">
                <a:cs typeface="Calibri" pitchFamily="34" charset="0"/>
              </a:rPr>
              <a:t>Eligible for Collection</a:t>
            </a:r>
            <a:r>
              <a:rPr lang="en-US" sz="1600" dirty="0" smtClean="0">
                <a:cs typeface="Calibri" pitchFamily="34" charset="0"/>
              </a:rPr>
              <a:t> to True</a:t>
            </a:r>
            <a:endParaRPr lang="en-US" sz="1600" b="1" dirty="0" smtClean="0">
              <a:cs typeface="Calibri" pitchFamily="34" charset="0"/>
            </a:endParaRPr>
          </a:p>
          <a:p>
            <a:pPr marL="688975" lvl="1" indent="-342900" eaLnBrk="1" fontAlgn="auto" hangingPunct="1">
              <a:spcBef>
                <a:spcPts val="600"/>
              </a:spcBef>
              <a:spcAft>
                <a:spcPts val="600"/>
              </a:spcAft>
              <a:buFont typeface="+mj-lt"/>
              <a:buAutoNum type="arabicPeriod" startAt="5"/>
            </a:pPr>
            <a:r>
              <a:rPr lang="en-US" sz="1600" dirty="0" smtClean="0">
                <a:cs typeface="Calibri" pitchFamily="34" charset="0"/>
              </a:rPr>
              <a:t>Click </a:t>
            </a:r>
            <a:r>
              <a:rPr lang="en-US" sz="1600" b="1" dirty="0" smtClean="0">
                <a:cs typeface="Calibri" pitchFamily="34" charset="0"/>
              </a:rPr>
              <a:t>Save</a:t>
            </a:r>
            <a:endParaRPr lang="en-US" sz="1600" b="1" dirty="0">
              <a:cs typeface="Calibri" pitchFamily="34" charset="0"/>
            </a:endParaRPr>
          </a:p>
        </p:txBody>
      </p:sp>
      <p:sp>
        <p:nvSpPr>
          <p:cNvPr id="5" name="Footer Placeholder 4"/>
          <p:cNvSpPr>
            <a:spLocks noGrp="1"/>
          </p:cNvSpPr>
          <p:nvPr>
            <p:ph type="ftr" sz="quarter" idx="10"/>
          </p:nvPr>
        </p:nvSpPr>
        <p:spPr/>
        <p:txBody>
          <a:bodyPr/>
          <a:lstStyle/>
          <a:p>
            <a:pPr>
              <a:defRPr/>
            </a:pPr>
            <a:r>
              <a:rPr lang="en-US" dirty="0" smtClean="0"/>
              <a:t>CGI Federal Proprietary and Confidential</a:t>
            </a:r>
            <a:endParaRPr lang="en-US" dirty="0"/>
          </a:p>
        </p:txBody>
      </p:sp>
      <p:pic>
        <p:nvPicPr>
          <p:cNvPr id="215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4370" y="1192778"/>
            <a:ext cx="4274186" cy="263934"/>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4370" y="1456712"/>
            <a:ext cx="4274186" cy="4121367"/>
          </a:xfrm>
          <a:prstGeom prst="rect">
            <a:avLst/>
          </a:prstGeom>
          <a:noFill/>
          <a:ln w="22225">
            <a:solidFill>
              <a:schemeClr val="tx1"/>
            </a:solidFill>
            <a:miter lim="800000"/>
            <a:headEnd/>
            <a:tailEnd/>
          </a:ln>
        </p:spPr>
      </p:pic>
      <p:sp>
        <p:nvSpPr>
          <p:cNvPr id="4" name="TextBox 3"/>
          <p:cNvSpPr txBox="1"/>
          <p:nvPr/>
        </p:nvSpPr>
        <p:spPr>
          <a:xfrm>
            <a:off x="4514370" y="4625163"/>
            <a:ext cx="2364895" cy="369332"/>
          </a:xfrm>
          <a:prstGeom prst="rect">
            <a:avLst/>
          </a:prstGeom>
          <a:noFill/>
        </p:spPr>
        <p:txBody>
          <a:bodyPr wrap="square" rtlCol="0">
            <a:spAutoFit/>
          </a:bodyPr>
          <a:lstStyle/>
          <a:p>
            <a:endParaRPr lang="en-US" dirty="0"/>
          </a:p>
        </p:txBody>
      </p:sp>
      <p:sp>
        <p:nvSpPr>
          <p:cNvPr id="7" name="TextBox 6"/>
          <p:cNvSpPr txBox="1"/>
          <p:nvPr/>
        </p:nvSpPr>
        <p:spPr>
          <a:xfrm>
            <a:off x="4646428" y="4625163"/>
            <a:ext cx="2217737" cy="184666"/>
          </a:xfrm>
          <a:prstGeom prst="rect">
            <a:avLst/>
          </a:prstGeom>
          <a:noFill/>
          <a:ln w="28575">
            <a:solidFill>
              <a:srgbClr val="FF0000"/>
            </a:solidFill>
          </a:ln>
        </p:spPr>
        <p:txBody>
          <a:bodyPr wrap="square" rtlCol="0">
            <a:spAutoFit/>
          </a:bodyPr>
          <a:lstStyle/>
          <a:p>
            <a:endParaRPr lang="en-US" dirty="0"/>
          </a:p>
        </p:txBody>
      </p:sp>
      <p:sp>
        <p:nvSpPr>
          <p:cNvPr id="10" name="TextBox 9"/>
          <p:cNvSpPr txBox="1"/>
          <p:nvPr/>
        </p:nvSpPr>
        <p:spPr>
          <a:xfrm>
            <a:off x="6768629" y="2732345"/>
            <a:ext cx="1761222" cy="92333"/>
          </a:xfrm>
          <a:prstGeom prst="rect">
            <a:avLst/>
          </a:prstGeom>
          <a:noFill/>
          <a:ln w="28575">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335531498"/>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5613" y="331788"/>
            <a:ext cx="8316912" cy="563562"/>
          </a:xfrm>
        </p:spPr>
        <p:txBody>
          <a:bodyPr>
            <a:normAutofit/>
          </a:bodyPr>
          <a:lstStyle/>
          <a:p>
            <a:r>
              <a:rPr lang="en-US" dirty="0" smtClean="0">
                <a:cs typeface="Calibri" pitchFamily="34" charset="0"/>
              </a:rPr>
              <a:t>Referral Submission – Pre-Approval Review</a:t>
            </a:r>
            <a:endParaRPr lang="en-US" dirty="0"/>
          </a:p>
        </p:txBody>
      </p:sp>
      <p:sp>
        <p:nvSpPr>
          <p:cNvPr id="2" name="Slide Number Placeholder 1"/>
          <p:cNvSpPr>
            <a:spLocks noGrp="1"/>
          </p:cNvSpPr>
          <p:nvPr>
            <p:ph type="sldNum" sz="quarter" idx="11"/>
          </p:nvPr>
        </p:nvSpPr>
        <p:spPr>
          <a:xfrm>
            <a:off x="14515" y="6226084"/>
            <a:ext cx="486136" cy="272468"/>
          </a:xfrm>
        </p:spPr>
        <p:txBody>
          <a:bodyPr/>
          <a:lstStyle/>
          <a:p>
            <a:fld id="{525A3C56-E491-49B2-93F3-63532DF516BC}" type="slidenum">
              <a:rPr lang="en-US" sz="1000" smtClean="0"/>
              <a:pPr/>
              <a:t>197</a:t>
            </a:fld>
            <a:endParaRPr lang="en-US" sz="1000" dirty="0"/>
          </a:p>
        </p:txBody>
      </p:sp>
      <p:sp>
        <p:nvSpPr>
          <p:cNvPr id="8" name="Content Placeholder 2"/>
          <p:cNvSpPr>
            <a:spLocks noGrp="1"/>
          </p:cNvSpPr>
          <p:nvPr/>
        </p:nvSpPr>
        <p:spPr bwMode="auto">
          <a:xfrm>
            <a:off x="357190" y="1133475"/>
            <a:ext cx="8786810" cy="495776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352425" lvl="1" indent="-342900" eaLnBrk="1" fontAlgn="auto" hangingPunct="1">
              <a:spcBef>
                <a:spcPts val="600"/>
              </a:spcBef>
              <a:spcAft>
                <a:spcPts val="600"/>
              </a:spcAft>
            </a:pPr>
            <a:r>
              <a:rPr lang="en-US" sz="2000" dirty="0" smtClean="0">
                <a:cs typeface="Calibri" pitchFamily="34" charset="0"/>
              </a:rPr>
              <a:t>The following should be verified </a:t>
            </a:r>
            <a:r>
              <a:rPr lang="en-US" sz="2000" b="1" u="sng" dirty="0"/>
              <a:t>prior to </a:t>
            </a:r>
            <a:r>
              <a:rPr lang="en-US" sz="2000" b="1" u="sng" dirty="0" smtClean="0"/>
              <a:t>approving the </a:t>
            </a:r>
            <a:r>
              <a:rPr lang="en-US" sz="2000" b="1" u="sng" dirty="0"/>
              <a:t>referral </a:t>
            </a:r>
            <a:r>
              <a:rPr lang="en-US" sz="2000" b="1" u="sng" dirty="0" smtClean="0"/>
              <a:t>record </a:t>
            </a:r>
            <a:r>
              <a:rPr lang="en-US" sz="2000" b="1" u="sng" dirty="0"/>
              <a:t>on the </a:t>
            </a:r>
            <a:r>
              <a:rPr lang="en-US" sz="2000" b="1" u="sng" dirty="0" smtClean="0"/>
              <a:t>Referral Entry Query</a:t>
            </a:r>
            <a:r>
              <a:rPr lang="en-US" sz="2000" u="sng" dirty="0"/>
              <a:t>:</a:t>
            </a:r>
            <a:endParaRPr lang="en-US" sz="2000" u="sng" dirty="0" smtClean="0"/>
          </a:p>
          <a:p>
            <a:pPr marL="9525" lvl="1" indent="0" eaLnBrk="1" fontAlgn="auto" hangingPunct="1">
              <a:spcBef>
                <a:spcPts val="600"/>
              </a:spcBef>
              <a:spcAft>
                <a:spcPts val="600"/>
              </a:spcAft>
              <a:buNone/>
            </a:pPr>
            <a:endParaRPr lang="en-US" sz="900" dirty="0">
              <a:cs typeface="Calibri" pitchFamily="34" charset="0"/>
            </a:endParaRPr>
          </a:p>
          <a:p>
            <a:pPr lvl="1">
              <a:spcBef>
                <a:spcPts val="600"/>
              </a:spcBef>
              <a:spcAft>
                <a:spcPts val="600"/>
              </a:spcAft>
            </a:pPr>
            <a:r>
              <a:rPr lang="en-US" sz="1800" b="1" dirty="0"/>
              <a:t>On the Vendor Maintenance </a:t>
            </a:r>
            <a:r>
              <a:rPr lang="en-US" sz="1800" b="1" dirty="0" smtClean="0"/>
              <a:t>Table, verify the following for the vendor recorded on the Billing Document:</a:t>
            </a:r>
            <a:endParaRPr lang="en-US" sz="1800" dirty="0"/>
          </a:p>
          <a:p>
            <a:pPr lvl="2">
              <a:spcBef>
                <a:spcPts val="600"/>
              </a:spcBef>
              <a:spcAft>
                <a:spcPts val="600"/>
              </a:spcAft>
            </a:pPr>
            <a:r>
              <a:rPr lang="en-US" sz="1800" b="1" dirty="0"/>
              <a:t>TIN Type populated</a:t>
            </a:r>
            <a:r>
              <a:rPr lang="en-US" sz="1800" dirty="0"/>
              <a:t> with EIN, SSN, </a:t>
            </a:r>
            <a:r>
              <a:rPr lang="en-US" sz="1800" dirty="0" smtClean="0"/>
              <a:t>or ITIN</a:t>
            </a:r>
            <a:r>
              <a:rPr lang="en-US" sz="1800" dirty="0"/>
              <a:t>:</a:t>
            </a:r>
          </a:p>
          <a:p>
            <a:pPr lvl="3">
              <a:spcBef>
                <a:spcPts val="600"/>
              </a:spcBef>
              <a:spcAft>
                <a:spcPts val="600"/>
              </a:spcAft>
            </a:pPr>
            <a:r>
              <a:rPr lang="en-US" sz="1600" u="sng" dirty="0"/>
              <a:t>Commercial debt</a:t>
            </a:r>
            <a:r>
              <a:rPr lang="en-US" sz="1600" dirty="0"/>
              <a:t>: </a:t>
            </a:r>
            <a:r>
              <a:rPr lang="en-US" sz="1600" dirty="0" smtClean="0"/>
              <a:t>SSN</a:t>
            </a:r>
            <a:r>
              <a:rPr lang="en-US" sz="1600" dirty="0"/>
              <a:t>, EIN, or </a:t>
            </a:r>
            <a:r>
              <a:rPr lang="en-US" sz="1600" dirty="0" smtClean="0"/>
              <a:t>ITIN can be used</a:t>
            </a:r>
            <a:endParaRPr lang="en-US" sz="1600" dirty="0"/>
          </a:p>
          <a:p>
            <a:pPr lvl="3">
              <a:spcBef>
                <a:spcPts val="600"/>
              </a:spcBef>
              <a:spcAft>
                <a:spcPts val="600"/>
              </a:spcAft>
            </a:pPr>
            <a:r>
              <a:rPr lang="en-US" sz="1600" u="sng" dirty="0"/>
              <a:t>Consumer debt</a:t>
            </a:r>
            <a:r>
              <a:rPr lang="en-US" sz="1600" dirty="0"/>
              <a:t>: </a:t>
            </a:r>
            <a:r>
              <a:rPr lang="en-US" sz="1600" dirty="0" smtClean="0"/>
              <a:t>SSN </a:t>
            </a:r>
            <a:r>
              <a:rPr lang="en-US" sz="1600" dirty="0"/>
              <a:t>or ITIN </a:t>
            </a:r>
            <a:r>
              <a:rPr lang="en-US" sz="1600" dirty="0" smtClean="0"/>
              <a:t>can be used</a:t>
            </a:r>
          </a:p>
          <a:p>
            <a:pPr lvl="4">
              <a:spcBef>
                <a:spcPts val="600"/>
              </a:spcBef>
              <a:spcAft>
                <a:spcPts val="600"/>
              </a:spcAft>
            </a:pPr>
            <a:r>
              <a:rPr lang="en-US" sz="1600" dirty="0" smtClean="0"/>
              <a:t>TIN type of EIN should NOT be used for Consumer debt</a:t>
            </a:r>
          </a:p>
          <a:p>
            <a:pPr lvl="4">
              <a:spcBef>
                <a:spcPts val="600"/>
              </a:spcBef>
              <a:spcAft>
                <a:spcPts val="600"/>
              </a:spcAft>
            </a:pPr>
            <a:r>
              <a:rPr lang="en-US" sz="1600" dirty="0" smtClean="0"/>
              <a:t>Commercial vs. Consumer recorded in BD Consumer/Commercial Debt field</a:t>
            </a:r>
            <a:endParaRPr lang="en-US" sz="1600" dirty="0"/>
          </a:p>
          <a:p>
            <a:pPr lvl="2">
              <a:spcBef>
                <a:spcPts val="600"/>
              </a:spcBef>
              <a:spcAft>
                <a:spcPts val="600"/>
              </a:spcAft>
            </a:pPr>
            <a:r>
              <a:rPr lang="en-US" sz="1800" b="1" dirty="0"/>
              <a:t>TIN is </a:t>
            </a:r>
            <a:r>
              <a:rPr lang="en-US" sz="1800" b="1" dirty="0" smtClean="0"/>
              <a:t>populated</a:t>
            </a:r>
          </a:p>
          <a:p>
            <a:pPr lvl="1">
              <a:spcBef>
                <a:spcPts val="600"/>
              </a:spcBef>
              <a:spcAft>
                <a:spcPts val="600"/>
              </a:spcAft>
            </a:pPr>
            <a:r>
              <a:rPr lang="en-US" sz="1800" dirty="0" smtClean="0"/>
              <a:t>If </a:t>
            </a:r>
            <a:r>
              <a:rPr lang="en-US" sz="1800" dirty="0"/>
              <a:t>these fields are </a:t>
            </a:r>
            <a:r>
              <a:rPr lang="en-US" sz="1800" u="sng" dirty="0"/>
              <a:t>not populated</a:t>
            </a:r>
            <a:r>
              <a:rPr lang="en-US" sz="1800" dirty="0"/>
              <a:t> and the vendor is </a:t>
            </a:r>
            <a:r>
              <a:rPr lang="en-US" sz="1800" u="sng" dirty="0" smtClean="0"/>
              <a:t>NOT a </a:t>
            </a:r>
            <a:r>
              <a:rPr lang="en-US" sz="1800" u="sng" dirty="0"/>
              <a:t>miscellaneous </a:t>
            </a:r>
            <a:r>
              <a:rPr lang="en-US" sz="1800" u="sng" dirty="0" smtClean="0"/>
              <a:t>vendor</a:t>
            </a:r>
            <a:r>
              <a:rPr lang="en-US" sz="1800" dirty="0" smtClean="0"/>
              <a:t>, follow the Finance division process to </a:t>
            </a:r>
            <a:r>
              <a:rPr lang="en-US" sz="1800" b="1" dirty="0" smtClean="0"/>
              <a:t>update </a:t>
            </a:r>
            <a:r>
              <a:rPr lang="en-US" sz="1800" b="1" dirty="0"/>
              <a:t>the vendor record</a:t>
            </a:r>
            <a:r>
              <a:rPr lang="en-US" sz="1800" dirty="0"/>
              <a:t> </a:t>
            </a:r>
            <a:r>
              <a:rPr lang="en-US" sz="1800" dirty="0" smtClean="0"/>
              <a:t>as needed</a:t>
            </a:r>
            <a:endParaRPr lang="en-US" sz="1800" dirty="0"/>
          </a:p>
        </p:txBody>
      </p:sp>
      <p:sp>
        <p:nvSpPr>
          <p:cNvPr id="4" name="Footer Placeholder 3"/>
          <p:cNvSpPr>
            <a:spLocks noGrp="1"/>
          </p:cNvSpPr>
          <p:nvPr>
            <p:ph type="ftr" sz="quarter" idx="4294967295"/>
          </p:nvPr>
        </p:nvSpPr>
        <p:spPr>
          <a:xfrm>
            <a:off x="357190" y="6553200"/>
            <a:ext cx="7010400" cy="304800"/>
          </a:xfrm>
          <a:prstGeom prst="rect">
            <a:avLst/>
          </a:prstGeom>
        </p:spPr>
        <p:txBody>
          <a:bodyPr/>
          <a:lstStyle/>
          <a:p>
            <a:pPr>
              <a:defRPr/>
            </a:pPr>
            <a:r>
              <a:rPr lang="en-US" sz="1200" b="1" dirty="0" smtClean="0"/>
              <a:t>CGI Federal Proprietary and Confidential</a:t>
            </a:r>
            <a:endParaRPr lang="en-US" sz="1200" b="1" dirty="0"/>
          </a:p>
        </p:txBody>
      </p:sp>
    </p:spTree>
    <p:extLst>
      <p:ext uri="{BB962C8B-B14F-4D97-AF65-F5344CB8AC3E}">
        <p14:creationId xmlns:p14="http://schemas.microsoft.com/office/powerpoint/2010/main" val="2876929614"/>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7839075" y="5953125"/>
            <a:ext cx="1123950" cy="819150"/>
          </a:xfrm>
          <a:prstGeom prst="round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 name="Title 5"/>
          <p:cNvSpPr>
            <a:spLocks noGrp="1"/>
          </p:cNvSpPr>
          <p:nvPr>
            <p:ph type="title"/>
          </p:nvPr>
        </p:nvSpPr>
        <p:spPr>
          <a:xfrm>
            <a:off x="455613" y="331788"/>
            <a:ext cx="8278812" cy="563562"/>
          </a:xfrm>
        </p:spPr>
        <p:txBody>
          <a:bodyPr>
            <a:normAutofit/>
          </a:bodyPr>
          <a:lstStyle/>
          <a:p>
            <a:r>
              <a:rPr lang="en-US" dirty="0">
                <a:cs typeface="Calibri" pitchFamily="34" charset="0"/>
              </a:rPr>
              <a:t>Referral Submission – Pre-Approval </a:t>
            </a:r>
            <a:r>
              <a:rPr lang="en-US" dirty="0" smtClean="0">
                <a:cs typeface="Calibri" pitchFamily="34" charset="0"/>
              </a:rPr>
              <a:t>Review (cont.)</a:t>
            </a:r>
            <a:endParaRPr lang="en-US" dirty="0"/>
          </a:p>
        </p:txBody>
      </p:sp>
      <p:sp>
        <p:nvSpPr>
          <p:cNvPr id="2" name="Slide Number Placeholder 1"/>
          <p:cNvSpPr>
            <a:spLocks noGrp="1"/>
          </p:cNvSpPr>
          <p:nvPr>
            <p:ph type="sldNum" sz="quarter" idx="11"/>
          </p:nvPr>
        </p:nvSpPr>
        <p:spPr>
          <a:xfrm>
            <a:off x="14515" y="6226084"/>
            <a:ext cx="486136" cy="272468"/>
          </a:xfrm>
        </p:spPr>
        <p:txBody>
          <a:bodyPr/>
          <a:lstStyle/>
          <a:p>
            <a:fld id="{525A3C56-E491-49B2-93F3-63532DF516BC}" type="slidenum">
              <a:rPr lang="en-US" sz="1000" smtClean="0"/>
              <a:pPr/>
              <a:t>198</a:t>
            </a:fld>
            <a:endParaRPr lang="en-US" sz="1000" dirty="0"/>
          </a:p>
        </p:txBody>
      </p:sp>
      <p:sp>
        <p:nvSpPr>
          <p:cNvPr id="8" name="Content Placeholder 2"/>
          <p:cNvSpPr>
            <a:spLocks noGrp="1"/>
          </p:cNvSpPr>
          <p:nvPr/>
        </p:nvSpPr>
        <p:spPr bwMode="auto">
          <a:xfrm>
            <a:off x="347665" y="1114424"/>
            <a:ext cx="8683620" cy="495776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a:spcBef>
                <a:spcPts val="500"/>
              </a:spcBef>
              <a:spcAft>
                <a:spcPts val="500"/>
              </a:spcAft>
              <a:tabLst>
                <a:tab pos="5657850" algn="l"/>
              </a:tabLst>
            </a:pPr>
            <a:r>
              <a:rPr lang="en-US" sz="2000" b="1" dirty="0" smtClean="0"/>
              <a:t>On </a:t>
            </a:r>
            <a:r>
              <a:rPr lang="en-US" sz="2000" b="1" dirty="0"/>
              <a:t>the Billing </a:t>
            </a:r>
            <a:r>
              <a:rPr lang="en-US" sz="2000" b="1" dirty="0" smtClean="0"/>
              <a:t>Document, verify:</a:t>
            </a:r>
            <a:endParaRPr lang="en-US" sz="2000" dirty="0"/>
          </a:p>
          <a:p>
            <a:pPr lvl="1">
              <a:spcBef>
                <a:spcPts val="500"/>
              </a:spcBef>
              <a:spcAft>
                <a:spcPts val="500"/>
              </a:spcAft>
              <a:tabLst>
                <a:tab pos="5657850" algn="l"/>
              </a:tabLst>
            </a:pPr>
            <a:r>
              <a:rPr lang="en-US" sz="2000" dirty="0" smtClean="0"/>
              <a:t>Within the DMS </a:t>
            </a:r>
            <a:r>
              <a:rPr lang="en-US" sz="2000" dirty="0"/>
              <a:t>Debt Information box:</a:t>
            </a:r>
          </a:p>
          <a:p>
            <a:pPr lvl="2">
              <a:spcBef>
                <a:spcPts val="500"/>
              </a:spcBef>
              <a:spcAft>
                <a:spcPts val="500"/>
              </a:spcAft>
              <a:tabLst>
                <a:tab pos="5657850" algn="l"/>
              </a:tabLst>
            </a:pPr>
            <a:r>
              <a:rPr lang="en-US" sz="1800" b="1" dirty="0"/>
              <a:t>TROR Category</a:t>
            </a:r>
            <a:r>
              <a:rPr lang="en-US" sz="1800" dirty="0"/>
              <a:t> – </a:t>
            </a:r>
            <a:r>
              <a:rPr lang="en-US" sz="1800" dirty="0" smtClean="0"/>
              <a:t>Should match Consumer/Commercial </a:t>
            </a:r>
            <a:r>
              <a:rPr lang="en-US" sz="1800" dirty="0"/>
              <a:t>Debt </a:t>
            </a:r>
            <a:r>
              <a:rPr lang="en-US" sz="1800" dirty="0" smtClean="0"/>
              <a:t>field</a:t>
            </a:r>
            <a:endParaRPr lang="en-US" sz="1800" dirty="0"/>
          </a:p>
          <a:p>
            <a:pPr lvl="3">
              <a:spcBef>
                <a:spcPts val="500"/>
              </a:spcBef>
              <a:spcAft>
                <a:spcPts val="500"/>
              </a:spcAft>
              <a:tabLst>
                <a:tab pos="5657850" algn="l"/>
              </a:tabLst>
            </a:pPr>
            <a:r>
              <a:rPr lang="en-US" sz="1600" dirty="0"/>
              <a:t>Drives 2A (Consumer) vs. 2B (Commercial) record being produced in the file</a:t>
            </a:r>
          </a:p>
          <a:p>
            <a:pPr lvl="3">
              <a:spcBef>
                <a:spcPts val="500"/>
              </a:spcBef>
              <a:spcAft>
                <a:spcPts val="500"/>
              </a:spcAft>
              <a:tabLst>
                <a:tab pos="5657850" algn="l"/>
              </a:tabLst>
            </a:pPr>
            <a:r>
              <a:rPr lang="en-US" sz="1600" dirty="0" smtClean="0"/>
              <a:t>“</a:t>
            </a:r>
            <a:r>
              <a:rPr lang="en-US" sz="1600" dirty="0" smtClean="0"/>
              <a:t>Commercial” </a:t>
            </a:r>
            <a:r>
              <a:rPr lang="en-US" sz="1600" dirty="0"/>
              <a:t>can be used for TIN Type of EIN, SSN, or </a:t>
            </a:r>
            <a:r>
              <a:rPr lang="en-US" sz="1600" dirty="0" smtClean="0"/>
              <a:t>ITIN</a:t>
            </a:r>
          </a:p>
          <a:p>
            <a:pPr lvl="3">
              <a:spcBef>
                <a:spcPts val="500"/>
              </a:spcBef>
              <a:spcAft>
                <a:spcPts val="500"/>
              </a:spcAft>
              <a:tabLst>
                <a:tab pos="5657850" algn="l"/>
              </a:tabLst>
            </a:pPr>
            <a:r>
              <a:rPr lang="en-US" sz="1600" dirty="0" smtClean="0"/>
              <a:t>“Consumer” </a:t>
            </a:r>
            <a:r>
              <a:rPr lang="en-US" sz="1600" dirty="0"/>
              <a:t>can be used for </a:t>
            </a:r>
            <a:r>
              <a:rPr lang="en-US" sz="1600" dirty="0" smtClean="0"/>
              <a:t>TIN Type of SSN </a:t>
            </a:r>
            <a:r>
              <a:rPr lang="en-US" sz="1600" dirty="0"/>
              <a:t>or </a:t>
            </a:r>
            <a:r>
              <a:rPr lang="en-US" sz="1600" dirty="0" smtClean="0"/>
              <a:t>ITIN </a:t>
            </a:r>
          </a:p>
          <a:p>
            <a:pPr lvl="2">
              <a:spcBef>
                <a:spcPts val="500"/>
              </a:spcBef>
              <a:spcAft>
                <a:spcPts val="500"/>
              </a:spcAft>
              <a:tabLst>
                <a:tab pos="5657850" algn="l"/>
              </a:tabLst>
            </a:pPr>
            <a:r>
              <a:rPr lang="en-US" sz="1800" b="1" dirty="0" smtClean="0"/>
              <a:t>DMS </a:t>
            </a:r>
            <a:r>
              <a:rPr lang="en-US" sz="1800" b="1" dirty="0"/>
              <a:t>Debt Classification</a:t>
            </a:r>
            <a:r>
              <a:rPr lang="en-US" sz="1800" dirty="0"/>
              <a:t> – </a:t>
            </a:r>
            <a:r>
              <a:rPr lang="en-US" sz="1800" dirty="0" smtClean="0"/>
              <a:t>Populated based on type of debt</a:t>
            </a:r>
          </a:p>
          <a:p>
            <a:pPr lvl="3">
              <a:spcBef>
                <a:spcPts val="500"/>
              </a:spcBef>
              <a:spcAft>
                <a:spcPts val="500"/>
              </a:spcAft>
              <a:tabLst>
                <a:tab pos="5657850" algn="l"/>
              </a:tabLst>
            </a:pPr>
            <a:r>
              <a:rPr lang="en-US" sz="1600" u="sng" dirty="0" smtClean="0">
                <a:latin typeface="Arial" charset="0"/>
              </a:rPr>
              <a:t>Available values</a:t>
            </a:r>
            <a:r>
              <a:rPr lang="en-US" sz="1600" dirty="0" smtClean="0">
                <a:latin typeface="Arial" charset="0"/>
              </a:rPr>
              <a:t>: Employee </a:t>
            </a:r>
            <a:r>
              <a:rPr lang="en-US" sz="1600" dirty="0">
                <a:latin typeface="Arial" charset="0"/>
              </a:rPr>
              <a:t>Advance, Fee, Grant, Miscellaneous Debt, Overpayment, </a:t>
            </a:r>
            <a:r>
              <a:rPr lang="en-US" sz="1600" dirty="0" smtClean="0">
                <a:latin typeface="Arial" charset="0"/>
              </a:rPr>
              <a:t>Penalty, </a:t>
            </a:r>
            <a:r>
              <a:rPr lang="en-US" sz="1600" dirty="0">
                <a:latin typeface="Arial" charset="0"/>
              </a:rPr>
              <a:t>or </a:t>
            </a:r>
            <a:r>
              <a:rPr lang="en-US" sz="1600" dirty="0" smtClean="0">
                <a:latin typeface="Arial" charset="0"/>
              </a:rPr>
              <a:t>None</a:t>
            </a:r>
          </a:p>
          <a:p>
            <a:pPr lvl="3">
              <a:spcBef>
                <a:spcPts val="500"/>
              </a:spcBef>
              <a:spcAft>
                <a:spcPts val="500"/>
              </a:spcAft>
              <a:tabLst>
                <a:tab pos="5657850" algn="l"/>
              </a:tabLst>
            </a:pPr>
            <a:r>
              <a:rPr lang="en-US" sz="1600" u="sng" dirty="0" smtClean="0"/>
              <a:t>Standard value</a:t>
            </a:r>
            <a:r>
              <a:rPr lang="en-US" sz="1600" dirty="0"/>
              <a:t>:</a:t>
            </a:r>
            <a:r>
              <a:rPr lang="en-US" sz="1600" dirty="0" smtClean="0"/>
              <a:t> MD - </a:t>
            </a:r>
            <a:r>
              <a:rPr lang="en-US" sz="1600" dirty="0"/>
              <a:t>Miscellaneous </a:t>
            </a:r>
            <a:r>
              <a:rPr lang="en-US" sz="1600" dirty="0" smtClean="0"/>
              <a:t>Debt</a:t>
            </a:r>
          </a:p>
          <a:p>
            <a:pPr lvl="3">
              <a:spcBef>
                <a:spcPts val="500"/>
              </a:spcBef>
              <a:spcAft>
                <a:spcPts val="500"/>
              </a:spcAft>
              <a:tabLst>
                <a:tab pos="5657850" algn="l"/>
              </a:tabLst>
            </a:pPr>
            <a:r>
              <a:rPr lang="en-US" sz="1600" dirty="0" smtClean="0"/>
              <a:t>Do NOT </a:t>
            </a:r>
            <a:r>
              <a:rPr lang="en-US" sz="1600" dirty="0"/>
              <a:t>use </a:t>
            </a:r>
            <a:r>
              <a:rPr lang="en-US" sz="1600" dirty="0" smtClean="0"/>
              <a:t>“None”</a:t>
            </a:r>
            <a:endParaRPr lang="en-US" sz="1600" dirty="0"/>
          </a:p>
          <a:p>
            <a:pPr lvl="2">
              <a:spcBef>
                <a:spcPts val="500"/>
              </a:spcBef>
              <a:spcAft>
                <a:spcPts val="500"/>
              </a:spcAft>
              <a:tabLst>
                <a:tab pos="5657850" algn="l"/>
              </a:tabLst>
            </a:pPr>
            <a:r>
              <a:rPr lang="en-US" sz="1800" b="1" dirty="0"/>
              <a:t>DMS Debt Type</a:t>
            </a:r>
            <a:r>
              <a:rPr lang="en-US" sz="1800" dirty="0"/>
              <a:t> – </a:t>
            </a:r>
            <a:r>
              <a:rPr lang="en-US" sz="1800" dirty="0" smtClean="0"/>
              <a:t>Set to “Administrative”</a:t>
            </a:r>
            <a:endParaRPr lang="en-US" sz="1800" dirty="0"/>
          </a:p>
          <a:p>
            <a:pPr lvl="2">
              <a:spcBef>
                <a:spcPts val="500"/>
              </a:spcBef>
              <a:spcAft>
                <a:spcPts val="500"/>
              </a:spcAft>
              <a:tabLst>
                <a:tab pos="5657850" algn="l"/>
              </a:tabLst>
            </a:pPr>
            <a:r>
              <a:rPr lang="en-US" sz="1800" b="1" dirty="0"/>
              <a:t>Consumer/Commercial</a:t>
            </a:r>
            <a:r>
              <a:rPr lang="en-US" sz="1800" dirty="0"/>
              <a:t> </a:t>
            </a:r>
            <a:r>
              <a:rPr lang="en-US" sz="1800" b="1" dirty="0"/>
              <a:t>Debt</a:t>
            </a:r>
            <a:r>
              <a:rPr lang="en-US" sz="1800" dirty="0"/>
              <a:t> – </a:t>
            </a:r>
            <a:r>
              <a:rPr lang="en-US" sz="1800" dirty="0" smtClean="0"/>
              <a:t>Should match TROR </a:t>
            </a:r>
            <a:r>
              <a:rPr lang="en-US" sz="1800" dirty="0" smtClean="0"/>
              <a:t>Category field</a:t>
            </a:r>
          </a:p>
          <a:p>
            <a:pPr lvl="3">
              <a:spcBef>
                <a:spcPts val="500"/>
              </a:spcBef>
              <a:spcAft>
                <a:spcPts val="500"/>
              </a:spcAft>
              <a:tabLst>
                <a:tab pos="5657850" algn="l"/>
              </a:tabLst>
            </a:pPr>
            <a:r>
              <a:rPr lang="en-US" sz="1600" dirty="0"/>
              <a:t>Drives value in the referral file of Commercial or Consumer</a:t>
            </a:r>
            <a:endParaRPr lang="en-US" sz="1600" dirty="0" smtClean="0"/>
          </a:p>
          <a:p>
            <a:pPr marL="1028700" lvl="3" indent="0">
              <a:spcBef>
                <a:spcPts val="500"/>
              </a:spcBef>
              <a:spcAft>
                <a:spcPts val="600"/>
              </a:spcAft>
              <a:buNone/>
            </a:pPr>
            <a:endParaRPr lang="en-US" b="1" dirty="0"/>
          </a:p>
        </p:txBody>
      </p:sp>
      <p:sp>
        <p:nvSpPr>
          <p:cNvPr id="7" name="Footer Placeholder 3"/>
          <p:cNvSpPr>
            <a:spLocks noGrp="1"/>
          </p:cNvSpPr>
          <p:nvPr>
            <p:ph type="ftr" sz="quarter" idx="4294967295"/>
          </p:nvPr>
        </p:nvSpPr>
        <p:spPr>
          <a:xfrm>
            <a:off x="357190" y="6553200"/>
            <a:ext cx="7010400" cy="304800"/>
          </a:xfrm>
          <a:prstGeom prst="rect">
            <a:avLst/>
          </a:prstGeom>
        </p:spPr>
        <p:txBody>
          <a:bodyPr/>
          <a:lstStyle/>
          <a:p>
            <a:pPr>
              <a:defRPr/>
            </a:pPr>
            <a:r>
              <a:rPr lang="en-US" sz="1200" b="1" dirty="0" smtClean="0"/>
              <a:t>CGI Federal Proprietary and Confidential</a:t>
            </a:r>
            <a:endParaRPr lang="en-US" sz="1200" b="1" dirty="0"/>
          </a:p>
        </p:txBody>
      </p:sp>
    </p:spTree>
    <p:extLst>
      <p:ext uri="{BB962C8B-B14F-4D97-AF65-F5344CB8AC3E}">
        <p14:creationId xmlns:p14="http://schemas.microsoft.com/office/powerpoint/2010/main" val="1406663726"/>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5613" y="331788"/>
            <a:ext cx="8278812" cy="563562"/>
          </a:xfrm>
        </p:spPr>
        <p:txBody>
          <a:bodyPr>
            <a:normAutofit/>
          </a:bodyPr>
          <a:lstStyle/>
          <a:p>
            <a:r>
              <a:rPr lang="en-US" dirty="0">
                <a:cs typeface="Calibri" pitchFamily="34" charset="0"/>
              </a:rPr>
              <a:t>Referral Submission – Pre-Approval </a:t>
            </a:r>
            <a:r>
              <a:rPr lang="en-US" dirty="0" smtClean="0">
                <a:cs typeface="Calibri" pitchFamily="34" charset="0"/>
              </a:rPr>
              <a:t>Review (cont.)</a:t>
            </a:r>
            <a:endParaRPr lang="en-US" dirty="0"/>
          </a:p>
        </p:txBody>
      </p:sp>
      <p:sp>
        <p:nvSpPr>
          <p:cNvPr id="2" name="Slide Number Placeholder 1"/>
          <p:cNvSpPr>
            <a:spLocks noGrp="1"/>
          </p:cNvSpPr>
          <p:nvPr>
            <p:ph type="sldNum" sz="quarter" idx="11"/>
          </p:nvPr>
        </p:nvSpPr>
        <p:spPr>
          <a:xfrm>
            <a:off x="14515" y="6226084"/>
            <a:ext cx="486136" cy="272468"/>
          </a:xfrm>
        </p:spPr>
        <p:txBody>
          <a:bodyPr/>
          <a:lstStyle/>
          <a:p>
            <a:fld id="{525A3C56-E491-49B2-93F3-63532DF516BC}" type="slidenum">
              <a:rPr lang="en-US" sz="1000" smtClean="0"/>
              <a:pPr/>
              <a:t>199</a:t>
            </a:fld>
            <a:endParaRPr lang="en-US" sz="1000" dirty="0"/>
          </a:p>
        </p:txBody>
      </p:sp>
      <p:sp>
        <p:nvSpPr>
          <p:cNvPr id="8" name="Content Placeholder 2"/>
          <p:cNvSpPr>
            <a:spLocks noGrp="1"/>
          </p:cNvSpPr>
          <p:nvPr/>
        </p:nvSpPr>
        <p:spPr bwMode="auto">
          <a:xfrm>
            <a:off x="347665" y="1314449"/>
            <a:ext cx="8683620" cy="495776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a:spcBef>
                <a:spcPts val="600"/>
              </a:spcBef>
              <a:spcAft>
                <a:spcPts val="600"/>
              </a:spcAft>
            </a:pPr>
            <a:r>
              <a:rPr lang="en-US" sz="2200" b="1" dirty="0" smtClean="0"/>
              <a:t>On </a:t>
            </a:r>
            <a:r>
              <a:rPr lang="en-US" sz="2200" b="1" dirty="0"/>
              <a:t>the Billing </a:t>
            </a:r>
            <a:r>
              <a:rPr lang="en-US" sz="2200" b="1" dirty="0" smtClean="0"/>
              <a:t>Document, verify (cont.):</a:t>
            </a:r>
            <a:endParaRPr lang="en-US" sz="2200" dirty="0"/>
          </a:p>
          <a:p>
            <a:pPr lvl="1">
              <a:spcBef>
                <a:spcPts val="600"/>
              </a:spcBef>
              <a:spcAft>
                <a:spcPts val="600"/>
              </a:spcAft>
            </a:pPr>
            <a:r>
              <a:rPr lang="en-US" sz="2000" dirty="0" smtClean="0"/>
              <a:t>Document </a:t>
            </a:r>
            <a:r>
              <a:rPr lang="en-US" sz="2000" dirty="0"/>
              <a:t>Date is </a:t>
            </a:r>
            <a:r>
              <a:rPr lang="en-US" sz="2000" u="sng" dirty="0"/>
              <a:t>at least 90 d</a:t>
            </a:r>
            <a:r>
              <a:rPr lang="en-US" sz="2000" u="sng" dirty="0" smtClean="0"/>
              <a:t>ays old</a:t>
            </a:r>
          </a:p>
          <a:p>
            <a:pPr lvl="1">
              <a:spcBef>
                <a:spcPts val="600"/>
              </a:spcBef>
              <a:spcAft>
                <a:spcPts val="600"/>
              </a:spcAft>
            </a:pPr>
            <a:r>
              <a:rPr lang="en-US" sz="2000" dirty="0" smtClean="0"/>
              <a:t>Interest and Penalty Apply Dates are </a:t>
            </a:r>
            <a:r>
              <a:rPr lang="en-US" sz="2000" u="sng" dirty="0" smtClean="0"/>
              <a:t>populated</a:t>
            </a:r>
            <a:r>
              <a:rPr lang="en-US" sz="2000" dirty="0" smtClean="0"/>
              <a:t> </a:t>
            </a:r>
          </a:p>
          <a:p>
            <a:pPr lvl="1">
              <a:spcBef>
                <a:spcPts val="600"/>
              </a:spcBef>
              <a:spcAft>
                <a:spcPts val="600"/>
              </a:spcAft>
            </a:pPr>
            <a:r>
              <a:rPr lang="en-US" sz="2000" dirty="0"/>
              <a:t>Interest and </a:t>
            </a:r>
            <a:r>
              <a:rPr lang="en-US" sz="2000"/>
              <a:t>Penalty </a:t>
            </a:r>
            <a:r>
              <a:rPr lang="en-US" sz="2000" smtClean="0"/>
              <a:t>are </a:t>
            </a:r>
            <a:r>
              <a:rPr lang="en-US" sz="2000" u="sng" dirty="0" smtClean="0"/>
              <a:t>present</a:t>
            </a:r>
            <a:r>
              <a:rPr lang="en-US" sz="2000" dirty="0" smtClean="0"/>
              <a:t> </a:t>
            </a:r>
            <a:r>
              <a:rPr lang="en-US" sz="2000" dirty="0"/>
              <a:t>on the </a:t>
            </a:r>
            <a:r>
              <a:rPr lang="en-US" sz="2000" dirty="0" smtClean="0"/>
              <a:t>transaction</a:t>
            </a:r>
          </a:p>
          <a:p>
            <a:pPr marL="346075" lvl="1" indent="0">
              <a:spcBef>
                <a:spcPts val="600"/>
              </a:spcBef>
              <a:spcAft>
                <a:spcPts val="600"/>
              </a:spcAft>
              <a:buNone/>
            </a:pPr>
            <a:endParaRPr lang="en-US" sz="2200" dirty="0" smtClean="0"/>
          </a:p>
          <a:p>
            <a:pPr>
              <a:spcBef>
                <a:spcPts val="600"/>
              </a:spcBef>
              <a:spcAft>
                <a:spcPts val="600"/>
              </a:spcAft>
            </a:pPr>
            <a:r>
              <a:rPr lang="en-US" sz="2200" dirty="0"/>
              <a:t>If these fields are </a:t>
            </a:r>
            <a:r>
              <a:rPr lang="en-US" sz="2200" u="sng" dirty="0"/>
              <a:t>not populated correctly</a:t>
            </a:r>
            <a:r>
              <a:rPr lang="en-US" sz="2200" dirty="0"/>
              <a:t>, </a:t>
            </a:r>
            <a:r>
              <a:rPr lang="en-US" sz="2200" b="1" dirty="0"/>
              <a:t>amend the Billing Document</a:t>
            </a:r>
            <a:r>
              <a:rPr lang="en-US" sz="2200" dirty="0"/>
              <a:t> and </a:t>
            </a:r>
            <a:r>
              <a:rPr lang="en-US" sz="2200" b="1" dirty="0"/>
              <a:t>populate</a:t>
            </a:r>
            <a:r>
              <a:rPr lang="en-US" sz="2200" dirty="0"/>
              <a:t> </a:t>
            </a:r>
            <a:r>
              <a:rPr lang="en-US" sz="2200" dirty="0" smtClean="0"/>
              <a:t>accordingly</a:t>
            </a:r>
            <a:endParaRPr lang="en-US" sz="2200" u="sng" dirty="0" smtClean="0"/>
          </a:p>
          <a:p>
            <a:pPr lvl="1">
              <a:spcBef>
                <a:spcPts val="600"/>
              </a:spcBef>
              <a:spcAft>
                <a:spcPts val="600"/>
              </a:spcAft>
            </a:pPr>
            <a:endParaRPr lang="en-US" sz="2200" u="sng" dirty="0"/>
          </a:p>
        </p:txBody>
      </p:sp>
      <p:sp>
        <p:nvSpPr>
          <p:cNvPr id="7" name="Footer Placeholder 3"/>
          <p:cNvSpPr>
            <a:spLocks noGrp="1"/>
          </p:cNvSpPr>
          <p:nvPr>
            <p:ph type="ftr" sz="quarter" idx="4294967295"/>
          </p:nvPr>
        </p:nvSpPr>
        <p:spPr>
          <a:xfrm>
            <a:off x="357190" y="6553200"/>
            <a:ext cx="7010400" cy="304800"/>
          </a:xfrm>
          <a:prstGeom prst="rect">
            <a:avLst/>
          </a:prstGeom>
        </p:spPr>
        <p:txBody>
          <a:bodyPr/>
          <a:lstStyle/>
          <a:p>
            <a:pPr>
              <a:defRPr/>
            </a:pPr>
            <a:r>
              <a:rPr lang="en-US" sz="1200" b="1" dirty="0" smtClean="0"/>
              <a:t>CGI Federal Proprietary and Confidential</a:t>
            </a:r>
            <a:endParaRPr lang="en-US" sz="1200" b="1" dirty="0"/>
          </a:p>
        </p:txBody>
      </p:sp>
    </p:spTree>
    <p:extLst>
      <p:ext uri="{BB962C8B-B14F-4D97-AF65-F5344CB8AC3E}">
        <p14:creationId xmlns:p14="http://schemas.microsoft.com/office/powerpoint/2010/main" val="15112315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4579" y="3178969"/>
            <a:ext cx="7381875" cy="563562"/>
          </a:xfrm>
        </p:spPr>
        <p:txBody>
          <a:bodyPr/>
          <a:lstStyle/>
          <a:p>
            <a:pPr algn="ctr"/>
            <a:r>
              <a:rPr lang="en-US" sz="4800" b="0" dirty="0" smtClean="0">
                <a:solidFill>
                  <a:schemeClr val="tx1"/>
                </a:solidFill>
                <a:latin typeface="Cooper Black" pitchFamily="18" charset="0"/>
              </a:rPr>
              <a:t>Welcome!</a:t>
            </a:r>
            <a:endParaRPr lang="en-US" sz="4800" b="0" dirty="0">
              <a:solidFill>
                <a:schemeClr val="tx1"/>
              </a:solidFill>
              <a:latin typeface="Cooper Black" pitchFamily="18" charset="0"/>
            </a:endParaRPr>
          </a:p>
        </p:txBody>
      </p:sp>
      <p:sp>
        <p:nvSpPr>
          <p:cNvPr id="3" name="Footer Placeholder 2"/>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9" name="TextBox 8"/>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2</a:t>
            </a:fld>
            <a:endParaRPr lang="en-US" sz="1000" dirty="0"/>
          </a:p>
        </p:txBody>
      </p:sp>
    </p:spTree>
    <p:extLst>
      <p:ext uri="{BB962C8B-B14F-4D97-AF65-F5344CB8AC3E}">
        <p14:creationId xmlns:p14="http://schemas.microsoft.com/office/powerpoint/2010/main" val="10862364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7837714" y="5937662"/>
            <a:ext cx="1128156" cy="920338"/>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Outstanding Bills Query – Search Criteria</a:t>
            </a:r>
            <a:endParaRPr lang="en-US" dirty="0"/>
          </a:p>
        </p:txBody>
      </p:sp>
      <p:sp>
        <p:nvSpPr>
          <p:cNvPr id="7" name="Footer Placeholder 6"/>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1" name="TextBox 10"/>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20</a:t>
            </a:fld>
            <a:endParaRPr lang="en-US" sz="1000" dirty="0"/>
          </a:p>
        </p:txBody>
      </p:sp>
      <p:sp>
        <p:nvSpPr>
          <p:cNvPr id="12" name="TextBox 11"/>
          <p:cNvSpPr txBox="1"/>
          <p:nvPr/>
        </p:nvSpPr>
        <p:spPr>
          <a:xfrm>
            <a:off x="4705351" y="1481108"/>
            <a:ext cx="4438650" cy="4616648"/>
          </a:xfrm>
          <a:prstGeom prst="rect">
            <a:avLst/>
          </a:prstGeom>
          <a:noFill/>
        </p:spPr>
        <p:txBody>
          <a:bodyPr wrap="square" rtlCol="0" anchor="ctr">
            <a:spAutoFit/>
          </a:bodyPr>
          <a:lstStyle/>
          <a:p>
            <a:pPr marL="231775" indent="-231775">
              <a:spcBef>
                <a:spcPts val="600"/>
              </a:spcBef>
              <a:spcAft>
                <a:spcPts val="600"/>
              </a:spcAft>
              <a:buClr>
                <a:srgbClr val="C00000"/>
              </a:buClr>
              <a:buSzPct val="75000"/>
              <a:buFont typeface="Wingdings" pitchFamily="2" charset="2"/>
              <a:buChar char="w"/>
            </a:pPr>
            <a:r>
              <a:rPr lang="en-US" sz="1600" b="1" dirty="0" smtClean="0"/>
              <a:t>Statement Number </a:t>
            </a:r>
            <a:r>
              <a:rPr lang="en-US" sz="1600" dirty="0"/>
              <a:t>-</a:t>
            </a:r>
            <a:r>
              <a:rPr lang="en-US" sz="1600" dirty="0" smtClean="0"/>
              <a:t> </a:t>
            </a:r>
            <a:r>
              <a:rPr lang="en-US" sz="1400" dirty="0" smtClean="0"/>
              <a:t>Provides the ability to search by </a:t>
            </a:r>
            <a:r>
              <a:rPr lang="en-US" sz="1400" dirty="0"/>
              <a:t>t</a:t>
            </a:r>
            <a:r>
              <a:rPr lang="en-US" sz="1400" dirty="0" smtClean="0"/>
              <a:t>he BD’s billing statement number</a:t>
            </a:r>
          </a:p>
          <a:p>
            <a:pPr marL="231775" indent="-231775">
              <a:spcBef>
                <a:spcPts val="600"/>
              </a:spcBef>
              <a:spcAft>
                <a:spcPts val="600"/>
              </a:spcAft>
              <a:buClr>
                <a:srgbClr val="C00000"/>
              </a:buClr>
              <a:buSzPct val="75000"/>
              <a:buFont typeface="Wingdings" pitchFamily="2" charset="2"/>
              <a:buChar char="w"/>
            </a:pPr>
            <a:r>
              <a:rPr lang="en-US" sz="1600" b="1" dirty="0" smtClean="0"/>
              <a:t>Bill Generated Flag </a:t>
            </a:r>
            <a:r>
              <a:rPr lang="en-US" sz="1600" dirty="0" smtClean="0"/>
              <a:t>- </a:t>
            </a:r>
            <a:r>
              <a:rPr lang="en-US" sz="1400" dirty="0" smtClean="0"/>
              <a:t>Setting to “True” provides ability to search for BDs for which the PDF statement has been</a:t>
            </a:r>
            <a:r>
              <a:rPr lang="en-US" sz="1600" dirty="0" smtClean="0"/>
              <a:t> generated</a:t>
            </a:r>
          </a:p>
          <a:p>
            <a:pPr marL="231775" indent="-231775">
              <a:spcBef>
                <a:spcPts val="600"/>
              </a:spcBef>
              <a:spcAft>
                <a:spcPts val="600"/>
              </a:spcAft>
              <a:buClr>
                <a:srgbClr val="C00000"/>
              </a:buClr>
              <a:buSzPct val="75000"/>
              <a:buFont typeface="Wingdings" pitchFamily="2" charset="2"/>
              <a:buChar char="w"/>
            </a:pPr>
            <a:r>
              <a:rPr lang="en-US" sz="1600" b="1" dirty="0" smtClean="0"/>
              <a:t>Line Type </a:t>
            </a:r>
            <a:r>
              <a:rPr lang="en-US" sz="1600" dirty="0"/>
              <a:t>-</a:t>
            </a:r>
            <a:r>
              <a:rPr lang="en-US" sz="1600" dirty="0" smtClean="0"/>
              <a:t> </a:t>
            </a:r>
            <a:r>
              <a:rPr lang="en-US" sz="1400" dirty="0" smtClean="0"/>
              <a:t>Provides </a:t>
            </a:r>
            <a:r>
              <a:rPr lang="en-US" sz="1400" dirty="0"/>
              <a:t>the ability to search by t</a:t>
            </a:r>
            <a:r>
              <a:rPr lang="en-US" sz="1400" dirty="0" smtClean="0"/>
              <a:t>he type of transaction recorded on the BD’s accounting line</a:t>
            </a:r>
          </a:p>
          <a:p>
            <a:pPr marL="688975" lvl="1" indent="-231775">
              <a:spcBef>
                <a:spcPts val="600"/>
              </a:spcBef>
              <a:spcAft>
                <a:spcPts val="600"/>
              </a:spcAft>
              <a:buClr>
                <a:srgbClr val="C00000"/>
              </a:buClr>
              <a:buSzPct val="75000"/>
              <a:buFont typeface="Wingdings" pitchFamily="2" charset="2"/>
              <a:buChar char="w"/>
            </a:pPr>
            <a:r>
              <a:rPr lang="en-US" sz="1200" u="sng" dirty="0" smtClean="0"/>
              <a:t>Normal Line Type</a:t>
            </a:r>
            <a:r>
              <a:rPr lang="en-US" sz="1200" dirty="0" smtClean="0"/>
              <a:t> records normal bill for customers</a:t>
            </a:r>
          </a:p>
          <a:p>
            <a:pPr marL="688975" lvl="1" indent="-231775">
              <a:spcBef>
                <a:spcPts val="600"/>
              </a:spcBef>
              <a:spcAft>
                <a:spcPts val="600"/>
              </a:spcAft>
              <a:buClr>
                <a:srgbClr val="C00000"/>
              </a:buClr>
              <a:buSzPct val="75000"/>
              <a:buFont typeface="Wingdings" pitchFamily="2" charset="2"/>
              <a:buChar char="w"/>
            </a:pPr>
            <a:r>
              <a:rPr lang="en-US" sz="1200" u="sng" dirty="0" smtClean="0"/>
              <a:t>Credit Line Type</a:t>
            </a:r>
            <a:r>
              <a:rPr lang="en-US" sz="1200" dirty="0" smtClean="0"/>
              <a:t> records credits owed to customers</a:t>
            </a:r>
            <a:endParaRPr lang="en-US" sz="1200" dirty="0"/>
          </a:p>
          <a:p>
            <a:pPr marL="231775" indent="-231775">
              <a:spcBef>
                <a:spcPts val="600"/>
              </a:spcBef>
              <a:spcAft>
                <a:spcPts val="600"/>
              </a:spcAft>
              <a:buClr>
                <a:srgbClr val="C00000"/>
              </a:buClr>
              <a:buSzPct val="75000"/>
              <a:buFont typeface="Wingdings" pitchFamily="2" charset="2"/>
              <a:buChar char="w"/>
            </a:pPr>
            <a:r>
              <a:rPr lang="en-US" sz="1600" b="1" dirty="0" smtClean="0"/>
              <a:t>Bill Generated Date (From/To)</a:t>
            </a:r>
            <a:r>
              <a:rPr lang="en-US" sz="1600" dirty="0" smtClean="0"/>
              <a:t> –</a:t>
            </a:r>
            <a:r>
              <a:rPr lang="en-US" dirty="0" smtClean="0"/>
              <a:t> </a:t>
            </a:r>
            <a:r>
              <a:rPr lang="en-US" sz="1400" dirty="0" smtClean="0"/>
              <a:t>Provides the ability to search by the date the bill was generated for the customer</a:t>
            </a:r>
          </a:p>
          <a:p>
            <a:pPr marL="231775" indent="-231775">
              <a:spcBef>
                <a:spcPts val="600"/>
              </a:spcBef>
              <a:spcAft>
                <a:spcPts val="600"/>
              </a:spcAft>
              <a:buClr>
                <a:srgbClr val="C00000"/>
              </a:buClr>
              <a:buSzPct val="75000"/>
              <a:buFont typeface="Wingdings" pitchFamily="2" charset="2"/>
              <a:buChar char="w"/>
            </a:pPr>
            <a:r>
              <a:rPr lang="en-US" sz="1600" b="1" dirty="0" smtClean="0"/>
              <a:t>Collection Due Date (From/To) </a:t>
            </a:r>
            <a:r>
              <a:rPr lang="en-US" sz="1600" dirty="0" smtClean="0"/>
              <a:t>– </a:t>
            </a:r>
            <a:r>
              <a:rPr lang="en-US" sz="1400" dirty="0" smtClean="0"/>
              <a:t>Provides the ability to search by </a:t>
            </a:r>
            <a:r>
              <a:rPr lang="en-US" sz="1400" dirty="0"/>
              <a:t>t</a:t>
            </a:r>
            <a:r>
              <a:rPr lang="en-US" sz="1400" dirty="0" smtClean="0"/>
              <a:t>he date the bill should be paid by the customer</a:t>
            </a:r>
            <a:endParaRPr lang="en-US" sz="1400" dirty="0"/>
          </a:p>
        </p:txBody>
      </p:sp>
      <p:grpSp>
        <p:nvGrpSpPr>
          <p:cNvPr id="6" name="Group 5"/>
          <p:cNvGrpSpPr/>
          <p:nvPr/>
        </p:nvGrpSpPr>
        <p:grpSpPr>
          <a:xfrm>
            <a:off x="551154" y="1327406"/>
            <a:ext cx="4080223" cy="5171681"/>
            <a:chOff x="551154" y="1184906"/>
            <a:chExt cx="4080223" cy="5171681"/>
          </a:xfrm>
        </p:grpSpPr>
        <p:pic>
          <p:nvPicPr>
            <p:cNvPr id="4813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154" y="1184906"/>
              <a:ext cx="4080223" cy="5171681"/>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Group 4"/>
            <p:cNvGrpSpPr/>
            <p:nvPr/>
          </p:nvGrpSpPr>
          <p:grpSpPr>
            <a:xfrm>
              <a:off x="589037" y="3424200"/>
              <a:ext cx="3999540" cy="2801762"/>
              <a:chOff x="589037" y="3495450"/>
              <a:chExt cx="3999540" cy="2801762"/>
            </a:xfrm>
          </p:grpSpPr>
          <p:sp>
            <p:nvSpPr>
              <p:cNvPr id="4" name="Rectangle 3"/>
              <p:cNvSpPr/>
              <p:nvPr/>
            </p:nvSpPr>
            <p:spPr bwMode="auto">
              <a:xfrm>
                <a:off x="589037" y="3495450"/>
                <a:ext cx="3999540" cy="247327"/>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8" name="Rectangle 17"/>
              <p:cNvSpPr/>
              <p:nvPr/>
            </p:nvSpPr>
            <p:spPr bwMode="auto">
              <a:xfrm>
                <a:off x="596582" y="3804578"/>
                <a:ext cx="3075244" cy="228600"/>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9" name="Rectangle 18"/>
              <p:cNvSpPr/>
              <p:nvPr/>
            </p:nvSpPr>
            <p:spPr bwMode="auto">
              <a:xfrm>
                <a:off x="589224" y="4109009"/>
                <a:ext cx="3270257" cy="247327"/>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0" name="Rectangle 19"/>
              <p:cNvSpPr/>
              <p:nvPr/>
            </p:nvSpPr>
            <p:spPr bwMode="auto">
              <a:xfrm>
                <a:off x="631837" y="5118263"/>
                <a:ext cx="3473438" cy="496912"/>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1" name="Rectangle 20"/>
              <p:cNvSpPr/>
              <p:nvPr/>
            </p:nvSpPr>
            <p:spPr bwMode="auto">
              <a:xfrm>
                <a:off x="631837" y="5771405"/>
                <a:ext cx="3473438" cy="525807"/>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grpSp>
    </p:spTree>
    <p:extLst>
      <p:ext uri="{BB962C8B-B14F-4D97-AF65-F5344CB8AC3E}">
        <p14:creationId xmlns:p14="http://schemas.microsoft.com/office/powerpoint/2010/main" val="170456816"/>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Referral Submission </a:t>
            </a:r>
            <a:r>
              <a:rPr lang="en-US" dirty="0" smtClean="0"/>
              <a:t>– Approving Referral</a:t>
            </a:r>
            <a:endParaRPr lang="en-US" dirty="0"/>
          </a:p>
        </p:txBody>
      </p:sp>
      <p:sp>
        <p:nvSpPr>
          <p:cNvPr id="2" name="Slide Number Placeholder 1"/>
          <p:cNvSpPr>
            <a:spLocks noGrp="1"/>
          </p:cNvSpPr>
          <p:nvPr>
            <p:ph type="sldNum" sz="quarter" idx="11"/>
          </p:nvPr>
        </p:nvSpPr>
        <p:spPr>
          <a:xfrm>
            <a:off x="22431" y="6245225"/>
            <a:ext cx="476662" cy="612775"/>
          </a:xfrm>
        </p:spPr>
        <p:txBody>
          <a:bodyPr/>
          <a:lstStyle/>
          <a:p>
            <a:fld id="{525A3C56-E491-49B2-93F3-63532DF516BC}" type="slidenum">
              <a:rPr lang="en-US" sz="1000" smtClean="0"/>
              <a:pPr/>
              <a:t>200</a:t>
            </a:fld>
            <a:endParaRPr lang="en-US" sz="1000" dirty="0"/>
          </a:p>
        </p:txBody>
      </p:sp>
      <p:sp>
        <p:nvSpPr>
          <p:cNvPr id="8" name="Content Placeholder 2"/>
          <p:cNvSpPr>
            <a:spLocks noGrp="1"/>
          </p:cNvSpPr>
          <p:nvPr/>
        </p:nvSpPr>
        <p:spPr bwMode="auto">
          <a:xfrm>
            <a:off x="612385" y="1105786"/>
            <a:ext cx="7755438" cy="50297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eaLnBrk="1" fontAlgn="auto" hangingPunct="1">
              <a:spcBef>
                <a:spcPts val="600"/>
              </a:spcBef>
              <a:spcAft>
                <a:spcPts val="600"/>
              </a:spcAft>
            </a:pPr>
            <a:r>
              <a:rPr lang="en-US" sz="2000" dirty="0" smtClean="0">
                <a:cs typeface="Calibri" pitchFamily="34" charset="0"/>
              </a:rPr>
              <a:t>To </a:t>
            </a:r>
            <a:r>
              <a:rPr lang="en-US" sz="2000" b="1" dirty="0" smtClean="0">
                <a:cs typeface="Calibri" pitchFamily="34" charset="0"/>
              </a:rPr>
              <a:t>approve</a:t>
            </a:r>
            <a:r>
              <a:rPr lang="en-US" sz="2000" dirty="0" smtClean="0">
                <a:cs typeface="Calibri" pitchFamily="34" charset="0"/>
              </a:rPr>
              <a:t> </a:t>
            </a:r>
            <a:r>
              <a:rPr lang="en-US" sz="2000" dirty="0">
                <a:cs typeface="Calibri" pitchFamily="34" charset="0"/>
              </a:rPr>
              <a:t>the referral:</a:t>
            </a:r>
          </a:p>
          <a:p>
            <a:pPr marL="573088" lvl="1" indent="-227013" eaLnBrk="1" fontAlgn="auto" hangingPunct="1">
              <a:spcBef>
                <a:spcPts val="600"/>
              </a:spcBef>
              <a:spcAft>
                <a:spcPts val="600"/>
              </a:spcAft>
              <a:buFont typeface="+mj-lt"/>
              <a:buAutoNum type="arabicPeriod"/>
            </a:pPr>
            <a:r>
              <a:rPr lang="en-US" sz="1800" dirty="0">
                <a:cs typeface="Calibri" pitchFamily="34" charset="0"/>
              </a:rPr>
              <a:t>Set the Treasury Servicing Referral Status to </a:t>
            </a:r>
            <a:r>
              <a:rPr lang="en-US" sz="1800" b="1" dirty="0" smtClean="0">
                <a:cs typeface="Calibri" pitchFamily="34" charset="0"/>
              </a:rPr>
              <a:t>Authorized</a:t>
            </a:r>
            <a:endParaRPr lang="en-US" sz="1800" dirty="0" smtClean="0">
              <a:cs typeface="Calibri" pitchFamily="34" charset="0"/>
            </a:endParaRPr>
          </a:p>
          <a:p>
            <a:pPr marL="573088" lvl="1" indent="-227013" eaLnBrk="1" fontAlgn="auto" hangingPunct="1">
              <a:spcBef>
                <a:spcPts val="600"/>
              </a:spcBef>
              <a:spcAft>
                <a:spcPts val="600"/>
              </a:spcAft>
              <a:buFont typeface="+mj-lt"/>
              <a:buAutoNum type="arabicPeriod"/>
            </a:pPr>
            <a:r>
              <a:rPr lang="en-US" sz="1800" dirty="0" smtClean="0">
                <a:cs typeface="Calibri" pitchFamily="34" charset="0"/>
              </a:rPr>
              <a:t>Enter </a:t>
            </a:r>
            <a:r>
              <a:rPr lang="en-US" sz="1800" dirty="0">
                <a:cs typeface="Calibri" pitchFamily="34" charset="0"/>
              </a:rPr>
              <a:t>Treasury Servicing Referred Amount</a:t>
            </a:r>
          </a:p>
          <a:p>
            <a:pPr marL="573088" lvl="1" indent="-227013" eaLnBrk="1" fontAlgn="auto" hangingPunct="1">
              <a:spcBef>
                <a:spcPts val="600"/>
              </a:spcBef>
              <a:spcAft>
                <a:spcPts val="600"/>
              </a:spcAft>
              <a:buFont typeface="+mj-lt"/>
              <a:buAutoNum type="arabicPeriod"/>
            </a:pPr>
            <a:r>
              <a:rPr lang="en-US" sz="1800" dirty="0" smtClean="0">
                <a:cs typeface="Calibri" pitchFamily="34" charset="0"/>
              </a:rPr>
              <a:t>Select </a:t>
            </a:r>
            <a:r>
              <a:rPr lang="en-US" sz="1800" b="1" dirty="0">
                <a:cs typeface="Calibri" pitchFamily="34" charset="0"/>
              </a:rPr>
              <a:t>Save</a:t>
            </a:r>
            <a:r>
              <a:rPr lang="en-US" sz="1800" dirty="0">
                <a:cs typeface="Calibri" pitchFamily="34" charset="0"/>
              </a:rPr>
              <a:t> </a:t>
            </a:r>
            <a:endParaRPr lang="en-US" sz="1800" dirty="0" smtClean="0">
              <a:cs typeface="Calibri" pitchFamily="34" charset="0"/>
            </a:endParaRPr>
          </a:p>
          <a:p>
            <a:pPr lvl="1" eaLnBrk="1" fontAlgn="auto" hangingPunct="1">
              <a:spcBef>
                <a:spcPts val="600"/>
              </a:spcBef>
              <a:spcAft>
                <a:spcPts val="600"/>
              </a:spcAft>
              <a:buFont typeface="Arial" pitchFamily="34" charset="0"/>
              <a:buChar char="•"/>
            </a:pPr>
            <a:endParaRPr lang="en-US" sz="1800" dirty="0">
              <a:cs typeface="Calibri" pitchFamily="34" charset="0"/>
            </a:endParaRPr>
          </a:p>
        </p:txBody>
      </p:sp>
      <p:sp>
        <p:nvSpPr>
          <p:cNvPr id="5" name="Footer Placeholder 4"/>
          <p:cNvSpPr>
            <a:spLocks noGrp="1"/>
          </p:cNvSpPr>
          <p:nvPr>
            <p:ph type="ftr" sz="quarter" idx="10"/>
          </p:nvPr>
        </p:nvSpPr>
        <p:spPr/>
        <p:txBody>
          <a:bodyPr/>
          <a:lstStyle/>
          <a:p>
            <a:pPr>
              <a:defRPr/>
            </a:pPr>
            <a:r>
              <a:rPr lang="en-US" dirty="0" smtClean="0"/>
              <a:t>CGI Federal Proprietary and Confidential</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0212" y="2935125"/>
            <a:ext cx="5179781" cy="2583710"/>
          </a:xfrm>
          <a:prstGeom prst="rect">
            <a:avLst/>
          </a:prstGeom>
          <a:noFill/>
          <a:ln w="22225">
            <a:solidFill>
              <a:schemeClr val="tx1"/>
            </a:solidFill>
            <a:miter lim="800000"/>
            <a:headEnd/>
            <a:tailEnd/>
          </a:ln>
        </p:spPr>
      </p:pic>
      <p:sp>
        <p:nvSpPr>
          <p:cNvPr id="3" name="TextBox 2"/>
          <p:cNvSpPr txBox="1"/>
          <p:nvPr/>
        </p:nvSpPr>
        <p:spPr>
          <a:xfrm>
            <a:off x="2084913" y="3538766"/>
            <a:ext cx="4343182" cy="369332"/>
          </a:xfrm>
          <a:prstGeom prst="rect">
            <a:avLst/>
          </a:prstGeom>
          <a:noFill/>
          <a:ln w="28575">
            <a:solidFill>
              <a:srgbClr val="FF0000"/>
            </a:solidFill>
          </a:ln>
        </p:spPr>
        <p:txBody>
          <a:bodyPr wrap="square" rtlCol="0">
            <a:spAutoFit/>
          </a:bodyPr>
          <a:lstStyle/>
          <a:p>
            <a:endParaRPr lang="en-US" dirty="0"/>
          </a:p>
        </p:txBody>
      </p:sp>
      <p:sp>
        <p:nvSpPr>
          <p:cNvPr id="9" name="TextBox 8"/>
          <p:cNvSpPr txBox="1"/>
          <p:nvPr/>
        </p:nvSpPr>
        <p:spPr>
          <a:xfrm>
            <a:off x="2084913" y="4987703"/>
            <a:ext cx="4602490" cy="369332"/>
          </a:xfrm>
          <a:prstGeom prst="rect">
            <a:avLst/>
          </a:prstGeom>
          <a:noFill/>
          <a:ln w="28575">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1883264977"/>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5613" y="331788"/>
            <a:ext cx="8840392" cy="563562"/>
          </a:xfrm>
        </p:spPr>
        <p:txBody>
          <a:bodyPr>
            <a:normAutofit/>
          </a:bodyPr>
          <a:lstStyle/>
          <a:p>
            <a:r>
              <a:rPr lang="en-US" dirty="0"/>
              <a:t>Referral Submission </a:t>
            </a:r>
            <a:r>
              <a:rPr lang="en-US" dirty="0" smtClean="0"/>
              <a:t>– Approving Referral (cont.)</a:t>
            </a:r>
            <a:endParaRPr lang="en-US" dirty="0"/>
          </a:p>
        </p:txBody>
      </p:sp>
      <p:sp>
        <p:nvSpPr>
          <p:cNvPr id="2" name="Slide Number Placeholder 1"/>
          <p:cNvSpPr>
            <a:spLocks noGrp="1"/>
          </p:cNvSpPr>
          <p:nvPr>
            <p:ph type="sldNum" sz="quarter" idx="11"/>
          </p:nvPr>
        </p:nvSpPr>
        <p:spPr>
          <a:xfrm>
            <a:off x="22431" y="6245225"/>
            <a:ext cx="476662" cy="612775"/>
          </a:xfrm>
        </p:spPr>
        <p:txBody>
          <a:bodyPr/>
          <a:lstStyle/>
          <a:p>
            <a:fld id="{525A3C56-E491-49B2-93F3-63532DF516BC}" type="slidenum">
              <a:rPr lang="en-US" sz="1000" smtClean="0"/>
              <a:pPr/>
              <a:t>201</a:t>
            </a:fld>
            <a:endParaRPr lang="en-US" sz="1000" dirty="0"/>
          </a:p>
        </p:txBody>
      </p:sp>
      <p:sp>
        <p:nvSpPr>
          <p:cNvPr id="8" name="Content Placeholder 2"/>
          <p:cNvSpPr>
            <a:spLocks noGrp="1"/>
          </p:cNvSpPr>
          <p:nvPr/>
        </p:nvSpPr>
        <p:spPr bwMode="auto">
          <a:xfrm>
            <a:off x="536185" y="1105786"/>
            <a:ext cx="8683620" cy="50297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688975" lvl="1" indent="-342900" eaLnBrk="1" fontAlgn="auto" hangingPunct="1">
              <a:spcBef>
                <a:spcPts val="600"/>
              </a:spcBef>
              <a:spcAft>
                <a:spcPts val="600"/>
              </a:spcAft>
              <a:buFont typeface="+mj-lt"/>
              <a:buAutoNum type="arabicPeriod" startAt="4"/>
            </a:pPr>
            <a:r>
              <a:rPr lang="en-US" sz="1800" dirty="0" smtClean="0">
                <a:cs typeface="Calibri" pitchFamily="34" charset="0"/>
              </a:rPr>
              <a:t>Select </a:t>
            </a:r>
            <a:r>
              <a:rPr lang="en-US" sz="1800" b="1" u="sng" dirty="0" smtClean="0">
                <a:cs typeface="Calibri" pitchFamily="34" charset="0"/>
              </a:rPr>
              <a:t>Submit</a:t>
            </a:r>
            <a:endParaRPr lang="en-US" sz="1800" dirty="0">
              <a:cs typeface="Calibri" pitchFamily="34" charset="0"/>
            </a:endParaRPr>
          </a:p>
          <a:p>
            <a:pPr marL="688975" lvl="1" indent="-342900" eaLnBrk="1" fontAlgn="auto" hangingPunct="1">
              <a:spcBef>
                <a:spcPts val="600"/>
              </a:spcBef>
              <a:spcAft>
                <a:spcPts val="600"/>
              </a:spcAft>
              <a:buFont typeface="+mj-lt"/>
              <a:buAutoNum type="arabicPeriod" startAt="4"/>
            </a:pPr>
            <a:r>
              <a:rPr lang="en-US" sz="1800" dirty="0" smtClean="0"/>
              <a:t>The Treasury referral </a:t>
            </a:r>
            <a:r>
              <a:rPr lang="en-US" sz="1800" dirty="0"/>
              <a:t>file </a:t>
            </a:r>
            <a:r>
              <a:rPr lang="en-US" sz="1800" dirty="0" smtClean="0"/>
              <a:t>can then be generated by </a:t>
            </a:r>
            <a:r>
              <a:rPr lang="en-US" sz="1800" dirty="0"/>
              <a:t>running the Treasury Referral External Offset </a:t>
            </a:r>
            <a:r>
              <a:rPr lang="en-US" sz="1800" dirty="0" smtClean="0"/>
              <a:t>Generation (ARTREOEX) automated batch process</a:t>
            </a:r>
            <a:endParaRPr lang="en-US" sz="1800" dirty="0">
              <a:cs typeface="Calibri" pitchFamily="34" charset="0"/>
            </a:endParaRPr>
          </a:p>
        </p:txBody>
      </p:sp>
      <p:sp>
        <p:nvSpPr>
          <p:cNvPr id="5" name="Footer Placeholder 4"/>
          <p:cNvSpPr>
            <a:spLocks noGrp="1"/>
          </p:cNvSpPr>
          <p:nvPr>
            <p:ph type="ftr" sz="quarter" idx="10"/>
          </p:nvPr>
        </p:nvSpPr>
        <p:spPr>
          <a:xfrm>
            <a:off x="443552" y="6553200"/>
            <a:ext cx="7010400" cy="304800"/>
          </a:xfrm>
        </p:spPr>
        <p:txBody>
          <a:bodyPr/>
          <a:lstStyle/>
          <a:p>
            <a:pPr>
              <a:defRPr/>
            </a:pPr>
            <a:r>
              <a:rPr lang="en-US" dirty="0" smtClean="0"/>
              <a:t>CGI Federal Proprietary and Confidential</a:t>
            </a:r>
            <a:endParaRPr lang="en-US" dirty="0"/>
          </a:p>
        </p:txBody>
      </p:sp>
      <p:pic>
        <p:nvPicPr>
          <p:cNvPr id="45058" name="Picture 2" descr="https://owa.cgifederal.com/owa/attachment.ashx?id=RgAAAACIW%2bPlfb%2b4S50hCbtj4tqZBwA215Ky3Ao8SqCCu5D6ipGRAIHI2i0OAAAmJCwEAfWpTp2GOi7ZzwS8AADePA90AAAJ&amp;attcnt=1&amp;attid0=BAABAAAA&amp;attcid0=image002.png%4001D0BA37.81F997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279" y="2606094"/>
            <a:ext cx="7836565" cy="2411893"/>
          </a:xfrm>
          <a:prstGeom prst="rect">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512804"/>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nvSpPr>
        <p:spPr bwMode="auto">
          <a:xfrm>
            <a:off x="353028" y="1098033"/>
            <a:ext cx="8865954" cy="52524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eaLnBrk="1" fontAlgn="auto" hangingPunct="1">
              <a:spcBef>
                <a:spcPts val="600"/>
              </a:spcBef>
              <a:spcAft>
                <a:spcPts val="600"/>
              </a:spcAft>
            </a:pPr>
            <a:r>
              <a:rPr lang="en-US" sz="2000" b="1" u="sng" dirty="0" smtClean="0">
                <a:cs typeface="Calibri" pitchFamily="34" charset="0"/>
              </a:rPr>
              <a:t>Treasury </a:t>
            </a:r>
            <a:r>
              <a:rPr lang="en-US" sz="2000" b="1" u="sng" dirty="0">
                <a:cs typeface="Calibri" pitchFamily="34" charset="0"/>
              </a:rPr>
              <a:t>Referral and External Offset Extract (ARTREOEX) </a:t>
            </a:r>
            <a:r>
              <a:rPr lang="en-US" sz="2000" b="1" u="sng" dirty="0" smtClean="0">
                <a:cs typeface="Calibri" pitchFamily="34" charset="0"/>
              </a:rPr>
              <a:t>batch job</a:t>
            </a:r>
            <a:r>
              <a:rPr lang="en-US" sz="2000" dirty="0" smtClean="0">
                <a:cs typeface="Calibri" pitchFamily="34" charset="0"/>
              </a:rPr>
              <a:t> </a:t>
            </a:r>
          </a:p>
          <a:p>
            <a:pPr lvl="1" eaLnBrk="1" fontAlgn="auto" hangingPunct="1">
              <a:spcBef>
                <a:spcPts val="600"/>
              </a:spcBef>
              <a:spcAft>
                <a:spcPts val="600"/>
              </a:spcAft>
            </a:pPr>
            <a:r>
              <a:rPr lang="en-US" altLang="en-US" sz="2000" dirty="0" smtClean="0"/>
              <a:t>Selects </a:t>
            </a:r>
            <a:r>
              <a:rPr lang="en-US" altLang="en-US" sz="2000" dirty="0"/>
              <a:t>all records on </a:t>
            </a:r>
            <a:r>
              <a:rPr lang="en-US" altLang="en-US" sz="2000" dirty="0" smtClean="0"/>
              <a:t>Referral </a:t>
            </a:r>
            <a:r>
              <a:rPr lang="en-US" altLang="en-US" sz="2000" dirty="0"/>
              <a:t>Entry Query </a:t>
            </a:r>
            <a:r>
              <a:rPr lang="en-US" altLang="en-US" sz="2000" dirty="0" smtClean="0"/>
              <a:t>with:</a:t>
            </a:r>
          </a:p>
          <a:p>
            <a:pPr lvl="2" eaLnBrk="1" fontAlgn="auto" hangingPunct="1">
              <a:spcBef>
                <a:spcPts val="600"/>
              </a:spcBef>
              <a:spcAft>
                <a:spcPts val="600"/>
              </a:spcAft>
            </a:pPr>
            <a:r>
              <a:rPr lang="en-US" altLang="en-US" sz="2000" dirty="0" smtClean="0"/>
              <a:t>Referral Status = </a:t>
            </a:r>
            <a:r>
              <a:rPr lang="en-US" altLang="en-US" sz="2000" dirty="0"/>
              <a:t>Authorized </a:t>
            </a:r>
            <a:endParaRPr lang="en-US" altLang="en-US" sz="2000" dirty="0" smtClean="0"/>
          </a:p>
          <a:p>
            <a:pPr lvl="2" eaLnBrk="1" fontAlgn="auto" hangingPunct="1">
              <a:spcBef>
                <a:spcPts val="600"/>
              </a:spcBef>
              <a:spcAft>
                <a:spcPts val="600"/>
              </a:spcAft>
            </a:pPr>
            <a:r>
              <a:rPr lang="en-US" altLang="en-US" sz="2000" dirty="0"/>
              <a:t>R</a:t>
            </a:r>
            <a:r>
              <a:rPr lang="en-US" altLang="en-US" sz="2000" dirty="0" smtClean="0"/>
              <a:t>eferral Type = Treasury Cross-Servicing</a:t>
            </a:r>
            <a:endParaRPr lang="en-US" altLang="en-US" sz="2000" dirty="0" smtClean="0">
              <a:cs typeface="Calibri" pitchFamily="34" charset="0"/>
            </a:endParaRPr>
          </a:p>
          <a:p>
            <a:pPr marL="688975" lvl="3" indent="-342900" eaLnBrk="1" fontAlgn="auto" hangingPunct="1">
              <a:spcBef>
                <a:spcPts val="600"/>
              </a:spcBef>
              <a:spcAft>
                <a:spcPts val="600"/>
              </a:spcAft>
              <a:buFont typeface="+mj-lt"/>
              <a:buAutoNum type="arabicPeriod"/>
            </a:pPr>
            <a:r>
              <a:rPr lang="en-US" altLang="en-US" b="1" u="sng" dirty="0" smtClean="0"/>
              <a:t>Generates Agency Debt ID</a:t>
            </a:r>
            <a:r>
              <a:rPr lang="en-US" altLang="en-US" dirty="0" smtClean="0"/>
              <a:t> = </a:t>
            </a:r>
            <a:r>
              <a:rPr lang="en-US" dirty="0" smtClean="0"/>
              <a:t>Concatenation </a:t>
            </a:r>
            <a:r>
              <a:rPr lang="en-US" dirty="0"/>
              <a:t>of: Doc Type, Doc Number, Line Number, DA Number, DA Line Number</a:t>
            </a:r>
            <a:endParaRPr lang="en-US" altLang="en-US" dirty="0" smtClean="0"/>
          </a:p>
          <a:p>
            <a:pPr marL="688975" lvl="3" indent="-342900" eaLnBrk="1" fontAlgn="auto" hangingPunct="1">
              <a:spcBef>
                <a:spcPts val="600"/>
              </a:spcBef>
              <a:spcAft>
                <a:spcPts val="600"/>
              </a:spcAft>
              <a:buFont typeface="+mj-lt"/>
              <a:buAutoNum type="arabicPeriod"/>
            </a:pPr>
            <a:r>
              <a:rPr lang="en-US" altLang="en-US" b="1" u="sng" dirty="0" smtClean="0"/>
              <a:t>Creates </a:t>
            </a:r>
            <a:r>
              <a:rPr lang="en-US" altLang="en-US" b="1" u="sng" dirty="0"/>
              <a:t>the submission file</a:t>
            </a:r>
            <a:r>
              <a:rPr lang="en-US" altLang="en-US" dirty="0"/>
              <a:t> for FedDebt </a:t>
            </a:r>
            <a:r>
              <a:rPr lang="en-US" altLang="en-US" dirty="0" smtClean="0"/>
              <a:t>containing Billing Document and Debt Account entity lines to be referred</a:t>
            </a:r>
          </a:p>
          <a:p>
            <a:pPr marL="688975" lvl="3" indent="-342900" eaLnBrk="1" fontAlgn="auto" hangingPunct="1">
              <a:spcBef>
                <a:spcPts val="600"/>
              </a:spcBef>
              <a:spcAft>
                <a:spcPts val="600"/>
              </a:spcAft>
              <a:buFont typeface="+mj-lt"/>
              <a:buAutoNum type="arabicPeriod"/>
            </a:pPr>
            <a:r>
              <a:rPr lang="en-US" altLang="en-US" b="1" u="sng" dirty="0"/>
              <a:t>U</a:t>
            </a:r>
            <a:r>
              <a:rPr lang="en-US" altLang="en-US" b="1" u="sng" dirty="0" smtClean="0"/>
              <a:t>pdates </a:t>
            </a:r>
            <a:r>
              <a:rPr lang="en-US" altLang="en-US" b="1" u="sng" dirty="0"/>
              <a:t>the </a:t>
            </a:r>
            <a:r>
              <a:rPr lang="en-US" altLang="en-US" b="1" u="sng" dirty="0" smtClean="0"/>
              <a:t>related records:</a:t>
            </a:r>
          </a:p>
          <a:p>
            <a:pPr marL="911225" lvl="4" indent="-285750" fontAlgn="auto">
              <a:spcBef>
                <a:spcPts val="600"/>
              </a:spcBef>
              <a:spcAft>
                <a:spcPts val="600"/>
              </a:spcAft>
            </a:pPr>
            <a:r>
              <a:rPr lang="en-US" altLang="en-US" u="sng" dirty="0" smtClean="0"/>
              <a:t>Referral Entry Query</a:t>
            </a:r>
            <a:r>
              <a:rPr lang="en-US" altLang="en-US" dirty="0" smtClean="0"/>
              <a:t> – Referral Status, Status Date, Referred Date/Amount</a:t>
            </a:r>
          </a:p>
          <a:p>
            <a:pPr marL="911225" lvl="4" indent="-285750" fontAlgn="auto">
              <a:spcBef>
                <a:spcPts val="600"/>
              </a:spcBef>
              <a:spcAft>
                <a:spcPts val="600"/>
              </a:spcAft>
            </a:pPr>
            <a:r>
              <a:rPr lang="en-US" altLang="en-US" u="sng" dirty="0" smtClean="0"/>
              <a:t>Related Billing Document/Debt Account Entity</a:t>
            </a:r>
            <a:r>
              <a:rPr lang="en-US" altLang="en-US" dirty="0" smtClean="0"/>
              <a:t> – Treasury Cross-Servicing Date </a:t>
            </a:r>
          </a:p>
          <a:p>
            <a:pPr marL="1368425" lvl="5" indent="-285750" fontAlgn="auto">
              <a:spcBef>
                <a:spcPts val="600"/>
              </a:spcBef>
              <a:spcAft>
                <a:spcPts val="600"/>
              </a:spcAft>
            </a:pPr>
            <a:endParaRPr lang="en-US" sz="1800" dirty="0">
              <a:cs typeface="Calibri" pitchFamily="34" charset="0"/>
            </a:endParaRPr>
          </a:p>
          <a:p>
            <a:pPr marL="0" lvl="2" indent="0" eaLnBrk="1" fontAlgn="auto" hangingPunct="1">
              <a:spcBef>
                <a:spcPts val="600"/>
              </a:spcBef>
              <a:spcAft>
                <a:spcPts val="600"/>
              </a:spcAft>
              <a:buNone/>
            </a:pPr>
            <a:endParaRPr lang="en-US" sz="1800" dirty="0" smtClean="0">
              <a:cs typeface="Calibri" pitchFamily="34" charset="0"/>
            </a:endParaRPr>
          </a:p>
          <a:p>
            <a:pPr marL="682625" lvl="2" indent="0" eaLnBrk="1" fontAlgn="auto" hangingPunct="1">
              <a:spcBef>
                <a:spcPts val="600"/>
              </a:spcBef>
              <a:spcAft>
                <a:spcPts val="600"/>
              </a:spcAft>
              <a:buNone/>
            </a:pPr>
            <a:endParaRPr lang="en-US" sz="1800" dirty="0" smtClean="0">
              <a:cs typeface="Calibri" pitchFamily="34" charset="0"/>
            </a:endParaRPr>
          </a:p>
        </p:txBody>
      </p:sp>
      <p:sp>
        <p:nvSpPr>
          <p:cNvPr id="6" name="Title 5"/>
          <p:cNvSpPr>
            <a:spLocks noGrp="1"/>
          </p:cNvSpPr>
          <p:nvPr>
            <p:ph type="title"/>
          </p:nvPr>
        </p:nvSpPr>
        <p:spPr>
          <a:xfrm>
            <a:off x="455613" y="228576"/>
            <a:ext cx="8486775" cy="563562"/>
          </a:xfrm>
        </p:spPr>
        <p:txBody>
          <a:bodyPr>
            <a:normAutofit/>
          </a:bodyPr>
          <a:lstStyle/>
          <a:p>
            <a:r>
              <a:rPr lang="en-US" sz="2800" dirty="0" smtClean="0">
                <a:cs typeface="Calibri" pitchFamily="34" charset="0"/>
              </a:rPr>
              <a:t>Referral Generation and Cross-Servicing Extract </a:t>
            </a:r>
            <a:endParaRPr lang="en-US" sz="2800" dirty="0"/>
          </a:p>
        </p:txBody>
      </p:sp>
      <p:sp>
        <p:nvSpPr>
          <p:cNvPr id="2" name="Slide Number Placeholder 1"/>
          <p:cNvSpPr>
            <a:spLocks noGrp="1"/>
          </p:cNvSpPr>
          <p:nvPr>
            <p:ph type="sldNum" sz="quarter" idx="11"/>
          </p:nvPr>
        </p:nvSpPr>
        <p:spPr>
          <a:xfrm>
            <a:off x="29028" y="6243720"/>
            <a:ext cx="599322" cy="341916"/>
          </a:xfrm>
        </p:spPr>
        <p:txBody>
          <a:bodyPr/>
          <a:lstStyle/>
          <a:p>
            <a:fld id="{525A3C56-E491-49B2-93F3-63532DF516BC}" type="slidenum">
              <a:rPr lang="en-US" sz="1000" smtClean="0"/>
              <a:pPr/>
              <a:t>202</a:t>
            </a:fld>
            <a:endParaRPr lang="en-US" sz="1000" dirty="0"/>
          </a:p>
        </p:txBody>
      </p:sp>
      <p:sp>
        <p:nvSpPr>
          <p:cNvPr id="4" name="Footer Placeholder 3"/>
          <p:cNvSpPr>
            <a:spLocks noGrp="1"/>
          </p:cNvSpPr>
          <p:nvPr>
            <p:ph type="ftr" sz="quarter" idx="4294967295"/>
          </p:nvPr>
        </p:nvSpPr>
        <p:spPr>
          <a:xfrm>
            <a:off x="353028" y="6553200"/>
            <a:ext cx="7010400" cy="304800"/>
          </a:xfrm>
          <a:prstGeom prst="rect">
            <a:avLst/>
          </a:prstGeom>
        </p:spPr>
        <p:txBody>
          <a:bodyPr/>
          <a:lstStyle/>
          <a:p>
            <a:pPr>
              <a:defRPr/>
            </a:pPr>
            <a:r>
              <a:rPr lang="en-US" sz="1200" b="1" dirty="0" smtClean="0"/>
              <a:t>CGI Federal Proprietary and Confidential</a:t>
            </a:r>
            <a:endParaRPr lang="en-US" sz="1200" b="1" dirty="0"/>
          </a:p>
        </p:txBody>
      </p:sp>
    </p:spTree>
    <p:extLst>
      <p:ext uri="{BB962C8B-B14F-4D97-AF65-F5344CB8AC3E}">
        <p14:creationId xmlns:p14="http://schemas.microsoft.com/office/powerpoint/2010/main" val="3775900934"/>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7728857" y="5818684"/>
            <a:ext cx="1306286" cy="1039316"/>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Content Placeholder 2"/>
          <p:cNvSpPr>
            <a:spLocks noGrp="1"/>
          </p:cNvSpPr>
          <p:nvPr/>
        </p:nvSpPr>
        <p:spPr bwMode="auto">
          <a:xfrm>
            <a:off x="363324" y="1226636"/>
            <a:ext cx="8780676" cy="482733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eaLnBrk="1" fontAlgn="auto" hangingPunct="1">
              <a:spcBef>
                <a:spcPts val="600"/>
              </a:spcBef>
              <a:spcAft>
                <a:spcPts val="0"/>
              </a:spcAft>
            </a:pPr>
            <a:r>
              <a:rPr lang="en-US" sz="2000" b="1" u="sng" dirty="0" smtClean="0">
                <a:cs typeface="Calibri" pitchFamily="34" charset="0"/>
              </a:rPr>
              <a:t>Treasury Referral and External Offset Error </a:t>
            </a:r>
            <a:r>
              <a:rPr lang="en-US" sz="2000" b="1" u="sng" dirty="0">
                <a:cs typeface="Calibri" pitchFamily="34" charset="0"/>
              </a:rPr>
              <a:t>(</a:t>
            </a:r>
            <a:r>
              <a:rPr lang="en-US" sz="2000" b="1" u="sng" dirty="0" smtClean="0">
                <a:cs typeface="Calibri" pitchFamily="34" charset="0"/>
              </a:rPr>
              <a:t>ARTREOERR) batch job</a:t>
            </a:r>
            <a:r>
              <a:rPr lang="en-US" sz="2000" dirty="0" smtClean="0">
                <a:cs typeface="Calibri" pitchFamily="34" charset="0"/>
              </a:rPr>
              <a:t> </a:t>
            </a:r>
          </a:p>
          <a:p>
            <a:pPr lvl="1" eaLnBrk="1" fontAlgn="auto" hangingPunct="1">
              <a:spcBef>
                <a:spcPts val="600"/>
              </a:spcBef>
              <a:spcAft>
                <a:spcPts val="0"/>
              </a:spcAft>
            </a:pPr>
            <a:r>
              <a:rPr lang="en-US" altLang="en-US" sz="2000" dirty="0" smtClean="0"/>
              <a:t>Reads Treasury Referral Error file containing unsuccessful transfers</a:t>
            </a:r>
          </a:p>
          <a:p>
            <a:pPr lvl="1" eaLnBrk="1" fontAlgn="auto" hangingPunct="1">
              <a:spcBef>
                <a:spcPts val="600"/>
              </a:spcBef>
              <a:spcAft>
                <a:spcPts val="0"/>
              </a:spcAft>
            </a:pPr>
            <a:r>
              <a:rPr lang="en-US" altLang="en-US" sz="2000" dirty="0" smtClean="0"/>
              <a:t>Using Agency Debt ID, identifies/updates rejected referral records on Referral Entry Query</a:t>
            </a:r>
          </a:p>
          <a:p>
            <a:pPr lvl="2" eaLnBrk="1" fontAlgn="auto" hangingPunct="1">
              <a:spcBef>
                <a:spcPts val="600"/>
              </a:spcBef>
              <a:spcAft>
                <a:spcPts val="0"/>
              </a:spcAft>
            </a:pPr>
            <a:r>
              <a:rPr lang="en-US" altLang="en-US" sz="1800" dirty="0" smtClean="0"/>
              <a:t>Referral Status = Rejected</a:t>
            </a:r>
          </a:p>
          <a:p>
            <a:pPr lvl="2" eaLnBrk="1" fontAlgn="auto" hangingPunct="1">
              <a:spcBef>
                <a:spcPts val="600"/>
              </a:spcBef>
              <a:spcAft>
                <a:spcPts val="0"/>
              </a:spcAft>
            </a:pPr>
            <a:r>
              <a:rPr lang="en-US" altLang="en-US" sz="1800" dirty="0"/>
              <a:t>R</a:t>
            </a:r>
            <a:r>
              <a:rPr lang="en-US" altLang="en-US" sz="1800" dirty="0" smtClean="0"/>
              <a:t>eferral Type = Treasury Cross-Servicing</a:t>
            </a:r>
          </a:p>
          <a:p>
            <a:pPr lvl="2" eaLnBrk="1" fontAlgn="auto" hangingPunct="1">
              <a:spcBef>
                <a:spcPts val="600"/>
              </a:spcBef>
              <a:spcAft>
                <a:spcPts val="0"/>
              </a:spcAft>
            </a:pPr>
            <a:r>
              <a:rPr lang="en-US" altLang="en-US" sz="1800" dirty="0" smtClean="0"/>
              <a:t>Treasury error code</a:t>
            </a:r>
          </a:p>
          <a:p>
            <a:pPr lvl="2" eaLnBrk="1" fontAlgn="auto" hangingPunct="1">
              <a:spcBef>
                <a:spcPts val="600"/>
              </a:spcBef>
              <a:spcAft>
                <a:spcPts val="0"/>
              </a:spcAft>
            </a:pPr>
            <a:endParaRPr lang="en-US" altLang="en-US" sz="2000" dirty="0"/>
          </a:p>
          <a:p>
            <a:pPr lvl="2" eaLnBrk="1" fontAlgn="auto" hangingPunct="1">
              <a:spcBef>
                <a:spcPts val="600"/>
              </a:spcBef>
              <a:spcAft>
                <a:spcPts val="0"/>
              </a:spcAft>
            </a:pPr>
            <a:endParaRPr lang="en-US" altLang="en-US" sz="2000" dirty="0" smtClean="0"/>
          </a:p>
          <a:p>
            <a:pPr lvl="2" eaLnBrk="1" fontAlgn="auto" hangingPunct="1">
              <a:spcBef>
                <a:spcPts val="600"/>
              </a:spcBef>
              <a:spcAft>
                <a:spcPts val="0"/>
              </a:spcAft>
            </a:pPr>
            <a:endParaRPr lang="en-US" altLang="en-US" sz="2000" dirty="0"/>
          </a:p>
          <a:p>
            <a:pPr lvl="2" eaLnBrk="1" fontAlgn="auto" hangingPunct="1">
              <a:spcBef>
                <a:spcPts val="600"/>
              </a:spcBef>
              <a:spcAft>
                <a:spcPts val="0"/>
              </a:spcAft>
            </a:pPr>
            <a:endParaRPr lang="en-US" altLang="en-US" sz="2000" dirty="0" smtClean="0"/>
          </a:p>
          <a:p>
            <a:pPr lvl="2" eaLnBrk="1" fontAlgn="auto" hangingPunct="1">
              <a:spcBef>
                <a:spcPts val="600"/>
              </a:spcBef>
              <a:spcAft>
                <a:spcPts val="0"/>
              </a:spcAft>
            </a:pPr>
            <a:endParaRPr lang="en-US" altLang="en-US" sz="2000" dirty="0" smtClean="0"/>
          </a:p>
          <a:p>
            <a:pPr lvl="2" eaLnBrk="1" fontAlgn="auto" hangingPunct="1">
              <a:spcBef>
                <a:spcPts val="600"/>
              </a:spcBef>
              <a:spcAft>
                <a:spcPts val="0"/>
              </a:spcAft>
            </a:pPr>
            <a:endParaRPr lang="en-US" altLang="en-US" sz="1200" dirty="0" smtClean="0"/>
          </a:p>
          <a:p>
            <a:pPr lvl="1" eaLnBrk="1" fontAlgn="auto" hangingPunct="1">
              <a:spcBef>
                <a:spcPts val="600"/>
              </a:spcBef>
              <a:spcAft>
                <a:spcPts val="0"/>
              </a:spcAft>
            </a:pPr>
            <a:r>
              <a:rPr lang="en-US" altLang="en-US" sz="2000" dirty="0" smtClean="0"/>
              <a:t>Adds Referral Error record to corresponding referral record which can then be found on the Referral Entry Query</a:t>
            </a:r>
          </a:p>
          <a:p>
            <a:pPr lvl="2" eaLnBrk="1" fontAlgn="auto" hangingPunct="1">
              <a:spcBef>
                <a:spcPts val="600"/>
              </a:spcBef>
              <a:spcAft>
                <a:spcPts val="600"/>
              </a:spcAft>
            </a:pPr>
            <a:endParaRPr lang="en-US" altLang="en-US" sz="1600" dirty="0" smtClean="0">
              <a:cs typeface="Calibri" pitchFamily="34" charset="0"/>
            </a:endParaRPr>
          </a:p>
          <a:p>
            <a:pPr marL="1368425" lvl="5" indent="-285750" fontAlgn="auto">
              <a:spcBef>
                <a:spcPts val="600"/>
              </a:spcBef>
              <a:spcAft>
                <a:spcPts val="600"/>
              </a:spcAft>
            </a:pPr>
            <a:endParaRPr lang="en-US" sz="1600" dirty="0">
              <a:cs typeface="Calibri" pitchFamily="34" charset="0"/>
            </a:endParaRPr>
          </a:p>
          <a:p>
            <a:pPr marL="0" lvl="2" indent="0" eaLnBrk="1" fontAlgn="auto" hangingPunct="1">
              <a:spcBef>
                <a:spcPts val="600"/>
              </a:spcBef>
              <a:spcAft>
                <a:spcPts val="600"/>
              </a:spcAft>
              <a:buNone/>
            </a:pPr>
            <a:endParaRPr lang="en-US" sz="1600" dirty="0" smtClean="0">
              <a:cs typeface="Calibri" pitchFamily="34" charset="0"/>
            </a:endParaRPr>
          </a:p>
          <a:p>
            <a:pPr marL="682625" lvl="2" indent="0" eaLnBrk="1" fontAlgn="auto" hangingPunct="1">
              <a:spcBef>
                <a:spcPts val="600"/>
              </a:spcBef>
              <a:spcAft>
                <a:spcPts val="600"/>
              </a:spcAft>
              <a:buNone/>
            </a:pPr>
            <a:endParaRPr lang="en-US" sz="1600" dirty="0" smtClean="0">
              <a:cs typeface="Calibri" pitchFamily="34" charset="0"/>
            </a:endParaRPr>
          </a:p>
        </p:txBody>
      </p:sp>
      <p:sp>
        <p:nvSpPr>
          <p:cNvPr id="6" name="Title 5"/>
          <p:cNvSpPr>
            <a:spLocks noGrp="1"/>
          </p:cNvSpPr>
          <p:nvPr>
            <p:ph type="title"/>
          </p:nvPr>
        </p:nvSpPr>
        <p:spPr>
          <a:xfrm>
            <a:off x="455611" y="287277"/>
            <a:ext cx="8486775" cy="563562"/>
          </a:xfrm>
        </p:spPr>
        <p:txBody>
          <a:bodyPr>
            <a:noAutofit/>
          </a:bodyPr>
          <a:lstStyle/>
          <a:p>
            <a:r>
              <a:rPr lang="en-US" sz="3200" dirty="0" smtClean="0">
                <a:cs typeface="Calibri" pitchFamily="34" charset="0"/>
              </a:rPr>
              <a:t>Referral and External Offset Error </a:t>
            </a:r>
            <a:endParaRPr lang="en-US" sz="3200" dirty="0"/>
          </a:p>
        </p:txBody>
      </p:sp>
      <p:sp>
        <p:nvSpPr>
          <p:cNvPr id="2" name="Slide Number Placeholder 1"/>
          <p:cNvSpPr>
            <a:spLocks noGrp="1"/>
          </p:cNvSpPr>
          <p:nvPr>
            <p:ph type="sldNum" sz="quarter" idx="11"/>
          </p:nvPr>
        </p:nvSpPr>
        <p:spPr>
          <a:xfrm>
            <a:off x="43542" y="6223145"/>
            <a:ext cx="486891" cy="260893"/>
          </a:xfrm>
        </p:spPr>
        <p:txBody>
          <a:bodyPr/>
          <a:lstStyle/>
          <a:p>
            <a:fld id="{525A3C56-E491-49B2-93F3-63532DF516BC}" type="slidenum">
              <a:rPr lang="en-US" sz="1000" smtClean="0"/>
              <a:pPr/>
              <a:t>203</a:t>
            </a:fld>
            <a:endParaRPr lang="en-US" sz="1000" dirty="0"/>
          </a:p>
        </p:txBody>
      </p:sp>
      <p:grpSp>
        <p:nvGrpSpPr>
          <p:cNvPr id="4" name="Group 3"/>
          <p:cNvGrpSpPr/>
          <p:nvPr/>
        </p:nvGrpSpPr>
        <p:grpSpPr>
          <a:xfrm>
            <a:off x="2227517" y="3856534"/>
            <a:ext cx="4695825" cy="1962150"/>
            <a:chOff x="2224088" y="3875889"/>
            <a:chExt cx="4695825" cy="196215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4088" y="3875889"/>
              <a:ext cx="4695825" cy="19621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7" name="Rectangle 6"/>
            <p:cNvSpPr/>
            <p:nvPr/>
          </p:nvSpPr>
          <p:spPr bwMode="gray">
            <a:xfrm>
              <a:off x="2289376" y="4039072"/>
              <a:ext cx="4286611" cy="583032"/>
            </a:xfrm>
            <a:prstGeom prst="rect">
              <a:avLst/>
            </a:prstGeom>
            <a:noFill/>
            <a:ln w="38100" algn="ctr">
              <a:solidFill>
                <a:srgbClr val="FF0000"/>
              </a:solidFill>
              <a:miter lim="800000"/>
              <a:headEnd/>
              <a:tailEnd/>
            </a:ln>
            <a:effectLst/>
          </p:spPr>
          <p:txBody>
            <a:bodyPr lIns="63500" tIns="0" rIns="64800" bIns="0" rtlCol="0" anchor="ctr"/>
            <a:lstStyle/>
            <a:p>
              <a:pPr algn="ctr">
                <a:spcBef>
                  <a:spcPct val="0"/>
                </a:spcBef>
                <a:buClrTx/>
                <a:buSzPct val="90000"/>
              </a:pPr>
              <a:endParaRPr lang="en-US" sz="1600" b="1" dirty="0">
                <a:solidFill>
                  <a:schemeClr val="bg1"/>
                </a:solidFill>
                <a:cs typeface="Arial" pitchFamily="34" charset="0"/>
              </a:endParaRPr>
            </a:p>
          </p:txBody>
        </p:sp>
      </p:grpSp>
      <p:sp>
        <p:nvSpPr>
          <p:cNvPr id="5" name="Footer Placeholder 4"/>
          <p:cNvSpPr>
            <a:spLocks noGrp="1"/>
          </p:cNvSpPr>
          <p:nvPr>
            <p:ph type="ftr" sz="quarter" idx="4294967295"/>
          </p:nvPr>
        </p:nvSpPr>
        <p:spPr>
          <a:xfrm>
            <a:off x="329879" y="6553200"/>
            <a:ext cx="7010400" cy="304800"/>
          </a:xfrm>
          <a:prstGeom prst="rect">
            <a:avLst/>
          </a:prstGeom>
        </p:spPr>
        <p:txBody>
          <a:bodyPr/>
          <a:lstStyle/>
          <a:p>
            <a:pPr>
              <a:defRPr/>
            </a:pPr>
            <a:r>
              <a:rPr lang="en-US" sz="1200" b="1" dirty="0" smtClean="0"/>
              <a:t>CGI Federal Proprietary and Confidential</a:t>
            </a:r>
            <a:endParaRPr lang="en-US" sz="1200" b="1" dirty="0"/>
          </a:p>
        </p:txBody>
      </p:sp>
    </p:spTree>
    <p:extLst>
      <p:ext uri="{BB962C8B-B14F-4D97-AF65-F5344CB8AC3E}">
        <p14:creationId xmlns:p14="http://schemas.microsoft.com/office/powerpoint/2010/main" val="3824170016"/>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nvSpPr>
        <p:spPr bwMode="auto">
          <a:xfrm>
            <a:off x="455611" y="1226636"/>
            <a:ext cx="8780676" cy="482733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682625" lvl="2" indent="0" eaLnBrk="1" fontAlgn="auto" hangingPunct="1">
              <a:spcBef>
                <a:spcPts val="600"/>
              </a:spcBef>
              <a:spcAft>
                <a:spcPts val="600"/>
              </a:spcAft>
              <a:buNone/>
            </a:pPr>
            <a:endParaRPr lang="en-US" sz="1600" dirty="0" smtClean="0">
              <a:cs typeface="Calibri" pitchFamily="34" charset="0"/>
            </a:endParaRPr>
          </a:p>
        </p:txBody>
      </p:sp>
      <p:sp>
        <p:nvSpPr>
          <p:cNvPr id="6" name="Title 5"/>
          <p:cNvSpPr>
            <a:spLocks noGrp="1"/>
          </p:cNvSpPr>
          <p:nvPr>
            <p:ph type="title"/>
          </p:nvPr>
        </p:nvSpPr>
        <p:spPr>
          <a:xfrm>
            <a:off x="455611" y="287277"/>
            <a:ext cx="8486775" cy="563562"/>
          </a:xfrm>
        </p:spPr>
        <p:txBody>
          <a:bodyPr>
            <a:noAutofit/>
          </a:bodyPr>
          <a:lstStyle/>
          <a:p>
            <a:r>
              <a:rPr lang="en-US" sz="3200" dirty="0" smtClean="0">
                <a:cs typeface="Calibri" pitchFamily="34" charset="0"/>
              </a:rPr>
              <a:t>ARTREOERR – Error Resolution</a:t>
            </a:r>
            <a:endParaRPr lang="en-US" sz="3200" dirty="0"/>
          </a:p>
        </p:txBody>
      </p:sp>
      <p:sp>
        <p:nvSpPr>
          <p:cNvPr id="2" name="Slide Number Placeholder 1"/>
          <p:cNvSpPr>
            <a:spLocks noGrp="1"/>
          </p:cNvSpPr>
          <p:nvPr>
            <p:ph type="sldNum" sz="quarter" idx="11"/>
          </p:nvPr>
        </p:nvSpPr>
        <p:spPr>
          <a:xfrm>
            <a:off x="0" y="6209423"/>
            <a:ext cx="486891" cy="260893"/>
          </a:xfrm>
        </p:spPr>
        <p:txBody>
          <a:bodyPr/>
          <a:lstStyle/>
          <a:p>
            <a:fld id="{525A3C56-E491-49B2-93F3-63532DF516BC}" type="slidenum">
              <a:rPr lang="en-US" sz="1000" smtClean="0"/>
              <a:pPr/>
              <a:t>204</a:t>
            </a:fld>
            <a:endParaRPr lang="en-US" sz="1000" dirty="0"/>
          </a:p>
        </p:txBody>
      </p:sp>
      <p:sp>
        <p:nvSpPr>
          <p:cNvPr id="9" name="Content Placeholder 2"/>
          <p:cNvSpPr>
            <a:spLocks noGrp="1"/>
          </p:cNvSpPr>
          <p:nvPr/>
        </p:nvSpPr>
        <p:spPr bwMode="auto">
          <a:xfrm>
            <a:off x="324985" y="1103263"/>
            <a:ext cx="5749244" cy="482733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eaLnBrk="1" fontAlgn="auto" hangingPunct="1">
              <a:spcBef>
                <a:spcPts val="600"/>
              </a:spcBef>
              <a:spcAft>
                <a:spcPts val="600"/>
              </a:spcAft>
            </a:pPr>
            <a:r>
              <a:rPr lang="en-US" sz="2000" dirty="0" smtClean="0">
                <a:cs typeface="Calibri" pitchFamily="34" charset="0"/>
              </a:rPr>
              <a:t>Steps to review and correct Rejected records identified on the ARTREOERR file</a:t>
            </a:r>
          </a:p>
          <a:p>
            <a:pPr marL="688975" lvl="1" indent="-342900" eaLnBrk="1" fontAlgn="auto" hangingPunct="1">
              <a:spcBef>
                <a:spcPts val="600"/>
              </a:spcBef>
              <a:spcAft>
                <a:spcPts val="600"/>
              </a:spcAft>
              <a:buFont typeface="+mj-lt"/>
              <a:buAutoNum type="arabicPeriod"/>
            </a:pPr>
            <a:r>
              <a:rPr lang="en-US" sz="1800" dirty="0" smtClean="0">
                <a:cs typeface="Calibri" pitchFamily="34" charset="0"/>
              </a:rPr>
              <a:t>  Navigate to the Referral Entry Query</a:t>
            </a:r>
          </a:p>
          <a:p>
            <a:pPr marL="803275" lvl="1" indent="-457200" eaLnBrk="1" fontAlgn="auto" hangingPunct="1">
              <a:spcBef>
                <a:spcPts val="600"/>
              </a:spcBef>
              <a:spcAft>
                <a:spcPts val="600"/>
              </a:spcAft>
              <a:buFont typeface="+mj-lt"/>
              <a:buAutoNum type="arabicPeriod"/>
            </a:pPr>
            <a:r>
              <a:rPr lang="en-US" sz="1800" dirty="0" smtClean="0">
                <a:cs typeface="Calibri" pitchFamily="34" charset="0"/>
              </a:rPr>
              <a:t>Search for Treasury Referral Status = Rejected</a:t>
            </a:r>
            <a:endParaRPr lang="en-US" sz="1800" dirty="0">
              <a:cs typeface="Calibri" pitchFamily="34" charset="0"/>
            </a:endParaRPr>
          </a:p>
          <a:p>
            <a:pPr marL="803275" lvl="1" indent="-457200" eaLnBrk="1" fontAlgn="auto" hangingPunct="1">
              <a:spcBef>
                <a:spcPts val="600"/>
              </a:spcBef>
              <a:spcAft>
                <a:spcPts val="600"/>
              </a:spcAft>
              <a:buFont typeface="+mj-lt"/>
              <a:buAutoNum type="arabicPeriod"/>
            </a:pPr>
            <a:r>
              <a:rPr lang="en-US" sz="1800" dirty="0" smtClean="0">
                <a:cs typeface="Calibri" pitchFamily="34" charset="0"/>
              </a:rPr>
              <a:t>Select record and click Details</a:t>
            </a:r>
          </a:p>
          <a:p>
            <a:pPr marL="803275" lvl="1" indent="-457200" eaLnBrk="1" fontAlgn="auto" hangingPunct="1">
              <a:spcBef>
                <a:spcPts val="600"/>
              </a:spcBef>
              <a:spcAft>
                <a:spcPts val="600"/>
              </a:spcAft>
              <a:buFont typeface="+mj-lt"/>
              <a:buAutoNum type="arabicPeriod"/>
            </a:pPr>
            <a:endParaRPr lang="en-US" sz="1800" dirty="0">
              <a:cs typeface="Calibri" pitchFamily="34" charset="0"/>
            </a:endParaRPr>
          </a:p>
          <a:p>
            <a:pPr marL="803275" lvl="1" indent="-457200" eaLnBrk="1" fontAlgn="auto" hangingPunct="1">
              <a:spcBef>
                <a:spcPts val="600"/>
              </a:spcBef>
              <a:spcAft>
                <a:spcPts val="600"/>
              </a:spcAft>
              <a:buFont typeface="+mj-lt"/>
              <a:buAutoNum type="arabicPeriod"/>
            </a:pPr>
            <a:endParaRPr lang="en-US" sz="1800" dirty="0" smtClean="0">
              <a:cs typeface="Calibri" pitchFamily="34" charset="0"/>
            </a:endParaRPr>
          </a:p>
          <a:p>
            <a:pPr marL="803275" lvl="1" indent="-457200" eaLnBrk="1" fontAlgn="auto" hangingPunct="1">
              <a:spcBef>
                <a:spcPts val="600"/>
              </a:spcBef>
              <a:spcAft>
                <a:spcPts val="600"/>
              </a:spcAft>
              <a:buFont typeface="+mj-lt"/>
              <a:buAutoNum type="arabicPeriod"/>
            </a:pPr>
            <a:endParaRPr lang="en-US" sz="1800" dirty="0" smtClean="0">
              <a:cs typeface="Calibri" pitchFamily="34" charset="0"/>
            </a:endParaRPr>
          </a:p>
          <a:p>
            <a:pPr marL="803275" lvl="1" indent="-457200" eaLnBrk="1" fontAlgn="auto" hangingPunct="1">
              <a:spcBef>
                <a:spcPts val="600"/>
              </a:spcBef>
              <a:spcAft>
                <a:spcPts val="600"/>
              </a:spcAft>
              <a:buFont typeface="+mj-lt"/>
              <a:buAutoNum type="arabicPeriod"/>
            </a:pPr>
            <a:endParaRPr lang="en-US" sz="1200" dirty="0" smtClean="0">
              <a:cs typeface="Calibri" pitchFamily="34" charset="0"/>
            </a:endParaRPr>
          </a:p>
          <a:p>
            <a:pPr marL="803275" lvl="1" indent="-457200" eaLnBrk="1" fontAlgn="auto" hangingPunct="1">
              <a:spcBef>
                <a:spcPts val="600"/>
              </a:spcBef>
              <a:spcAft>
                <a:spcPts val="600"/>
              </a:spcAft>
              <a:buFont typeface="+mj-lt"/>
              <a:buAutoNum type="arabicPeriod"/>
            </a:pPr>
            <a:r>
              <a:rPr lang="en-US" sz="1800" dirty="0" smtClean="0">
                <a:cs typeface="Calibri" pitchFamily="34" charset="0"/>
              </a:rPr>
              <a:t>View errors by selecting the Referral Treasury Error tab</a:t>
            </a:r>
            <a:endParaRPr lang="en-US" sz="1600" dirty="0" smtClean="0">
              <a:cs typeface="Calibri" pitchFamily="34" charset="0"/>
            </a:endParaRPr>
          </a:p>
        </p:txBody>
      </p:sp>
      <p:grpSp>
        <p:nvGrpSpPr>
          <p:cNvPr id="20" name="Group 19"/>
          <p:cNvGrpSpPr/>
          <p:nvPr/>
        </p:nvGrpSpPr>
        <p:grpSpPr>
          <a:xfrm>
            <a:off x="1130681" y="3022828"/>
            <a:ext cx="3715268" cy="1657581"/>
            <a:chOff x="-1139177" y="4165828"/>
            <a:chExt cx="3715268" cy="1657581"/>
          </a:xfrm>
        </p:grpSpPr>
        <p:grpSp>
          <p:nvGrpSpPr>
            <p:cNvPr id="18" name="Group 17"/>
            <p:cNvGrpSpPr/>
            <p:nvPr/>
          </p:nvGrpSpPr>
          <p:grpSpPr>
            <a:xfrm>
              <a:off x="-1139177" y="4165828"/>
              <a:ext cx="3715268" cy="1657581"/>
              <a:chOff x="1549635" y="3629988"/>
              <a:chExt cx="3715268" cy="1657581"/>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9635" y="3629988"/>
                <a:ext cx="3715268" cy="1657581"/>
              </a:xfrm>
              <a:prstGeom prst="rect">
                <a:avLst/>
              </a:prstGeom>
            </p:spPr>
          </p:pic>
          <p:sp>
            <p:nvSpPr>
              <p:cNvPr id="13" name="Rectangle 12"/>
              <p:cNvSpPr/>
              <p:nvPr/>
            </p:nvSpPr>
            <p:spPr bwMode="auto">
              <a:xfrm>
                <a:off x="1606857" y="4458778"/>
                <a:ext cx="3658046" cy="221123"/>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12" name="Rectangle 11"/>
            <p:cNvSpPr/>
            <p:nvPr/>
          </p:nvSpPr>
          <p:spPr bwMode="auto">
            <a:xfrm>
              <a:off x="-667436" y="4272028"/>
              <a:ext cx="510373" cy="282319"/>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9" name="Group 18"/>
          <p:cNvGrpSpPr/>
          <p:nvPr/>
        </p:nvGrpSpPr>
        <p:grpSpPr>
          <a:xfrm>
            <a:off x="1187903" y="5408966"/>
            <a:ext cx="4453690" cy="1219252"/>
            <a:chOff x="4284011" y="5361822"/>
            <a:chExt cx="4658375" cy="1381318"/>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4011" y="5361822"/>
              <a:ext cx="4658375" cy="1381318"/>
            </a:xfrm>
            <a:prstGeom prst="rect">
              <a:avLst/>
            </a:prstGeom>
          </p:spPr>
        </p:pic>
        <p:sp>
          <p:nvSpPr>
            <p:cNvPr id="14" name="Rectangle 13"/>
            <p:cNvSpPr/>
            <p:nvPr/>
          </p:nvSpPr>
          <p:spPr bwMode="auto">
            <a:xfrm>
              <a:off x="5510754" y="5367837"/>
              <a:ext cx="1581162" cy="331214"/>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7" name="Group 16"/>
          <p:cNvGrpSpPr/>
          <p:nvPr/>
        </p:nvGrpSpPr>
        <p:grpSpPr>
          <a:xfrm>
            <a:off x="6689145" y="1364631"/>
            <a:ext cx="2095626" cy="3939741"/>
            <a:chOff x="691106" y="1820848"/>
            <a:chExt cx="1666433" cy="3392161"/>
          </a:xfrm>
        </p:grpSpPr>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r="26721"/>
            <a:stretch/>
          </p:blipFill>
          <p:spPr>
            <a:xfrm>
              <a:off x="691106" y="1820848"/>
              <a:ext cx="1666433" cy="3392161"/>
            </a:xfrm>
            <a:prstGeom prst="rect">
              <a:avLst/>
            </a:prstGeom>
          </p:spPr>
        </p:pic>
        <p:sp>
          <p:nvSpPr>
            <p:cNvPr id="11" name="Rectangle 10"/>
            <p:cNvSpPr/>
            <p:nvPr/>
          </p:nvSpPr>
          <p:spPr bwMode="auto">
            <a:xfrm>
              <a:off x="691106" y="4881560"/>
              <a:ext cx="510373" cy="281932"/>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Rectangle 14"/>
            <p:cNvSpPr/>
            <p:nvPr/>
          </p:nvSpPr>
          <p:spPr bwMode="auto">
            <a:xfrm>
              <a:off x="772146" y="3433590"/>
              <a:ext cx="1481956" cy="207372"/>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21" name="Footer Placeholder 4"/>
          <p:cNvSpPr>
            <a:spLocks noGrp="1"/>
          </p:cNvSpPr>
          <p:nvPr>
            <p:ph type="ftr" sz="quarter" idx="4294967295"/>
          </p:nvPr>
        </p:nvSpPr>
        <p:spPr>
          <a:xfrm>
            <a:off x="341453" y="6553200"/>
            <a:ext cx="7010400" cy="304800"/>
          </a:xfrm>
          <a:prstGeom prst="rect">
            <a:avLst/>
          </a:prstGeom>
        </p:spPr>
        <p:txBody>
          <a:bodyPr/>
          <a:lstStyle/>
          <a:p>
            <a:pPr>
              <a:defRPr/>
            </a:pPr>
            <a:r>
              <a:rPr lang="en-US" sz="1200" b="1" dirty="0" smtClean="0"/>
              <a:t>CGI Federal Proprietary and Confidential</a:t>
            </a:r>
            <a:endParaRPr lang="en-US" sz="1200" b="1" dirty="0"/>
          </a:p>
        </p:txBody>
      </p:sp>
    </p:spTree>
    <p:extLst>
      <p:ext uri="{BB962C8B-B14F-4D97-AF65-F5344CB8AC3E}">
        <p14:creationId xmlns:p14="http://schemas.microsoft.com/office/powerpoint/2010/main" val="1205499846"/>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nvSpPr>
        <p:spPr bwMode="auto">
          <a:xfrm>
            <a:off x="455611" y="1226636"/>
            <a:ext cx="8780676" cy="482733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682625" lvl="2" indent="0" eaLnBrk="1" fontAlgn="auto" hangingPunct="1">
              <a:spcBef>
                <a:spcPts val="600"/>
              </a:spcBef>
              <a:spcAft>
                <a:spcPts val="600"/>
              </a:spcAft>
              <a:buNone/>
            </a:pPr>
            <a:endParaRPr lang="en-US" sz="1600" dirty="0" smtClean="0">
              <a:cs typeface="Calibri" pitchFamily="34" charset="0"/>
            </a:endParaRPr>
          </a:p>
        </p:txBody>
      </p:sp>
      <p:sp>
        <p:nvSpPr>
          <p:cNvPr id="6" name="Title 5"/>
          <p:cNvSpPr>
            <a:spLocks noGrp="1"/>
          </p:cNvSpPr>
          <p:nvPr>
            <p:ph type="title"/>
          </p:nvPr>
        </p:nvSpPr>
        <p:spPr>
          <a:xfrm>
            <a:off x="455611" y="287277"/>
            <a:ext cx="8486775" cy="563562"/>
          </a:xfrm>
        </p:spPr>
        <p:txBody>
          <a:bodyPr>
            <a:noAutofit/>
          </a:bodyPr>
          <a:lstStyle/>
          <a:p>
            <a:r>
              <a:rPr lang="en-US" sz="3200" dirty="0" smtClean="0">
                <a:cs typeface="Calibri" pitchFamily="34" charset="0"/>
              </a:rPr>
              <a:t>ARTREOERR – Error Resolution (cont.)</a:t>
            </a:r>
            <a:endParaRPr lang="en-US" sz="3200" dirty="0"/>
          </a:p>
        </p:txBody>
      </p:sp>
      <p:sp>
        <p:nvSpPr>
          <p:cNvPr id="2" name="Slide Number Placeholder 1"/>
          <p:cNvSpPr>
            <a:spLocks noGrp="1"/>
          </p:cNvSpPr>
          <p:nvPr>
            <p:ph type="sldNum" sz="quarter" idx="11"/>
          </p:nvPr>
        </p:nvSpPr>
        <p:spPr>
          <a:xfrm>
            <a:off x="29028" y="6231194"/>
            <a:ext cx="486891" cy="260893"/>
          </a:xfrm>
        </p:spPr>
        <p:txBody>
          <a:bodyPr/>
          <a:lstStyle/>
          <a:p>
            <a:fld id="{525A3C56-E491-49B2-93F3-63532DF516BC}" type="slidenum">
              <a:rPr lang="en-US" sz="1000" smtClean="0"/>
              <a:pPr/>
              <a:t>205</a:t>
            </a:fld>
            <a:endParaRPr lang="en-US" sz="1000" dirty="0"/>
          </a:p>
        </p:txBody>
      </p:sp>
      <p:sp>
        <p:nvSpPr>
          <p:cNvPr id="5" name="Footer Placeholder 4"/>
          <p:cNvSpPr>
            <a:spLocks noGrp="1"/>
          </p:cNvSpPr>
          <p:nvPr>
            <p:ph type="ftr" sz="quarter" idx="4294967295"/>
          </p:nvPr>
        </p:nvSpPr>
        <p:spPr>
          <a:xfrm>
            <a:off x="329879" y="6553200"/>
            <a:ext cx="7010400" cy="304800"/>
          </a:xfrm>
          <a:prstGeom prst="rect">
            <a:avLst/>
          </a:prstGeom>
        </p:spPr>
        <p:txBody>
          <a:bodyPr/>
          <a:lstStyle/>
          <a:p>
            <a:pPr>
              <a:defRPr/>
            </a:pPr>
            <a:r>
              <a:rPr lang="en-US" sz="1200" b="1" dirty="0" smtClean="0"/>
              <a:t>CGI Federal Proprietary and Confidential</a:t>
            </a:r>
            <a:endParaRPr lang="en-US" sz="1200" b="1" dirty="0"/>
          </a:p>
        </p:txBody>
      </p:sp>
      <p:sp>
        <p:nvSpPr>
          <p:cNvPr id="9" name="Content Placeholder 2"/>
          <p:cNvSpPr>
            <a:spLocks noGrp="1"/>
          </p:cNvSpPr>
          <p:nvPr/>
        </p:nvSpPr>
        <p:spPr bwMode="auto">
          <a:xfrm>
            <a:off x="324985" y="1103263"/>
            <a:ext cx="8780676" cy="482733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eaLnBrk="1" fontAlgn="auto" hangingPunct="1">
              <a:spcBef>
                <a:spcPts val="600"/>
              </a:spcBef>
              <a:spcAft>
                <a:spcPts val="600"/>
              </a:spcAft>
            </a:pPr>
            <a:r>
              <a:rPr lang="en-US" sz="2000" dirty="0" smtClean="0">
                <a:cs typeface="Calibri" pitchFamily="34" charset="0"/>
              </a:rPr>
              <a:t>Steps to review and correct Rejected records identified on the ARTREOERR file (continued):</a:t>
            </a:r>
          </a:p>
          <a:p>
            <a:pPr marL="793750" lvl="1" indent="-457200" eaLnBrk="1" fontAlgn="auto" hangingPunct="1">
              <a:spcBef>
                <a:spcPts val="600"/>
              </a:spcBef>
              <a:spcAft>
                <a:spcPts val="600"/>
              </a:spcAft>
              <a:buFont typeface="+mj-lt"/>
              <a:buAutoNum type="arabicPeriod" startAt="5"/>
            </a:pPr>
            <a:r>
              <a:rPr lang="en-US" sz="1800" dirty="0" smtClean="0">
                <a:cs typeface="Calibri" pitchFamily="34" charset="0"/>
              </a:rPr>
              <a:t>Research error and update BD or DA, as appropriate</a:t>
            </a:r>
          </a:p>
          <a:p>
            <a:pPr marL="793750" lvl="1" indent="-457200" eaLnBrk="1" fontAlgn="auto" hangingPunct="1">
              <a:spcBef>
                <a:spcPts val="600"/>
              </a:spcBef>
              <a:spcAft>
                <a:spcPts val="600"/>
              </a:spcAft>
              <a:buFont typeface="+mj-lt"/>
              <a:buAutoNum type="arabicPeriod" startAt="5"/>
            </a:pPr>
            <a:r>
              <a:rPr lang="en-US" sz="1800" dirty="0" smtClean="0">
                <a:cs typeface="Calibri" pitchFamily="34" charset="0"/>
              </a:rPr>
              <a:t>Submit BD or DA for processing</a:t>
            </a:r>
          </a:p>
          <a:p>
            <a:pPr marL="793750" lvl="1" indent="-457200" eaLnBrk="1" fontAlgn="auto" hangingPunct="1">
              <a:spcBef>
                <a:spcPts val="600"/>
              </a:spcBef>
              <a:spcAft>
                <a:spcPts val="600"/>
              </a:spcAft>
              <a:buFont typeface="+mj-lt"/>
              <a:buAutoNum type="arabicPeriod" startAt="5"/>
            </a:pPr>
            <a:r>
              <a:rPr lang="en-US" sz="1800" dirty="0" smtClean="0">
                <a:cs typeface="Calibri" pitchFamily="34" charset="0"/>
              </a:rPr>
              <a:t>If no updates to BD or DA are required, navigate back to Treasury Referral Entry Query</a:t>
            </a:r>
          </a:p>
          <a:p>
            <a:pPr marL="793750" lvl="1" indent="-457200" eaLnBrk="1" fontAlgn="auto" hangingPunct="1">
              <a:spcBef>
                <a:spcPts val="600"/>
              </a:spcBef>
              <a:spcAft>
                <a:spcPts val="600"/>
              </a:spcAft>
              <a:buFont typeface="+mj-lt"/>
              <a:buAutoNum type="arabicPeriod" startAt="5"/>
            </a:pPr>
            <a:r>
              <a:rPr lang="en-US" sz="1800" dirty="0" smtClean="0">
                <a:cs typeface="Calibri" pitchFamily="34" charset="0"/>
              </a:rPr>
              <a:t>Search for associated Referral record</a:t>
            </a:r>
          </a:p>
          <a:p>
            <a:pPr marL="793750" lvl="1" indent="-457200" eaLnBrk="1" fontAlgn="auto" hangingPunct="1">
              <a:spcBef>
                <a:spcPts val="600"/>
              </a:spcBef>
              <a:spcAft>
                <a:spcPts val="600"/>
              </a:spcAft>
              <a:buFont typeface="+mj-lt"/>
              <a:buAutoNum type="arabicPeriod" startAt="5"/>
            </a:pPr>
            <a:r>
              <a:rPr lang="en-US" sz="1800" dirty="0" smtClean="0">
                <a:cs typeface="Calibri" pitchFamily="34" charset="0"/>
              </a:rPr>
              <a:t>Update Treasury Referral Status to Authorized</a:t>
            </a:r>
          </a:p>
          <a:p>
            <a:pPr marL="793750" lvl="1" indent="-457200" eaLnBrk="1" fontAlgn="auto" hangingPunct="1">
              <a:spcBef>
                <a:spcPts val="600"/>
              </a:spcBef>
              <a:spcAft>
                <a:spcPts val="600"/>
              </a:spcAft>
              <a:buFont typeface="+mj-lt"/>
              <a:buAutoNum type="arabicPeriod" startAt="5"/>
            </a:pPr>
            <a:endParaRPr lang="en-US" sz="1800" dirty="0" smtClean="0">
              <a:cs typeface="Calibri" pitchFamily="34" charset="0"/>
            </a:endParaRPr>
          </a:p>
          <a:p>
            <a:pPr marL="793750" lvl="1" indent="-457200" eaLnBrk="1" fontAlgn="auto" hangingPunct="1">
              <a:spcBef>
                <a:spcPts val="600"/>
              </a:spcBef>
              <a:spcAft>
                <a:spcPts val="600"/>
              </a:spcAft>
              <a:buFont typeface="+mj-lt"/>
              <a:buAutoNum type="arabicPeriod" startAt="5"/>
            </a:pPr>
            <a:endParaRPr lang="en-US" sz="1800" dirty="0" smtClean="0">
              <a:cs typeface="Calibri" pitchFamily="34" charset="0"/>
            </a:endParaRPr>
          </a:p>
          <a:p>
            <a:pPr lvl="2" eaLnBrk="1" fontAlgn="auto" hangingPunct="1">
              <a:spcBef>
                <a:spcPts val="600"/>
              </a:spcBef>
              <a:spcAft>
                <a:spcPts val="600"/>
              </a:spcAft>
            </a:pPr>
            <a:endParaRPr lang="en-US" altLang="en-US" sz="1600" dirty="0" smtClean="0">
              <a:cs typeface="Calibri" pitchFamily="34" charset="0"/>
            </a:endParaRPr>
          </a:p>
          <a:p>
            <a:pPr marL="1368425" lvl="5" indent="-285750" fontAlgn="auto">
              <a:spcBef>
                <a:spcPts val="600"/>
              </a:spcBef>
              <a:spcAft>
                <a:spcPts val="600"/>
              </a:spcAft>
            </a:pPr>
            <a:endParaRPr lang="en-US" sz="1600" dirty="0">
              <a:cs typeface="Calibri" pitchFamily="34" charset="0"/>
            </a:endParaRPr>
          </a:p>
          <a:p>
            <a:pPr marL="0" lvl="2" indent="0" eaLnBrk="1" fontAlgn="auto" hangingPunct="1">
              <a:spcBef>
                <a:spcPts val="600"/>
              </a:spcBef>
              <a:spcAft>
                <a:spcPts val="600"/>
              </a:spcAft>
              <a:buNone/>
            </a:pPr>
            <a:endParaRPr lang="en-US" sz="1600" dirty="0" smtClean="0">
              <a:cs typeface="Calibri" pitchFamily="34" charset="0"/>
            </a:endParaRPr>
          </a:p>
          <a:p>
            <a:pPr marL="682625" lvl="2" indent="0" eaLnBrk="1" fontAlgn="auto" hangingPunct="1">
              <a:spcBef>
                <a:spcPts val="600"/>
              </a:spcBef>
              <a:spcAft>
                <a:spcPts val="600"/>
              </a:spcAft>
              <a:buNone/>
            </a:pPr>
            <a:endParaRPr lang="en-US" sz="1600" dirty="0" smtClean="0">
              <a:cs typeface="Calibri" pitchFamily="34" charset="0"/>
            </a:endParaRPr>
          </a:p>
        </p:txBody>
      </p:sp>
    </p:spTree>
    <p:extLst>
      <p:ext uri="{BB962C8B-B14F-4D97-AF65-F5344CB8AC3E}">
        <p14:creationId xmlns:p14="http://schemas.microsoft.com/office/powerpoint/2010/main" val="1196430855"/>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cs typeface="Calibri" pitchFamily="34" charset="0"/>
              </a:rPr>
              <a:t>Referral Lifecycle</a:t>
            </a:r>
            <a:endParaRPr lang="en-US" dirty="0"/>
          </a:p>
        </p:txBody>
      </p:sp>
      <p:sp>
        <p:nvSpPr>
          <p:cNvPr id="2" name="Slide Number Placeholder 1"/>
          <p:cNvSpPr>
            <a:spLocks noGrp="1"/>
          </p:cNvSpPr>
          <p:nvPr>
            <p:ph type="sldNum" sz="quarter" idx="11"/>
          </p:nvPr>
        </p:nvSpPr>
        <p:spPr>
          <a:xfrm>
            <a:off x="29028" y="6231959"/>
            <a:ext cx="474561" cy="295617"/>
          </a:xfrm>
        </p:spPr>
        <p:txBody>
          <a:bodyPr/>
          <a:lstStyle/>
          <a:p>
            <a:fld id="{525A3C56-E491-49B2-93F3-63532DF516BC}" type="slidenum">
              <a:rPr lang="en-US" sz="1000" smtClean="0"/>
              <a:pPr/>
              <a:t>206</a:t>
            </a:fld>
            <a:endParaRPr lang="en-US" sz="1000" dirty="0"/>
          </a:p>
        </p:txBody>
      </p:sp>
      <p:sp>
        <p:nvSpPr>
          <p:cNvPr id="8" name="Content Placeholder 2"/>
          <p:cNvSpPr>
            <a:spLocks noGrp="1"/>
          </p:cNvSpPr>
          <p:nvPr/>
        </p:nvSpPr>
        <p:spPr bwMode="auto">
          <a:xfrm>
            <a:off x="377253" y="802759"/>
            <a:ext cx="8683620" cy="52524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lvl="1" eaLnBrk="1" fontAlgn="auto" hangingPunct="1">
              <a:spcBef>
                <a:spcPts val="600"/>
              </a:spcBef>
              <a:spcAft>
                <a:spcPts val="600"/>
              </a:spcAft>
            </a:pPr>
            <a:endParaRPr lang="en-US" sz="1600" dirty="0" smtClean="0">
              <a:cs typeface="Calibri" pitchFamily="34" charset="0"/>
            </a:endParaRPr>
          </a:p>
          <a:p>
            <a:pPr lvl="2" eaLnBrk="1" fontAlgn="auto" hangingPunct="1">
              <a:spcBef>
                <a:spcPts val="600"/>
              </a:spcBef>
              <a:spcAft>
                <a:spcPts val="600"/>
              </a:spcAft>
            </a:pPr>
            <a:endParaRPr lang="en-US" sz="1600" dirty="0" smtClean="0">
              <a:cs typeface="Calibri" pitchFamily="34" charset="0"/>
            </a:endParaRPr>
          </a:p>
        </p:txBody>
      </p:sp>
      <p:graphicFrame>
        <p:nvGraphicFramePr>
          <p:cNvPr id="9" name="Diagram 8"/>
          <p:cNvGraphicFramePr/>
          <p:nvPr>
            <p:extLst>
              <p:ext uri="{D42A27DB-BD31-4B8C-83A1-F6EECF244321}">
                <p14:modId xmlns:p14="http://schemas.microsoft.com/office/powerpoint/2010/main" val="1105866447"/>
              </p:ext>
            </p:extLst>
          </p:nvPr>
        </p:nvGraphicFramePr>
        <p:xfrm>
          <a:off x="1149476" y="1203326"/>
          <a:ext cx="7206398" cy="47005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p:cNvSpPr/>
          <p:nvPr/>
        </p:nvSpPr>
        <p:spPr bwMode="auto">
          <a:xfrm>
            <a:off x="4008475" y="1149530"/>
            <a:ext cx="1477926" cy="4905711"/>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0" name="Footer Placeholder 9"/>
          <p:cNvSpPr>
            <a:spLocks noGrp="1"/>
          </p:cNvSpPr>
          <p:nvPr>
            <p:ph type="ftr" sz="quarter" idx="4294967295"/>
          </p:nvPr>
        </p:nvSpPr>
        <p:spPr>
          <a:xfrm>
            <a:off x="457200" y="6553200"/>
            <a:ext cx="7010400" cy="304800"/>
          </a:xfrm>
          <a:prstGeom prst="rect">
            <a:avLst/>
          </a:prstGeom>
        </p:spPr>
        <p:txBody>
          <a:bodyPr/>
          <a:lstStyle/>
          <a:p>
            <a:pPr>
              <a:defRPr/>
            </a:pPr>
            <a:r>
              <a:rPr lang="en-US" sz="1200" b="1" dirty="0" smtClean="0"/>
              <a:t>CGI Federal Proprietary and Confidential</a:t>
            </a:r>
            <a:endParaRPr lang="en-US" sz="1200" b="1" dirty="0"/>
          </a:p>
        </p:txBody>
      </p:sp>
    </p:spTree>
    <p:extLst>
      <p:ext uri="{BB962C8B-B14F-4D97-AF65-F5344CB8AC3E}">
        <p14:creationId xmlns:p14="http://schemas.microsoft.com/office/powerpoint/2010/main" val="2366304987"/>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cs typeface="Calibri" pitchFamily="34" charset="0"/>
              </a:rPr>
              <a:t>Treasury Collection Lifecycle</a:t>
            </a:r>
            <a:endParaRPr lang="en-US" dirty="0"/>
          </a:p>
        </p:txBody>
      </p:sp>
      <p:sp>
        <p:nvSpPr>
          <p:cNvPr id="2" name="Slide Number Placeholder 1"/>
          <p:cNvSpPr>
            <a:spLocks noGrp="1"/>
          </p:cNvSpPr>
          <p:nvPr>
            <p:ph type="sldNum" sz="quarter" idx="11"/>
          </p:nvPr>
        </p:nvSpPr>
        <p:spPr>
          <a:xfrm>
            <a:off x="14514" y="6226084"/>
            <a:ext cx="509285" cy="272468"/>
          </a:xfrm>
        </p:spPr>
        <p:txBody>
          <a:bodyPr/>
          <a:lstStyle/>
          <a:p>
            <a:fld id="{525A3C56-E491-49B2-93F3-63532DF516BC}" type="slidenum">
              <a:rPr lang="en-US" sz="1000" smtClean="0"/>
              <a:pPr/>
              <a:t>207</a:t>
            </a:fld>
            <a:endParaRPr lang="en-US" sz="1000" dirty="0"/>
          </a:p>
        </p:txBody>
      </p:sp>
      <p:cxnSp>
        <p:nvCxnSpPr>
          <p:cNvPr id="9" name="Straight Connector 48"/>
          <p:cNvCxnSpPr>
            <a:cxnSpLocks noChangeShapeType="1"/>
          </p:cNvCxnSpPr>
          <p:nvPr/>
        </p:nvCxnSpPr>
        <p:spPr bwMode="auto">
          <a:xfrm>
            <a:off x="6581775" y="3576638"/>
            <a:ext cx="0" cy="457200"/>
          </a:xfrm>
          <a:prstGeom prst="line">
            <a:avLst/>
          </a:prstGeom>
          <a:noFill/>
          <a:ln w="3175" algn="ctr">
            <a:solidFill>
              <a:schemeClr val="tx1"/>
            </a:solidFill>
            <a:round/>
            <a:headEnd/>
            <a:tailEnd/>
          </a:ln>
          <a:extLst>
            <a:ext uri="{909E8E84-426E-40DD-AFC4-6F175D3DCCD1}">
              <a14:hiddenFill xmlns:a14="http://schemas.microsoft.com/office/drawing/2010/main">
                <a:noFill/>
              </a14:hiddenFill>
            </a:ext>
          </a:extLst>
        </p:spPr>
      </p:cxnSp>
      <p:graphicFrame>
        <p:nvGraphicFramePr>
          <p:cNvPr id="10" name="Diagram 9"/>
          <p:cNvGraphicFramePr/>
          <p:nvPr/>
        </p:nvGraphicFramePr>
        <p:xfrm>
          <a:off x="1287523" y="3815255"/>
          <a:ext cx="4514193" cy="30427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1" name="Elbow Connector 16"/>
          <p:cNvCxnSpPr>
            <a:cxnSpLocks noChangeShapeType="1"/>
          </p:cNvCxnSpPr>
          <p:nvPr/>
        </p:nvCxnSpPr>
        <p:spPr bwMode="auto">
          <a:xfrm rot="10800000" flipV="1">
            <a:off x="1419225" y="4035425"/>
            <a:ext cx="5170488" cy="1624013"/>
          </a:xfrm>
          <a:prstGeom prst="bentConnector3">
            <a:avLst>
              <a:gd name="adj1" fmla="val 117074"/>
            </a:avLst>
          </a:prstGeom>
          <a:noFill/>
          <a:ln w="3175" algn="ctr">
            <a:solidFill>
              <a:schemeClr val="tx1"/>
            </a:solidFill>
            <a:round/>
            <a:headEnd/>
            <a:tailEnd type="triangle" w="lg" len="med"/>
          </a:ln>
          <a:extLst>
            <a:ext uri="{909E8E84-426E-40DD-AFC4-6F175D3DCCD1}">
              <a14:hiddenFill xmlns:a14="http://schemas.microsoft.com/office/drawing/2010/main">
                <a:noFill/>
              </a14:hiddenFill>
            </a:ext>
          </a:extLst>
        </p:spPr>
      </p:cxnSp>
      <p:sp>
        <p:nvSpPr>
          <p:cNvPr id="12" name="Rectangle 14"/>
          <p:cNvSpPr>
            <a:spLocks noChangeArrowheads="1"/>
          </p:cNvSpPr>
          <p:nvPr/>
        </p:nvSpPr>
        <p:spPr bwMode="auto">
          <a:xfrm>
            <a:off x="6021388" y="1317625"/>
            <a:ext cx="1400175" cy="1152525"/>
          </a:xfrm>
          <a:prstGeom prst="rect">
            <a:avLst/>
          </a:prstGeom>
          <a:solidFill>
            <a:schemeClr val="bg1"/>
          </a:solidFill>
          <a:ln w="3175" algn="ctr">
            <a:solidFill>
              <a:schemeClr val="bg1"/>
            </a:solidFill>
            <a:round/>
            <a:headEnd/>
            <a:tailEnd/>
          </a:ln>
        </p:spPr>
        <p:txBody>
          <a:bodyPr wrap="none" lIns="0" tIns="0" rIns="0" bIns="0"/>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dirty="0"/>
          </a:p>
        </p:txBody>
      </p:sp>
      <p:graphicFrame>
        <p:nvGraphicFramePr>
          <p:cNvPr id="13" name="Diagram 12"/>
          <p:cNvGraphicFramePr/>
          <p:nvPr>
            <p:extLst/>
          </p:nvPr>
        </p:nvGraphicFramePr>
        <p:xfrm>
          <a:off x="1466203" y="1118947"/>
          <a:ext cx="6195849" cy="288509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6" name="Explosion 1 9"/>
          <p:cNvSpPr>
            <a:spLocks noChangeArrowheads="1"/>
          </p:cNvSpPr>
          <p:nvPr/>
        </p:nvSpPr>
        <p:spPr bwMode="auto">
          <a:xfrm>
            <a:off x="6553200" y="4495800"/>
            <a:ext cx="1066800" cy="925513"/>
          </a:xfrm>
          <a:prstGeom prst="irregularSeal1">
            <a:avLst/>
          </a:prstGeom>
          <a:solidFill>
            <a:srgbClr val="FFFF00"/>
          </a:solidFill>
          <a:ln w="3175" algn="ctr">
            <a:solidFill>
              <a:srgbClr val="FFC000"/>
            </a:solidFill>
            <a:round/>
            <a:headEnd/>
            <a:tailEnd/>
          </a:ln>
        </p:spPr>
        <p:txBody>
          <a:bodyPr wrap="none" lIns="0" tIns="0" rIns="0" bIns="0"/>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dirty="0"/>
          </a:p>
        </p:txBody>
      </p:sp>
      <p:sp>
        <p:nvSpPr>
          <p:cNvPr id="17" name="TextBox 10"/>
          <p:cNvSpPr txBox="1">
            <a:spLocks noChangeArrowheads="1"/>
          </p:cNvSpPr>
          <p:nvPr/>
        </p:nvSpPr>
        <p:spPr bwMode="auto">
          <a:xfrm rot="20511960">
            <a:off x="6465888" y="4513263"/>
            <a:ext cx="1400175"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tLang="en-US" sz="1200" b="1" dirty="0">
                <a:solidFill>
                  <a:srgbClr val="FF0000"/>
                </a:solidFill>
              </a:rPr>
              <a:t>Note: Still need to load weekly collection file to reconcile the two</a:t>
            </a:r>
          </a:p>
        </p:txBody>
      </p:sp>
      <p:sp>
        <p:nvSpPr>
          <p:cNvPr id="14" name="Footer Placeholder 4"/>
          <p:cNvSpPr txBox="1">
            <a:spLocks/>
          </p:cNvSpPr>
          <p:nvPr/>
        </p:nvSpPr>
        <p:spPr bwMode="auto">
          <a:xfrm>
            <a:off x="313842" y="6578278"/>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200" b="1"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744874989"/>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nvSpPr>
        <p:spPr bwMode="auto">
          <a:xfrm>
            <a:off x="455613" y="1299129"/>
            <a:ext cx="8573981" cy="52524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eaLnBrk="1" fontAlgn="auto" hangingPunct="1">
              <a:spcBef>
                <a:spcPts val="600"/>
              </a:spcBef>
              <a:spcAft>
                <a:spcPts val="600"/>
              </a:spcAft>
            </a:pPr>
            <a:r>
              <a:rPr lang="en-US" sz="2000" dirty="0" smtClean="0">
                <a:cs typeface="Calibri" pitchFamily="34" charset="0"/>
              </a:rPr>
              <a:t>Once referred, Treasury will </a:t>
            </a:r>
            <a:r>
              <a:rPr lang="en-US" sz="2000" u="sng" dirty="0" smtClean="0">
                <a:cs typeface="Calibri" pitchFamily="34" charset="0"/>
              </a:rPr>
              <a:t>attempt</a:t>
            </a:r>
            <a:r>
              <a:rPr lang="en-US" sz="2000" dirty="0" smtClean="0">
                <a:cs typeface="Calibri" pitchFamily="34" charset="0"/>
              </a:rPr>
              <a:t> to collect debts on behalf of GSA</a:t>
            </a:r>
          </a:p>
          <a:p>
            <a:pPr eaLnBrk="1" fontAlgn="auto" hangingPunct="1">
              <a:spcBef>
                <a:spcPts val="600"/>
              </a:spcBef>
              <a:spcAft>
                <a:spcPts val="600"/>
              </a:spcAft>
            </a:pPr>
            <a:r>
              <a:rPr lang="en-US" sz="2000" dirty="0" smtClean="0">
                <a:cs typeface="Calibri" pitchFamily="34" charset="0"/>
              </a:rPr>
              <a:t>Upon successful collection of referred Debts, Treasury provides:</a:t>
            </a:r>
          </a:p>
          <a:p>
            <a:pPr lvl="1" eaLnBrk="1" fontAlgn="auto" hangingPunct="1">
              <a:spcBef>
                <a:spcPts val="600"/>
              </a:spcBef>
              <a:spcAft>
                <a:spcPts val="600"/>
              </a:spcAft>
            </a:pPr>
            <a:r>
              <a:rPr lang="en-US" sz="1800" b="1" dirty="0">
                <a:cs typeface="Calibri" pitchFamily="34" charset="0"/>
              </a:rPr>
              <a:t>IPACIN Files </a:t>
            </a:r>
          </a:p>
          <a:p>
            <a:pPr lvl="2" eaLnBrk="1" fontAlgn="auto" hangingPunct="1">
              <a:spcBef>
                <a:spcPts val="600"/>
              </a:spcBef>
              <a:spcAft>
                <a:spcPts val="600"/>
              </a:spcAft>
            </a:pPr>
            <a:r>
              <a:rPr lang="en-US" sz="1800" dirty="0">
                <a:cs typeface="Calibri" pitchFamily="34" charset="0"/>
              </a:rPr>
              <a:t>Contains the summary level collection records which can be processed via IPACIN in </a:t>
            </a:r>
            <a:r>
              <a:rPr lang="en-US" sz="1800" dirty="0" err="1" smtClean="0">
                <a:cs typeface="Calibri" pitchFamily="34" charset="0"/>
              </a:rPr>
              <a:t>Pegasys</a:t>
            </a:r>
            <a:endParaRPr lang="en-US" sz="1400" dirty="0" smtClean="0">
              <a:cs typeface="Calibri" pitchFamily="34" charset="0"/>
            </a:endParaRPr>
          </a:p>
          <a:p>
            <a:pPr lvl="1" eaLnBrk="1" fontAlgn="auto" hangingPunct="1">
              <a:spcBef>
                <a:spcPts val="600"/>
              </a:spcBef>
              <a:spcAft>
                <a:spcPts val="600"/>
              </a:spcAft>
            </a:pPr>
            <a:r>
              <a:rPr lang="en-US" sz="1800" b="1" dirty="0" smtClean="0">
                <a:cs typeface="Calibri" pitchFamily="34" charset="0"/>
              </a:rPr>
              <a:t>Weekly Treasury Collections Files</a:t>
            </a:r>
          </a:p>
          <a:p>
            <a:pPr lvl="2" eaLnBrk="1" fontAlgn="auto" hangingPunct="1">
              <a:spcBef>
                <a:spcPts val="600"/>
              </a:spcBef>
              <a:spcAft>
                <a:spcPts val="600"/>
              </a:spcAft>
            </a:pPr>
            <a:r>
              <a:rPr lang="en-US" sz="1800" dirty="0" smtClean="0">
                <a:cs typeface="Calibri" pitchFamily="34" charset="0"/>
              </a:rPr>
              <a:t>Contains collection and referred debt information to aid USDA in reconciling the collection transactions generated via IPACIN </a:t>
            </a:r>
          </a:p>
          <a:p>
            <a:pPr lvl="1" eaLnBrk="1" fontAlgn="auto" hangingPunct="1">
              <a:spcBef>
                <a:spcPts val="600"/>
              </a:spcBef>
              <a:spcAft>
                <a:spcPts val="600"/>
              </a:spcAft>
            </a:pPr>
            <a:endParaRPr lang="en-US" sz="1600" dirty="0" smtClean="0">
              <a:cs typeface="Calibri" pitchFamily="34" charset="0"/>
            </a:endParaRPr>
          </a:p>
          <a:p>
            <a:pPr marL="346075" lvl="1" indent="0" eaLnBrk="1" fontAlgn="auto" hangingPunct="1">
              <a:spcBef>
                <a:spcPts val="600"/>
              </a:spcBef>
              <a:spcAft>
                <a:spcPts val="600"/>
              </a:spcAft>
              <a:buNone/>
            </a:pPr>
            <a:endParaRPr lang="en-US" altLang="en-US" sz="1600" dirty="0" smtClean="0"/>
          </a:p>
          <a:p>
            <a:pPr lvl="2" eaLnBrk="1" fontAlgn="auto" hangingPunct="1">
              <a:spcBef>
                <a:spcPts val="600"/>
              </a:spcBef>
              <a:spcAft>
                <a:spcPts val="600"/>
              </a:spcAft>
            </a:pPr>
            <a:endParaRPr lang="en-US" altLang="en-US" sz="1600" dirty="0" smtClean="0">
              <a:cs typeface="Calibri" pitchFamily="34" charset="0"/>
            </a:endParaRPr>
          </a:p>
          <a:p>
            <a:pPr marL="1368425" lvl="5" indent="-285750" fontAlgn="auto">
              <a:spcBef>
                <a:spcPts val="600"/>
              </a:spcBef>
              <a:spcAft>
                <a:spcPts val="600"/>
              </a:spcAft>
            </a:pPr>
            <a:endParaRPr lang="en-US" sz="1600" dirty="0">
              <a:cs typeface="Calibri" pitchFamily="34" charset="0"/>
            </a:endParaRPr>
          </a:p>
          <a:p>
            <a:pPr marL="0" lvl="2" indent="0" eaLnBrk="1" fontAlgn="auto" hangingPunct="1">
              <a:spcBef>
                <a:spcPts val="600"/>
              </a:spcBef>
              <a:spcAft>
                <a:spcPts val="600"/>
              </a:spcAft>
              <a:buNone/>
            </a:pPr>
            <a:endParaRPr lang="en-US" sz="1600" dirty="0" smtClean="0">
              <a:cs typeface="Calibri" pitchFamily="34" charset="0"/>
            </a:endParaRPr>
          </a:p>
          <a:p>
            <a:pPr marL="682625" lvl="2" indent="0" eaLnBrk="1" fontAlgn="auto" hangingPunct="1">
              <a:spcBef>
                <a:spcPts val="600"/>
              </a:spcBef>
              <a:spcAft>
                <a:spcPts val="600"/>
              </a:spcAft>
              <a:buNone/>
            </a:pPr>
            <a:endParaRPr lang="en-US" sz="1600" dirty="0" smtClean="0">
              <a:cs typeface="Calibri" pitchFamily="34" charset="0"/>
            </a:endParaRPr>
          </a:p>
        </p:txBody>
      </p:sp>
      <p:sp>
        <p:nvSpPr>
          <p:cNvPr id="6" name="Title 5"/>
          <p:cNvSpPr>
            <a:spLocks noGrp="1"/>
          </p:cNvSpPr>
          <p:nvPr>
            <p:ph type="title"/>
          </p:nvPr>
        </p:nvSpPr>
        <p:spPr>
          <a:xfrm>
            <a:off x="455613" y="331788"/>
            <a:ext cx="9198750" cy="563562"/>
          </a:xfrm>
        </p:spPr>
        <p:txBody>
          <a:bodyPr>
            <a:normAutofit/>
          </a:bodyPr>
          <a:lstStyle/>
          <a:p>
            <a:r>
              <a:rPr lang="en-US" dirty="0">
                <a:cs typeface="Calibri" pitchFamily="34" charset="0"/>
              </a:rPr>
              <a:t>Treasury Collection Lifecycle</a:t>
            </a:r>
            <a:endParaRPr lang="en-US" dirty="0"/>
          </a:p>
        </p:txBody>
      </p:sp>
      <p:sp>
        <p:nvSpPr>
          <p:cNvPr id="2" name="Slide Number Placeholder 1"/>
          <p:cNvSpPr>
            <a:spLocks noGrp="1"/>
          </p:cNvSpPr>
          <p:nvPr>
            <p:ph type="sldNum" sz="quarter" idx="11"/>
          </p:nvPr>
        </p:nvSpPr>
        <p:spPr>
          <a:xfrm>
            <a:off x="29029" y="6232305"/>
            <a:ext cx="455612" cy="295276"/>
          </a:xfrm>
        </p:spPr>
        <p:txBody>
          <a:bodyPr/>
          <a:lstStyle/>
          <a:p>
            <a:fld id="{525A3C56-E491-49B2-93F3-63532DF516BC}" type="slidenum">
              <a:rPr lang="en-US" sz="1000" smtClean="0"/>
              <a:pPr/>
              <a:t>208</a:t>
            </a:fld>
            <a:endParaRPr lang="en-US" sz="1000" dirty="0"/>
          </a:p>
        </p:txBody>
      </p:sp>
      <p:sp>
        <p:nvSpPr>
          <p:cNvPr id="7" name="Footer Placeholder 4"/>
          <p:cNvSpPr txBox="1">
            <a:spLocks/>
          </p:cNvSpPr>
          <p:nvPr/>
        </p:nvSpPr>
        <p:spPr bwMode="auto">
          <a:xfrm>
            <a:off x="387752" y="6553541"/>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200" b="1"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1088669490"/>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nvSpPr>
        <p:spPr bwMode="auto">
          <a:xfrm>
            <a:off x="400050" y="1106533"/>
            <a:ext cx="8743950" cy="485345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eaLnBrk="1" fontAlgn="auto" hangingPunct="1">
              <a:spcBef>
                <a:spcPts val="400"/>
              </a:spcBef>
              <a:spcAft>
                <a:spcPts val="400"/>
              </a:spcAft>
            </a:pPr>
            <a:r>
              <a:rPr lang="en-US" sz="1800" b="1" dirty="0">
                <a:cs typeface="Calibri" pitchFamily="34" charset="0"/>
              </a:rPr>
              <a:t>Treasury Successfully Collects – </a:t>
            </a:r>
            <a:r>
              <a:rPr lang="en-US" sz="1800" b="1" dirty="0" smtClean="0">
                <a:cs typeface="Calibri" pitchFamily="34" charset="0"/>
              </a:rPr>
              <a:t> </a:t>
            </a:r>
            <a:r>
              <a:rPr lang="en-US" sz="1800" b="1" u="sng" dirty="0" smtClean="0">
                <a:cs typeface="Calibri" pitchFamily="34" charset="0"/>
              </a:rPr>
              <a:t>IPAC Inbound (GSIPACIN) batch job</a:t>
            </a:r>
            <a:r>
              <a:rPr lang="en-US" sz="1800" b="1" dirty="0">
                <a:cs typeface="Calibri" pitchFamily="34" charset="0"/>
              </a:rPr>
              <a:t>:</a:t>
            </a:r>
            <a:endParaRPr lang="en-US" sz="1800" b="1" dirty="0" smtClean="0">
              <a:cs typeface="Calibri" pitchFamily="34" charset="0"/>
            </a:endParaRPr>
          </a:p>
          <a:p>
            <a:pPr lvl="1" eaLnBrk="1" fontAlgn="auto" hangingPunct="1">
              <a:spcBef>
                <a:spcPts val="400"/>
              </a:spcBef>
              <a:spcAft>
                <a:spcPts val="400"/>
              </a:spcAft>
            </a:pPr>
            <a:r>
              <a:rPr lang="en-US" altLang="en-US" sz="1800" dirty="0" smtClean="0"/>
              <a:t>Reads </a:t>
            </a:r>
            <a:r>
              <a:rPr lang="en-US" altLang="en-US" sz="1800" b="1" dirty="0" smtClean="0"/>
              <a:t>daily inbound file</a:t>
            </a:r>
            <a:r>
              <a:rPr lang="en-US" altLang="en-US" sz="1800" dirty="0" smtClean="0"/>
              <a:t> received from Treasury IPAC system</a:t>
            </a:r>
          </a:p>
          <a:p>
            <a:pPr lvl="2" eaLnBrk="1" fontAlgn="auto" hangingPunct="1">
              <a:spcBef>
                <a:spcPts val="400"/>
              </a:spcBef>
              <a:spcAft>
                <a:spcPts val="400"/>
              </a:spcAft>
            </a:pPr>
            <a:r>
              <a:rPr lang="en-US" altLang="en-US" sz="1600" dirty="0"/>
              <a:t>Contains collection information for previously referred </a:t>
            </a:r>
            <a:r>
              <a:rPr lang="en-US" altLang="en-US" sz="1600" dirty="0" smtClean="0"/>
              <a:t>Billing Documents and Debt Accounts</a:t>
            </a:r>
          </a:p>
          <a:p>
            <a:pPr lvl="3" eaLnBrk="1" fontAlgn="auto" hangingPunct="1">
              <a:spcBef>
                <a:spcPts val="400"/>
              </a:spcBef>
              <a:spcAft>
                <a:spcPts val="400"/>
              </a:spcAft>
            </a:pPr>
            <a:r>
              <a:rPr lang="en-US" altLang="en-US" sz="1600" dirty="0" smtClean="0"/>
              <a:t>Collection information is sent to GSA as a </a:t>
            </a:r>
            <a:r>
              <a:rPr lang="en-US" altLang="en-US" sz="1600" b="1" u="sng" dirty="0" smtClean="0"/>
              <a:t>lump sum</a:t>
            </a:r>
            <a:r>
              <a:rPr lang="en-US" altLang="en-US" sz="1600" b="1" dirty="0" smtClean="0"/>
              <a:t> </a:t>
            </a:r>
            <a:r>
              <a:rPr lang="en-US" altLang="en-US" sz="1600" dirty="0" smtClean="0"/>
              <a:t>amount for the individual amounts collected for the debt GSA referred to Treasury</a:t>
            </a:r>
          </a:p>
          <a:p>
            <a:pPr lvl="2" eaLnBrk="1" fontAlgn="auto" hangingPunct="1">
              <a:spcBef>
                <a:spcPts val="400"/>
              </a:spcBef>
              <a:spcAft>
                <a:spcPts val="400"/>
              </a:spcAft>
            </a:pPr>
            <a:r>
              <a:rPr lang="en-US" sz="1600" b="1" u="sng" dirty="0" smtClean="0">
                <a:cs typeface="Calibri" pitchFamily="34" charset="0"/>
              </a:rPr>
              <a:t>Identifies</a:t>
            </a:r>
            <a:r>
              <a:rPr lang="en-US" sz="1600" dirty="0" smtClean="0">
                <a:cs typeface="Calibri" pitchFamily="34" charset="0"/>
              </a:rPr>
              <a:t> previously referred Billing Documents and Debt Accounts via:</a:t>
            </a:r>
          </a:p>
          <a:p>
            <a:pPr lvl="3" eaLnBrk="1" fontAlgn="auto" hangingPunct="1">
              <a:spcBef>
                <a:spcPts val="400"/>
              </a:spcBef>
              <a:spcAft>
                <a:spcPts val="400"/>
              </a:spcAft>
            </a:pPr>
            <a:r>
              <a:rPr lang="en-US" sz="1600" b="1" dirty="0" smtClean="0">
                <a:cs typeface="Calibri" pitchFamily="34" charset="0"/>
              </a:rPr>
              <a:t>IPAC Reference Number </a:t>
            </a:r>
            <a:r>
              <a:rPr lang="en-US" sz="1600" dirty="0" smtClean="0">
                <a:cs typeface="Calibri" pitchFamily="34" charset="0"/>
              </a:rPr>
              <a:t>sent from Treasury</a:t>
            </a:r>
          </a:p>
          <a:p>
            <a:pPr lvl="3" eaLnBrk="1" fontAlgn="auto" hangingPunct="1">
              <a:spcBef>
                <a:spcPts val="400"/>
              </a:spcBef>
              <a:spcAft>
                <a:spcPts val="400"/>
              </a:spcAft>
            </a:pPr>
            <a:r>
              <a:rPr lang="en-US" sz="1600" dirty="0" smtClean="0">
                <a:cs typeface="Calibri" pitchFamily="34" charset="0"/>
              </a:rPr>
              <a:t>Data recorded on </a:t>
            </a:r>
            <a:r>
              <a:rPr lang="en-US" sz="1600" b="1" dirty="0" smtClean="0">
                <a:cs typeface="Calibri" pitchFamily="34" charset="0"/>
              </a:rPr>
              <a:t>External Collections Reconciliation Query</a:t>
            </a:r>
          </a:p>
          <a:p>
            <a:pPr lvl="1" eaLnBrk="1" fontAlgn="auto" hangingPunct="1">
              <a:spcBef>
                <a:spcPts val="400"/>
              </a:spcBef>
              <a:spcAft>
                <a:spcPts val="400"/>
              </a:spcAft>
            </a:pPr>
            <a:r>
              <a:rPr lang="en-US" sz="1800" dirty="0" smtClean="0">
                <a:cs typeface="Calibri" pitchFamily="34" charset="0"/>
              </a:rPr>
              <a:t>Generates </a:t>
            </a:r>
            <a:r>
              <a:rPr lang="en-US" sz="1800" b="1" u="sng" dirty="0" smtClean="0">
                <a:cs typeface="Calibri" pitchFamily="34" charset="0"/>
              </a:rPr>
              <a:t>Pegasys Cash Receipt document</a:t>
            </a:r>
            <a:r>
              <a:rPr lang="en-US" sz="1800" dirty="0" smtClean="0">
                <a:cs typeface="Calibri" pitchFamily="34" charset="0"/>
              </a:rPr>
              <a:t>:</a:t>
            </a:r>
          </a:p>
          <a:p>
            <a:pPr lvl="2" eaLnBrk="1" fontAlgn="auto" hangingPunct="1">
              <a:spcBef>
                <a:spcPts val="400"/>
              </a:spcBef>
              <a:spcAft>
                <a:spcPts val="400"/>
              </a:spcAft>
            </a:pPr>
            <a:r>
              <a:rPr lang="en-US" sz="1600" dirty="0" smtClean="0">
                <a:cs typeface="Calibri" pitchFamily="34" charset="0"/>
              </a:rPr>
              <a:t>Due to the expectation that IPACIN is run prior to AREOCOLL, </a:t>
            </a:r>
            <a:r>
              <a:rPr lang="en-US" sz="1600" dirty="0">
                <a:cs typeface="Calibri" pitchFamily="34" charset="0"/>
              </a:rPr>
              <a:t>t</a:t>
            </a:r>
            <a:r>
              <a:rPr lang="en-US" sz="1600" dirty="0" smtClean="0">
                <a:cs typeface="Calibri" pitchFamily="34" charset="0"/>
              </a:rPr>
              <a:t>he </a:t>
            </a:r>
            <a:r>
              <a:rPr lang="en-US" sz="1600" dirty="0">
                <a:cs typeface="Calibri" pitchFamily="34" charset="0"/>
              </a:rPr>
              <a:t>IR6/IR7 Cash Receipt will be generated in </a:t>
            </a:r>
            <a:r>
              <a:rPr lang="en-US" sz="1600" b="1" u="sng" dirty="0" smtClean="0">
                <a:cs typeface="Calibri" pitchFamily="34" charset="0"/>
              </a:rPr>
              <a:t>Held</a:t>
            </a:r>
            <a:r>
              <a:rPr lang="en-US" sz="1600" b="1" dirty="0" smtClean="0">
                <a:cs typeface="Calibri" pitchFamily="34" charset="0"/>
              </a:rPr>
              <a:t> </a:t>
            </a:r>
            <a:r>
              <a:rPr lang="en-US" sz="1600" dirty="0" smtClean="0">
                <a:cs typeface="Calibri" pitchFamily="34" charset="0"/>
              </a:rPr>
              <a:t>status</a:t>
            </a:r>
          </a:p>
          <a:p>
            <a:pPr lvl="3" eaLnBrk="1" fontAlgn="auto" hangingPunct="1">
              <a:spcBef>
                <a:spcPts val="400"/>
              </a:spcBef>
              <a:spcAft>
                <a:spcPts val="400"/>
              </a:spcAft>
            </a:pPr>
            <a:r>
              <a:rPr lang="en-US" sz="1600" b="1" u="sng" dirty="0">
                <a:cs typeface="Calibri" pitchFamily="34" charset="0"/>
              </a:rPr>
              <a:t>Unable to locate referenced </a:t>
            </a:r>
            <a:r>
              <a:rPr lang="en-US" sz="1600" b="1" u="sng" dirty="0" smtClean="0">
                <a:cs typeface="Calibri" pitchFamily="34" charset="0"/>
              </a:rPr>
              <a:t>BD/DA </a:t>
            </a:r>
            <a:r>
              <a:rPr lang="en-US" sz="1600" dirty="0" smtClean="0">
                <a:cs typeface="Calibri" pitchFamily="34" charset="0"/>
              </a:rPr>
              <a:t>due </a:t>
            </a:r>
            <a:r>
              <a:rPr lang="en-US" sz="1600" dirty="0">
                <a:cs typeface="Calibri" pitchFamily="34" charset="0"/>
              </a:rPr>
              <a:t>to no information populated on External Collection Reconciliation </a:t>
            </a:r>
            <a:r>
              <a:rPr lang="en-US" sz="1600" dirty="0" smtClean="0">
                <a:cs typeface="Calibri" pitchFamily="34" charset="0"/>
              </a:rPr>
              <a:t>Query</a:t>
            </a:r>
          </a:p>
          <a:p>
            <a:pPr lvl="2" eaLnBrk="1" fontAlgn="auto" hangingPunct="1">
              <a:spcBef>
                <a:spcPts val="400"/>
              </a:spcBef>
              <a:spcAft>
                <a:spcPts val="400"/>
              </a:spcAft>
            </a:pPr>
            <a:r>
              <a:rPr lang="en-US" sz="1600" dirty="0">
                <a:cs typeface="Calibri" pitchFamily="34" charset="0"/>
              </a:rPr>
              <a:t>Subsequent correction required to either: </a:t>
            </a:r>
          </a:p>
          <a:p>
            <a:pPr lvl="3" eaLnBrk="1" fontAlgn="auto" hangingPunct="1">
              <a:spcBef>
                <a:spcPts val="400"/>
              </a:spcBef>
              <a:spcAft>
                <a:spcPts val="400"/>
              </a:spcAft>
              <a:buFont typeface="+mj-lt"/>
              <a:buAutoNum type="arabicPeriod"/>
            </a:pPr>
            <a:r>
              <a:rPr lang="en-US" sz="1600" b="1" dirty="0">
                <a:cs typeface="Calibri" pitchFamily="34" charset="0"/>
              </a:rPr>
              <a:t>Reference the corresponding </a:t>
            </a:r>
            <a:r>
              <a:rPr lang="en-US" sz="1600" b="1" dirty="0" smtClean="0">
                <a:cs typeface="Calibri" pitchFamily="34" charset="0"/>
              </a:rPr>
              <a:t>BDs/DAs </a:t>
            </a:r>
            <a:r>
              <a:rPr lang="en-US" sz="1600" b="1" dirty="0">
                <a:cs typeface="Calibri" pitchFamily="34" charset="0"/>
              </a:rPr>
              <a:t>if known</a:t>
            </a:r>
            <a:r>
              <a:rPr lang="en-US" sz="1600" dirty="0">
                <a:cs typeface="Calibri" pitchFamily="34" charset="0"/>
              </a:rPr>
              <a:t>, or </a:t>
            </a:r>
          </a:p>
          <a:p>
            <a:pPr lvl="3" eaLnBrk="1" fontAlgn="auto" hangingPunct="1">
              <a:spcBef>
                <a:spcPts val="400"/>
              </a:spcBef>
              <a:spcAft>
                <a:spcPts val="400"/>
              </a:spcAft>
              <a:buFont typeface="+mj-lt"/>
              <a:buAutoNum type="arabicPeriod"/>
            </a:pPr>
            <a:r>
              <a:rPr lang="en-US" sz="1600" b="1" dirty="0">
                <a:cs typeface="Calibri" pitchFamily="34" charset="0"/>
              </a:rPr>
              <a:t>Process as an unapplied collection</a:t>
            </a:r>
          </a:p>
        </p:txBody>
      </p:sp>
      <p:sp>
        <p:nvSpPr>
          <p:cNvPr id="6" name="Title 5"/>
          <p:cNvSpPr>
            <a:spLocks noGrp="1"/>
          </p:cNvSpPr>
          <p:nvPr>
            <p:ph type="title"/>
          </p:nvPr>
        </p:nvSpPr>
        <p:spPr/>
        <p:txBody>
          <a:bodyPr>
            <a:normAutofit/>
          </a:bodyPr>
          <a:lstStyle/>
          <a:p>
            <a:r>
              <a:rPr lang="en-US" sz="2400" dirty="0">
                <a:solidFill>
                  <a:srgbClr val="FFFFFF"/>
                </a:solidFill>
              </a:rPr>
              <a:t>Delinquency Management – Treasury Collection</a:t>
            </a:r>
            <a:endParaRPr lang="en-US" sz="2800" dirty="0"/>
          </a:p>
        </p:txBody>
      </p:sp>
      <p:sp>
        <p:nvSpPr>
          <p:cNvPr id="2" name="Slide Number Placeholder 1"/>
          <p:cNvSpPr>
            <a:spLocks noGrp="1"/>
          </p:cNvSpPr>
          <p:nvPr>
            <p:ph type="sldNum" sz="quarter" idx="11"/>
          </p:nvPr>
        </p:nvSpPr>
        <p:spPr/>
        <p:txBody>
          <a:bodyPr/>
          <a:lstStyle/>
          <a:p>
            <a:fld id="{525A3C56-E491-49B2-93F3-63532DF516BC}" type="slidenum">
              <a:rPr lang="en-US" smtClean="0"/>
              <a:pPr/>
              <a:t>209</a:t>
            </a:fld>
            <a:endParaRPr lang="en-US" dirty="0"/>
          </a:p>
        </p:txBody>
      </p:sp>
    </p:spTree>
    <p:extLst>
      <p:ext uri="{BB962C8B-B14F-4D97-AF65-F5344CB8AC3E}">
        <p14:creationId xmlns:p14="http://schemas.microsoft.com/office/powerpoint/2010/main" val="8690754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7837714" y="5937662"/>
            <a:ext cx="1128156" cy="920338"/>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Outstanding Bills Query – Search Criteria</a:t>
            </a:r>
            <a:endParaRPr lang="en-US" dirty="0"/>
          </a:p>
        </p:txBody>
      </p:sp>
      <p:sp>
        <p:nvSpPr>
          <p:cNvPr id="7" name="Footer Placeholder 6"/>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1" name="TextBox 10"/>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21</a:t>
            </a:fld>
            <a:endParaRPr lang="en-US" sz="1000" dirty="0"/>
          </a:p>
        </p:txBody>
      </p:sp>
      <p:sp>
        <p:nvSpPr>
          <p:cNvPr id="16" name="TextBox 15"/>
          <p:cNvSpPr txBox="1"/>
          <p:nvPr/>
        </p:nvSpPr>
        <p:spPr>
          <a:xfrm>
            <a:off x="457200" y="1400845"/>
            <a:ext cx="4189613" cy="3570208"/>
          </a:xfrm>
          <a:prstGeom prst="rect">
            <a:avLst/>
          </a:prstGeom>
          <a:noFill/>
        </p:spPr>
        <p:txBody>
          <a:bodyPr wrap="square" rtlCol="0" anchor="ctr">
            <a:spAutoFit/>
          </a:bodyPr>
          <a:lstStyle/>
          <a:p>
            <a:pPr marL="231775" indent="-231775">
              <a:spcBef>
                <a:spcPts val="600"/>
              </a:spcBef>
              <a:spcAft>
                <a:spcPts val="600"/>
              </a:spcAft>
              <a:buClr>
                <a:srgbClr val="C00000"/>
              </a:buClr>
              <a:buSzPct val="75000"/>
              <a:buFont typeface="Wingdings" pitchFamily="2" charset="2"/>
              <a:buChar char="w"/>
            </a:pPr>
            <a:r>
              <a:rPr lang="en-US" sz="1600" b="1" dirty="0" smtClean="0"/>
              <a:t>Vendor Code/Address Code </a:t>
            </a:r>
            <a:r>
              <a:rPr lang="en-US" sz="1600" dirty="0"/>
              <a:t>-</a:t>
            </a:r>
            <a:r>
              <a:rPr lang="en-US" dirty="0" smtClean="0"/>
              <a:t> </a:t>
            </a:r>
            <a:r>
              <a:rPr lang="en-US" sz="1400" dirty="0" smtClean="0"/>
              <a:t>Provides the ability to search by the Vendor/Address Code (i.e. customer) recorded on the BD</a:t>
            </a:r>
            <a:endParaRPr lang="en-US" sz="1400" dirty="0"/>
          </a:p>
          <a:p>
            <a:pPr marL="231775" indent="-231775">
              <a:spcBef>
                <a:spcPts val="600"/>
              </a:spcBef>
              <a:spcAft>
                <a:spcPts val="600"/>
              </a:spcAft>
              <a:buClr>
                <a:srgbClr val="C00000"/>
              </a:buClr>
              <a:buSzPct val="75000"/>
              <a:buFont typeface="Wingdings" pitchFamily="2" charset="2"/>
              <a:buChar char="w"/>
            </a:pPr>
            <a:r>
              <a:rPr lang="en-US" sz="1600" b="1" dirty="0" smtClean="0"/>
              <a:t>Billing Amount (From/To) </a:t>
            </a:r>
            <a:r>
              <a:rPr lang="en-US" sz="1600" dirty="0"/>
              <a:t>-</a:t>
            </a:r>
            <a:r>
              <a:rPr lang="en-US" dirty="0" smtClean="0"/>
              <a:t> </a:t>
            </a:r>
            <a:r>
              <a:rPr lang="en-US" sz="1400" dirty="0" smtClean="0"/>
              <a:t>Provides the ability to search by the amount the customer was billed</a:t>
            </a:r>
          </a:p>
          <a:p>
            <a:pPr marL="231775" indent="-231775">
              <a:spcBef>
                <a:spcPts val="600"/>
              </a:spcBef>
              <a:spcAft>
                <a:spcPts val="600"/>
              </a:spcAft>
              <a:buClr>
                <a:srgbClr val="C00000"/>
              </a:buClr>
              <a:buSzPct val="75000"/>
              <a:buFont typeface="Wingdings" pitchFamily="2" charset="2"/>
              <a:buChar char="w"/>
            </a:pPr>
            <a:r>
              <a:rPr lang="en-US" sz="1600" b="1" dirty="0" smtClean="0"/>
              <a:t>Outstanding Amount (From/To) </a:t>
            </a:r>
            <a:r>
              <a:rPr lang="en-US" sz="1600" dirty="0"/>
              <a:t>-</a:t>
            </a:r>
            <a:r>
              <a:rPr lang="en-US" sz="1600" dirty="0" smtClean="0"/>
              <a:t> </a:t>
            </a:r>
            <a:r>
              <a:rPr lang="en-US" sz="1400" dirty="0" smtClean="0"/>
              <a:t>Provides the ability to search by the amount still outstanding on the BD</a:t>
            </a:r>
            <a:endParaRPr lang="en-US" sz="1400" dirty="0"/>
          </a:p>
          <a:p>
            <a:pPr marL="231775" indent="-231775">
              <a:spcBef>
                <a:spcPts val="600"/>
              </a:spcBef>
              <a:spcAft>
                <a:spcPts val="600"/>
              </a:spcAft>
              <a:buClr>
                <a:srgbClr val="C00000"/>
              </a:buClr>
              <a:buSzPct val="75000"/>
              <a:buFont typeface="Wingdings" pitchFamily="2" charset="2"/>
              <a:buChar char="w"/>
            </a:pPr>
            <a:r>
              <a:rPr lang="en-US" sz="1600" b="1" dirty="0" smtClean="0"/>
              <a:t>Outstanding Credit Amount (From/To)</a:t>
            </a:r>
            <a:r>
              <a:rPr lang="en-US" sz="1600" dirty="0" smtClean="0"/>
              <a:t> - </a:t>
            </a:r>
            <a:r>
              <a:rPr lang="en-US" sz="1400" dirty="0" smtClean="0"/>
              <a:t>Provides the ability to search by the credit amount still outstanding on the BD and owed to the customer</a:t>
            </a:r>
            <a:endParaRPr lang="en-US" sz="1400" dirty="0"/>
          </a:p>
        </p:txBody>
      </p:sp>
      <p:grpSp>
        <p:nvGrpSpPr>
          <p:cNvPr id="4" name="Group 3"/>
          <p:cNvGrpSpPr/>
          <p:nvPr/>
        </p:nvGrpSpPr>
        <p:grpSpPr>
          <a:xfrm>
            <a:off x="4797630" y="1486623"/>
            <a:ext cx="4078224" cy="3255226"/>
            <a:chOff x="4880755" y="1690123"/>
            <a:chExt cx="4078224" cy="3255226"/>
          </a:xfrm>
        </p:grpSpPr>
        <p:pic>
          <p:nvPicPr>
            <p:cNvPr id="4915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0755" y="1690123"/>
              <a:ext cx="4078224" cy="3255226"/>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16"/>
            <p:cNvSpPr/>
            <p:nvPr/>
          </p:nvSpPr>
          <p:spPr bwMode="auto">
            <a:xfrm>
              <a:off x="4934448" y="1749496"/>
              <a:ext cx="2578178" cy="498764"/>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2" name="Rectangle 21"/>
            <p:cNvSpPr/>
            <p:nvPr/>
          </p:nvSpPr>
          <p:spPr bwMode="auto">
            <a:xfrm>
              <a:off x="4925297" y="2338921"/>
              <a:ext cx="3920828" cy="498764"/>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3" name="Rectangle 22"/>
            <p:cNvSpPr/>
            <p:nvPr/>
          </p:nvSpPr>
          <p:spPr bwMode="auto">
            <a:xfrm>
              <a:off x="4923322" y="2937871"/>
              <a:ext cx="3922803" cy="498764"/>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4" name="Rectangle 23"/>
            <p:cNvSpPr/>
            <p:nvPr/>
          </p:nvSpPr>
          <p:spPr bwMode="auto">
            <a:xfrm>
              <a:off x="4920111" y="3523764"/>
              <a:ext cx="3926014" cy="498764"/>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spTree>
    <p:extLst>
      <p:ext uri="{BB962C8B-B14F-4D97-AF65-F5344CB8AC3E}">
        <p14:creationId xmlns:p14="http://schemas.microsoft.com/office/powerpoint/2010/main" val="3322946727"/>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nvSpPr>
        <p:spPr bwMode="auto">
          <a:xfrm>
            <a:off x="407076" y="1152525"/>
            <a:ext cx="4050624" cy="50040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eaLnBrk="1" fontAlgn="auto" hangingPunct="1">
              <a:spcBef>
                <a:spcPts val="600"/>
              </a:spcBef>
              <a:spcAft>
                <a:spcPts val="600"/>
              </a:spcAft>
            </a:pPr>
            <a:r>
              <a:rPr lang="en-US" sz="1800" b="1" u="sng" dirty="0" smtClean="0">
                <a:cs typeface="Calibri" pitchFamily="34" charset="0"/>
              </a:rPr>
              <a:t>Steps to Correct IPAC External Collection:</a:t>
            </a:r>
            <a:r>
              <a:rPr lang="en-US" sz="1800" dirty="0" smtClean="0">
                <a:cs typeface="Calibri" pitchFamily="34" charset="0"/>
              </a:rPr>
              <a:t> </a:t>
            </a:r>
          </a:p>
          <a:p>
            <a:pPr marL="342900" indent="-342900" eaLnBrk="1" fontAlgn="auto" hangingPunct="1">
              <a:spcBef>
                <a:spcPts val="600"/>
              </a:spcBef>
              <a:spcAft>
                <a:spcPts val="600"/>
              </a:spcAft>
              <a:buFont typeface="+mj-lt"/>
              <a:buAutoNum type="arabicPeriod"/>
            </a:pPr>
            <a:r>
              <a:rPr lang="en-US" sz="1800" dirty="0" smtClean="0">
                <a:cs typeface="Calibri" pitchFamily="34" charset="0"/>
              </a:rPr>
              <a:t>Locate the </a:t>
            </a:r>
            <a:r>
              <a:rPr lang="en-US" sz="1800" b="1" dirty="0" smtClean="0">
                <a:cs typeface="Calibri" pitchFamily="34" charset="0"/>
              </a:rPr>
              <a:t>Held </a:t>
            </a:r>
            <a:r>
              <a:rPr lang="en-US" sz="1800" dirty="0" smtClean="0">
                <a:cs typeface="Calibri" pitchFamily="34" charset="0"/>
              </a:rPr>
              <a:t>IR6/IR7 via </a:t>
            </a:r>
            <a:r>
              <a:rPr lang="en-US" sz="1800" b="1" dirty="0" smtClean="0">
                <a:cs typeface="Calibri" pitchFamily="34" charset="0"/>
              </a:rPr>
              <a:t>Form/Document Selection </a:t>
            </a:r>
            <a:r>
              <a:rPr lang="en-US" sz="1800" dirty="0" smtClean="0">
                <a:cs typeface="Calibri" pitchFamily="34" charset="0"/>
              </a:rPr>
              <a:t>OR the </a:t>
            </a:r>
            <a:r>
              <a:rPr lang="en-US" sz="1800" b="1" dirty="0" smtClean="0">
                <a:cs typeface="Calibri" pitchFamily="34" charset="0"/>
              </a:rPr>
              <a:t>IPAC Transaction Query </a:t>
            </a:r>
            <a:r>
              <a:rPr lang="en-US" sz="1800" dirty="0" smtClean="0">
                <a:cs typeface="Calibri" pitchFamily="34" charset="0"/>
              </a:rPr>
              <a:t>and choose to </a:t>
            </a:r>
            <a:r>
              <a:rPr lang="en-US" sz="1800" b="1" u="sng" dirty="0" smtClean="0">
                <a:cs typeface="Calibri" pitchFamily="34" charset="0"/>
              </a:rPr>
              <a:t>Correct</a:t>
            </a:r>
            <a:r>
              <a:rPr lang="en-US" sz="1800" dirty="0" smtClean="0">
                <a:cs typeface="Calibri" pitchFamily="34" charset="0"/>
              </a:rPr>
              <a:t> the form</a:t>
            </a:r>
          </a:p>
          <a:p>
            <a:pPr marL="679450" lvl="1" indent="-342900" eaLnBrk="1" fontAlgn="auto" hangingPunct="1">
              <a:spcBef>
                <a:spcPts val="600"/>
              </a:spcBef>
              <a:spcAft>
                <a:spcPts val="600"/>
              </a:spcAft>
              <a:buFont typeface="Wingdings" pitchFamily="2" charset="2"/>
              <a:buChar char="q"/>
            </a:pPr>
            <a:r>
              <a:rPr lang="en-US" sz="1400" dirty="0" smtClean="0">
                <a:cs typeface="Calibri" pitchFamily="34" charset="0"/>
              </a:rPr>
              <a:t>Note: Via the IPAC Transaction Query, users will frequently search via the following criteria:</a:t>
            </a:r>
          </a:p>
          <a:p>
            <a:pPr lvl="2" eaLnBrk="1" fontAlgn="auto" hangingPunct="1">
              <a:spcBef>
                <a:spcPts val="300"/>
              </a:spcBef>
              <a:spcAft>
                <a:spcPts val="300"/>
              </a:spcAft>
              <a:buFont typeface="Courier New" pitchFamily="49" charset="0"/>
              <a:buChar char="o"/>
            </a:pPr>
            <a:r>
              <a:rPr lang="en-US" sz="1400" dirty="0" smtClean="0">
                <a:cs typeface="Calibri" pitchFamily="34" charset="0"/>
              </a:rPr>
              <a:t>Document Type = IR6 or IR7</a:t>
            </a:r>
          </a:p>
          <a:p>
            <a:pPr lvl="2" eaLnBrk="1" fontAlgn="auto" hangingPunct="1">
              <a:spcBef>
                <a:spcPts val="300"/>
              </a:spcBef>
              <a:spcAft>
                <a:spcPts val="300"/>
              </a:spcAft>
              <a:buFont typeface="Courier New" pitchFamily="49" charset="0"/>
              <a:buChar char="o"/>
            </a:pPr>
            <a:r>
              <a:rPr lang="en-US" sz="1400" dirty="0" smtClean="0">
                <a:cs typeface="Calibri" pitchFamily="34" charset="0"/>
              </a:rPr>
              <a:t>Document Number</a:t>
            </a:r>
          </a:p>
          <a:p>
            <a:pPr lvl="2" eaLnBrk="1" fontAlgn="auto" hangingPunct="1">
              <a:spcBef>
                <a:spcPts val="300"/>
              </a:spcBef>
              <a:spcAft>
                <a:spcPts val="300"/>
              </a:spcAft>
              <a:buFont typeface="Courier New" pitchFamily="49" charset="0"/>
              <a:buChar char="o"/>
            </a:pPr>
            <a:r>
              <a:rPr lang="en-US" sz="1400" dirty="0" smtClean="0">
                <a:cs typeface="Calibri" pitchFamily="34" charset="0"/>
              </a:rPr>
              <a:t>IPAC Status = Pending</a:t>
            </a:r>
          </a:p>
          <a:p>
            <a:pPr lvl="2" eaLnBrk="1" fontAlgn="auto" hangingPunct="1">
              <a:spcBef>
                <a:spcPts val="300"/>
              </a:spcBef>
              <a:spcAft>
                <a:spcPts val="300"/>
              </a:spcAft>
              <a:buFont typeface="Courier New" pitchFamily="49" charset="0"/>
              <a:buChar char="o"/>
            </a:pPr>
            <a:r>
              <a:rPr lang="en-US" sz="1400" dirty="0" smtClean="0">
                <a:cs typeface="Calibri" pitchFamily="34" charset="0"/>
              </a:rPr>
              <a:t>IPAC Reference Number (if known)</a:t>
            </a:r>
          </a:p>
          <a:p>
            <a:pPr marL="679450" lvl="1" indent="-342900" eaLnBrk="1" fontAlgn="auto" hangingPunct="1">
              <a:spcBef>
                <a:spcPts val="600"/>
              </a:spcBef>
              <a:spcAft>
                <a:spcPts val="600"/>
              </a:spcAft>
              <a:buFont typeface="Wingdings" pitchFamily="2" charset="2"/>
              <a:buChar char="q"/>
            </a:pPr>
            <a:r>
              <a:rPr lang="en-US" sz="1400" dirty="0">
                <a:cs typeface="Calibri" pitchFamily="34" charset="0"/>
              </a:rPr>
              <a:t>The resulting </a:t>
            </a:r>
            <a:r>
              <a:rPr lang="en-US" sz="1400" b="1" u="sng" dirty="0">
                <a:cs typeface="Calibri" pitchFamily="34" charset="0"/>
              </a:rPr>
              <a:t>correction</a:t>
            </a:r>
            <a:r>
              <a:rPr lang="en-US" sz="1400" dirty="0">
                <a:cs typeface="Calibri" pitchFamily="34" charset="0"/>
              </a:rPr>
              <a:t> may be completed in one of </a:t>
            </a:r>
            <a:r>
              <a:rPr lang="en-US" sz="1400" b="1" dirty="0">
                <a:cs typeface="Calibri" pitchFamily="34" charset="0"/>
              </a:rPr>
              <a:t>two ways</a:t>
            </a:r>
            <a:r>
              <a:rPr lang="en-US" sz="1400" dirty="0">
                <a:cs typeface="Calibri" pitchFamily="34" charset="0"/>
              </a:rPr>
              <a:t>:</a:t>
            </a:r>
          </a:p>
          <a:p>
            <a:pPr marL="1025525" lvl="2" indent="-342900" eaLnBrk="1" fontAlgn="auto" hangingPunct="1">
              <a:spcBef>
                <a:spcPts val="300"/>
              </a:spcBef>
              <a:spcAft>
                <a:spcPts val="300"/>
              </a:spcAft>
              <a:buFont typeface="+mj-lt"/>
              <a:buAutoNum type="arabicPeriod"/>
            </a:pPr>
            <a:r>
              <a:rPr lang="en-US" sz="1400" b="1" dirty="0" smtClean="0">
                <a:cs typeface="Calibri" pitchFamily="34" charset="0"/>
              </a:rPr>
              <a:t>Reference corresponding BDs/DAs</a:t>
            </a:r>
          </a:p>
          <a:p>
            <a:pPr marL="1025525" lvl="2" indent="-342900" eaLnBrk="1" fontAlgn="auto" hangingPunct="1">
              <a:spcBef>
                <a:spcPts val="300"/>
              </a:spcBef>
              <a:spcAft>
                <a:spcPts val="300"/>
              </a:spcAft>
              <a:buFont typeface="+mj-lt"/>
              <a:buAutoNum type="arabicPeriod"/>
            </a:pPr>
            <a:r>
              <a:rPr lang="en-US" sz="1400" b="1" dirty="0" smtClean="0">
                <a:cs typeface="Calibri" pitchFamily="34" charset="0"/>
              </a:rPr>
              <a:t>Process as an unapplied collection</a:t>
            </a:r>
          </a:p>
        </p:txBody>
      </p:sp>
      <p:sp>
        <p:nvSpPr>
          <p:cNvPr id="6" name="Title 5"/>
          <p:cNvSpPr>
            <a:spLocks noGrp="1"/>
          </p:cNvSpPr>
          <p:nvPr>
            <p:ph type="title"/>
          </p:nvPr>
        </p:nvSpPr>
        <p:spPr/>
        <p:txBody>
          <a:bodyPr>
            <a:normAutofit/>
          </a:bodyPr>
          <a:lstStyle/>
          <a:p>
            <a:r>
              <a:rPr lang="en-US" sz="2400" dirty="0">
                <a:solidFill>
                  <a:srgbClr val="FFFFFF"/>
                </a:solidFill>
              </a:rPr>
              <a:t>Delinquency Management – Treasury Collection</a:t>
            </a:r>
            <a:endParaRPr lang="en-US" sz="2800" dirty="0"/>
          </a:p>
        </p:txBody>
      </p:sp>
      <p:sp>
        <p:nvSpPr>
          <p:cNvPr id="2" name="Slide Number Placeholder 1"/>
          <p:cNvSpPr>
            <a:spLocks noGrp="1"/>
          </p:cNvSpPr>
          <p:nvPr>
            <p:ph type="sldNum" sz="quarter" idx="11"/>
          </p:nvPr>
        </p:nvSpPr>
        <p:spPr/>
        <p:txBody>
          <a:bodyPr/>
          <a:lstStyle/>
          <a:p>
            <a:fld id="{525A3C56-E491-49B2-93F3-63532DF516BC}" type="slidenum">
              <a:rPr lang="en-US" smtClean="0"/>
              <a:pPr/>
              <a:t>210</a:t>
            </a:fld>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9982" y="1481259"/>
            <a:ext cx="4665601" cy="4497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4705537"/>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nvSpPr>
        <p:spPr bwMode="auto">
          <a:xfrm>
            <a:off x="407076" y="1303131"/>
            <a:ext cx="3962906" cy="485345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eaLnBrk="1" fontAlgn="auto" hangingPunct="1">
              <a:spcBef>
                <a:spcPts val="600"/>
              </a:spcBef>
              <a:spcAft>
                <a:spcPts val="600"/>
              </a:spcAft>
            </a:pPr>
            <a:r>
              <a:rPr lang="en-US" sz="1800" b="1" u="sng" dirty="0" smtClean="0">
                <a:cs typeface="Calibri" pitchFamily="34" charset="0"/>
              </a:rPr>
              <a:t>Steps to Correct IPAC External Collection (Reference BDs Flow):</a:t>
            </a:r>
            <a:r>
              <a:rPr lang="en-US" sz="1800" dirty="0" smtClean="0">
                <a:cs typeface="Calibri" pitchFamily="34" charset="0"/>
              </a:rPr>
              <a:t> </a:t>
            </a:r>
          </a:p>
          <a:p>
            <a:pPr marL="342900" indent="-342900" eaLnBrk="1" fontAlgn="auto" hangingPunct="1">
              <a:spcBef>
                <a:spcPts val="600"/>
              </a:spcBef>
              <a:spcAft>
                <a:spcPts val="600"/>
              </a:spcAft>
              <a:buFont typeface="+mj-lt"/>
              <a:buAutoNum type="arabicPeriod" startAt="2"/>
            </a:pPr>
            <a:r>
              <a:rPr lang="en-US" sz="1800" dirty="0" smtClean="0">
                <a:cs typeface="Calibri" pitchFamily="34" charset="0"/>
              </a:rPr>
              <a:t>Ensure the Header information is correct, including </a:t>
            </a:r>
            <a:r>
              <a:rPr lang="en-US" sz="1800" b="1" dirty="0" smtClean="0">
                <a:cs typeface="Calibri" pitchFamily="34" charset="0"/>
              </a:rPr>
              <a:t>Deposit Number</a:t>
            </a:r>
            <a:r>
              <a:rPr lang="en-US" sz="1800" dirty="0" smtClean="0">
                <a:cs typeface="Calibri" pitchFamily="34" charset="0"/>
              </a:rPr>
              <a:t>, </a:t>
            </a:r>
            <a:r>
              <a:rPr lang="en-US" sz="1800" b="1" dirty="0" smtClean="0">
                <a:cs typeface="Calibri" pitchFamily="34" charset="0"/>
              </a:rPr>
              <a:t>Amounts</a:t>
            </a:r>
            <a:r>
              <a:rPr lang="en-US" sz="1800" dirty="0" smtClean="0">
                <a:cs typeface="Calibri" pitchFamily="34" charset="0"/>
              </a:rPr>
              <a:t>, </a:t>
            </a:r>
            <a:r>
              <a:rPr lang="en-US" sz="1800" b="1" dirty="0" smtClean="0">
                <a:cs typeface="Calibri" pitchFamily="34" charset="0"/>
              </a:rPr>
              <a:t>Disbursing Office</a:t>
            </a:r>
            <a:r>
              <a:rPr lang="en-US" sz="1800" dirty="0" smtClean="0">
                <a:cs typeface="Calibri" pitchFamily="34" charset="0"/>
              </a:rPr>
              <a:t>, etc.</a:t>
            </a:r>
          </a:p>
          <a:p>
            <a:pPr marL="679450" lvl="1" indent="-342900" eaLnBrk="1" fontAlgn="auto" hangingPunct="1">
              <a:spcBef>
                <a:spcPts val="600"/>
              </a:spcBef>
              <a:spcAft>
                <a:spcPts val="600"/>
              </a:spcAft>
              <a:buFont typeface="Wingdings" pitchFamily="2" charset="2"/>
              <a:buChar char="q"/>
            </a:pPr>
            <a:r>
              <a:rPr lang="en-US" sz="1600" dirty="0" smtClean="0">
                <a:cs typeface="Calibri" pitchFamily="34" charset="0"/>
              </a:rPr>
              <a:t>Note: If the Referenced BD contains outstanding IP&amp;A charge amounts, then the total of principal + IP&amp;A will be populated in the Principal Amount field</a:t>
            </a:r>
            <a:endParaRPr lang="en-US" sz="1800" dirty="0" smtClean="0">
              <a:cs typeface="Calibri" pitchFamily="34" charset="0"/>
            </a:endParaRPr>
          </a:p>
        </p:txBody>
      </p:sp>
      <p:sp>
        <p:nvSpPr>
          <p:cNvPr id="6" name="Title 5"/>
          <p:cNvSpPr>
            <a:spLocks noGrp="1"/>
          </p:cNvSpPr>
          <p:nvPr>
            <p:ph type="title"/>
          </p:nvPr>
        </p:nvSpPr>
        <p:spPr/>
        <p:txBody>
          <a:bodyPr>
            <a:normAutofit/>
          </a:bodyPr>
          <a:lstStyle/>
          <a:p>
            <a:r>
              <a:rPr lang="en-US" sz="2400" dirty="0">
                <a:solidFill>
                  <a:srgbClr val="FFFFFF"/>
                </a:solidFill>
              </a:rPr>
              <a:t>Delinquency Management – Treasury Collection</a:t>
            </a:r>
            <a:endParaRPr lang="en-US" sz="2800" dirty="0"/>
          </a:p>
        </p:txBody>
      </p:sp>
      <p:sp>
        <p:nvSpPr>
          <p:cNvPr id="2" name="Slide Number Placeholder 1"/>
          <p:cNvSpPr>
            <a:spLocks noGrp="1"/>
          </p:cNvSpPr>
          <p:nvPr>
            <p:ph type="sldNum" sz="quarter" idx="11"/>
          </p:nvPr>
        </p:nvSpPr>
        <p:spPr/>
        <p:txBody>
          <a:bodyPr/>
          <a:lstStyle/>
          <a:p>
            <a:fld id="{525A3C56-E491-49B2-93F3-63532DF516BC}" type="slidenum">
              <a:rPr lang="en-US" smtClean="0"/>
              <a:pPr/>
              <a:t>211</a:t>
            </a:fld>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9982" y="1158240"/>
            <a:ext cx="4617565" cy="4825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0485065"/>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7886700" y="5906386"/>
            <a:ext cx="1085850" cy="875414"/>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Content Placeholder 2"/>
          <p:cNvSpPr>
            <a:spLocks noGrp="1"/>
          </p:cNvSpPr>
          <p:nvPr/>
        </p:nvSpPr>
        <p:spPr bwMode="auto">
          <a:xfrm>
            <a:off x="407076" y="1352550"/>
            <a:ext cx="8565474" cy="45538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eaLnBrk="1" fontAlgn="auto" hangingPunct="1">
              <a:spcBef>
                <a:spcPts val="600"/>
              </a:spcBef>
              <a:spcAft>
                <a:spcPts val="600"/>
              </a:spcAft>
            </a:pPr>
            <a:r>
              <a:rPr lang="en-US" sz="1800" b="1" u="sng" dirty="0" smtClean="0">
                <a:cs typeface="Calibri" pitchFamily="34" charset="0"/>
              </a:rPr>
              <a:t>Steps to Correct IPAC External Collection (Reference BD Flow Cont.):</a:t>
            </a:r>
            <a:r>
              <a:rPr lang="en-US" sz="1800" dirty="0" smtClean="0">
                <a:cs typeface="Calibri" pitchFamily="34" charset="0"/>
              </a:rPr>
              <a:t> </a:t>
            </a:r>
          </a:p>
          <a:p>
            <a:pPr marL="342900" indent="-342900" eaLnBrk="1" fontAlgn="auto" hangingPunct="1">
              <a:spcBef>
                <a:spcPts val="600"/>
              </a:spcBef>
              <a:spcAft>
                <a:spcPts val="600"/>
              </a:spcAft>
              <a:buFont typeface="+mj-lt"/>
              <a:buAutoNum type="arabicPeriod" startAt="3"/>
            </a:pPr>
            <a:r>
              <a:rPr lang="en-US" sz="1800" dirty="0" smtClean="0">
                <a:cs typeface="Calibri" pitchFamily="34" charset="0"/>
              </a:rPr>
              <a:t>Navigate to the </a:t>
            </a:r>
            <a:r>
              <a:rPr lang="en-US" sz="1800" b="1" dirty="0" smtClean="0">
                <a:cs typeface="Calibri" pitchFamily="34" charset="0"/>
              </a:rPr>
              <a:t>Accounting Line </a:t>
            </a:r>
            <a:r>
              <a:rPr lang="en-US" sz="1800" dirty="0" smtClean="0">
                <a:cs typeface="Calibri" pitchFamily="34" charset="0"/>
              </a:rPr>
              <a:t>and enter the following in the Document Reference section:</a:t>
            </a:r>
          </a:p>
          <a:p>
            <a:pPr lvl="1" eaLnBrk="1" fontAlgn="auto" hangingPunct="1">
              <a:spcBef>
                <a:spcPts val="0"/>
              </a:spcBef>
              <a:spcAft>
                <a:spcPts val="0"/>
              </a:spcAft>
            </a:pPr>
            <a:r>
              <a:rPr lang="en-US" sz="1600" b="1" dirty="0" smtClean="0">
                <a:cs typeface="Calibri" pitchFamily="34" charset="0"/>
              </a:rPr>
              <a:t>Document Type</a:t>
            </a:r>
          </a:p>
          <a:p>
            <a:pPr lvl="1" eaLnBrk="1" fontAlgn="auto" hangingPunct="1">
              <a:spcBef>
                <a:spcPts val="0"/>
              </a:spcBef>
              <a:spcAft>
                <a:spcPts val="0"/>
              </a:spcAft>
            </a:pPr>
            <a:r>
              <a:rPr lang="en-US" sz="1600" b="1" dirty="0" smtClean="0">
                <a:cs typeface="Calibri" pitchFamily="34" charset="0"/>
              </a:rPr>
              <a:t>Document Number</a:t>
            </a:r>
          </a:p>
          <a:p>
            <a:pPr lvl="1" eaLnBrk="1" fontAlgn="auto" hangingPunct="1">
              <a:spcBef>
                <a:spcPts val="0"/>
              </a:spcBef>
              <a:spcAft>
                <a:spcPts val="0"/>
              </a:spcAft>
            </a:pPr>
            <a:r>
              <a:rPr lang="en-US" sz="1600" b="1" dirty="0" smtClean="0">
                <a:cs typeface="Calibri" pitchFamily="34" charset="0"/>
              </a:rPr>
              <a:t>Accounting Line Number</a:t>
            </a:r>
          </a:p>
          <a:p>
            <a:pPr marL="346075" lvl="1" indent="0" eaLnBrk="1" fontAlgn="auto" hangingPunct="1">
              <a:spcBef>
                <a:spcPts val="0"/>
              </a:spcBef>
              <a:spcAft>
                <a:spcPts val="0"/>
              </a:spcAft>
              <a:buNone/>
            </a:pPr>
            <a:endParaRPr lang="en-US" sz="1600" b="1" dirty="0">
              <a:cs typeface="Calibri" pitchFamily="34" charset="0"/>
            </a:endParaRPr>
          </a:p>
          <a:p>
            <a:pPr marL="342900" lvl="1" indent="-342900" eaLnBrk="1" fontAlgn="auto" hangingPunct="1">
              <a:spcBef>
                <a:spcPts val="600"/>
              </a:spcBef>
              <a:spcAft>
                <a:spcPts val="600"/>
              </a:spcAft>
              <a:buFont typeface="+mj-lt"/>
              <a:buAutoNum type="arabicPeriod" startAt="4"/>
            </a:pPr>
            <a:r>
              <a:rPr lang="en-US" sz="1800" dirty="0">
                <a:cs typeface="Calibri" pitchFamily="34" charset="0"/>
              </a:rPr>
              <a:t>Click </a:t>
            </a:r>
            <a:r>
              <a:rPr lang="en-US" sz="1800" dirty="0" smtClean="0">
                <a:cs typeface="Calibri" pitchFamily="34" charset="0"/>
              </a:rPr>
              <a:t>the </a:t>
            </a:r>
            <a:r>
              <a:rPr lang="en-US" sz="1800" b="1" dirty="0" smtClean="0">
                <a:cs typeface="Calibri" pitchFamily="34" charset="0"/>
              </a:rPr>
              <a:t>Default</a:t>
            </a:r>
            <a:r>
              <a:rPr lang="en-US" sz="1800" dirty="0" smtClean="0">
                <a:cs typeface="Calibri" pitchFamily="34" charset="0"/>
              </a:rPr>
              <a:t> button</a:t>
            </a:r>
            <a:endParaRPr lang="en-US" sz="1800" dirty="0">
              <a:cs typeface="Calibri" pitchFamily="34" charset="0"/>
            </a:endParaRPr>
          </a:p>
          <a:p>
            <a:pPr marL="342900" lvl="1" indent="-342900" eaLnBrk="1" fontAlgn="auto" hangingPunct="1">
              <a:spcBef>
                <a:spcPts val="600"/>
              </a:spcBef>
              <a:spcAft>
                <a:spcPts val="600"/>
              </a:spcAft>
              <a:buFont typeface="+mj-lt"/>
              <a:buAutoNum type="arabicPeriod" startAt="4"/>
            </a:pPr>
            <a:endParaRPr lang="en-US" sz="1800" dirty="0" smtClean="0">
              <a:cs typeface="Calibri" pitchFamily="34" charset="0"/>
            </a:endParaRPr>
          </a:p>
          <a:p>
            <a:pPr marL="0" lvl="1" indent="0" eaLnBrk="1" fontAlgn="auto" hangingPunct="1">
              <a:spcBef>
                <a:spcPts val="600"/>
              </a:spcBef>
              <a:spcAft>
                <a:spcPts val="600"/>
              </a:spcAft>
              <a:buNone/>
            </a:pPr>
            <a:endParaRPr lang="en-US" sz="1800" dirty="0">
              <a:cs typeface="Calibri" pitchFamily="34" charset="0"/>
            </a:endParaRPr>
          </a:p>
          <a:p>
            <a:pPr marL="342900" lvl="1" indent="-342900" eaLnBrk="1" fontAlgn="auto" hangingPunct="1">
              <a:spcBef>
                <a:spcPts val="600"/>
              </a:spcBef>
              <a:spcAft>
                <a:spcPts val="600"/>
              </a:spcAft>
              <a:buFont typeface="+mj-lt"/>
              <a:buAutoNum type="arabicPeriod" startAt="4"/>
            </a:pPr>
            <a:endParaRPr lang="en-US" sz="1800" dirty="0" smtClean="0">
              <a:cs typeface="Calibri" pitchFamily="34" charset="0"/>
            </a:endParaRPr>
          </a:p>
          <a:p>
            <a:pPr marL="342900" lvl="1" indent="-342900" eaLnBrk="1" fontAlgn="auto" hangingPunct="1">
              <a:spcBef>
                <a:spcPts val="600"/>
              </a:spcBef>
              <a:spcAft>
                <a:spcPts val="600"/>
              </a:spcAft>
              <a:buFont typeface="+mj-lt"/>
              <a:buAutoNum type="arabicPeriod" startAt="4"/>
            </a:pPr>
            <a:endParaRPr lang="en-US" sz="1800" dirty="0">
              <a:cs typeface="Calibri" pitchFamily="34" charset="0"/>
            </a:endParaRPr>
          </a:p>
          <a:p>
            <a:pPr marL="342900" lvl="1" indent="-342900" eaLnBrk="1" fontAlgn="auto" hangingPunct="1">
              <a:spcBef>
                <a:spcPts val="600"/>
              </a:spcBef>
              <a:spcAft>
                <a:spcPts val="600"/>
              </a:spcAft>
              <a:buFont typeface="+mj-lt"/>
              <a:buAutoNum type="arabicPeriod" startAt="5"/>
            </a:pPr>
            <a:r>
              <a:rPr lang="en-US" sz="1800" dirty="0">
                <a:cs typeface="Calibri" pitchFamily="34" charset="0"/>
              </a:rPr>
              <a:t>Update the </a:t>
            </a:r>
            <a:r>
              <a:rPr lang="en-US" sz="1800" b="1" dirty="0">
                <a:cs typeface="Calibri" pitchFamily="34" charset="0"/>
              </a:rPr>
              <a:t>Line Amount </a:t>
            </a:r>
            <a:r>
              <a:rPr lang="en-US" sz="1800" dirty="0">
                <a:cs typeface="Calibri" pitchFamily="34" charset="0"/>
              </a:rPr>
              <a:t>as appropriate.</a:t>
            </a:r>
          </a:p>
          <a:p>
            <a:pPr marL="688975" lvl="2" indent="-342900" eaLnBrk="1" fontAlgn="auto" hangingPunct="1">
              <a:spcBef>
                <a:spcPts val="600"/>
              </a:spcBef>
              <a:spcAft>
                <a:spcPts val="600"/>
              </a:spcAft>
              <a:buFont typeface="Wingdings" pitchFamily="2" charset="2"/>
              <a:buChar char="q"/>
            </a:pPr>
            <a:r>
              <a:rPr lang="en-US" sz="1400" dirty="0">
                <a:cs typeface="Calibri" pitchFamily="34" charset="0"/>
              </a:rPr>
              <a:t>Note: Since Treasury sends the payment as a lump sum, the collection may need to be split out to multiple BDs and/or DAs.</a:t>
            </a:r>
          </a:p>
          <a:p>
            <a:pPr marL="0" lvl="1" indent="0" eaLnBrk="1" fontAlgn="auto" hangingPunct="1">
              <a:spcBef>
                <a:spcPts val="600"/>
              </a:spcBef>
              <a:spcAft>
                <a:spcPts val="600"/>
              </a:spcAft>
              <a:buNone/>
            </a:pPr>
            <a:endParaRPr lang="en-US" sz="1800" dirty="0" smtClean="0">
              <a:cs typeface="Calibri" pitchFamily="34" charset="0"/>
            </a:endParaRPr>
          </a:p>
          <a:p>
            <a:pPr marL="342900" lvl="1" indent="-342900" eaLnBrk="1" fontAlgn="auto" hangingPunct="1">
              <a:spcBef>
                <a:spcPts val="600"/>
              </a:spcBef>
              <a:spcAft>
                <a:spcPts val="600"/>
              </a:spcAft>
              <a:buFont typeface="+mj-lt"/>
              <a:buAutoNum type="arabicPeriod" startAt="4"/>
            </a:pPr>
            <a:endParaRPr lang="en-US" sz="1800" dirty="0">
              <a:cs typeface="Calibri" pitchFamily="34" charset="0"/>
            </a:endParaRPr>
          </a:p>
          <a:p>
            <a:pPr marL="342900" lvl="1" indent="-342900" eaLnBrk="1" fontAlgn="auto" hangingPunct="1">
              <a:spcBef>
                <a:spcPts val="600"/>
              </a:spcBef>
              <a:spcAft>
                <a:spcPts val="600"/>
              </a:spcAft>
              <a:buFont typeface="+mj-lt"/>
              <a:buAutoNum type="arabicPeriod" startAt="4"/>
            </a:pPr>
            <a:endParaRPr lang="en-US" sz="1800" dirty="0" smtClean="0">
              <a:cs typeface="Calibri" pitchFamily="34" charset="0"/>
            </a:endParaRPr>
          </a:p>
          <a:p>
            <a:pPr marL="0" indent="0" eaLnBrk="1" fontAlgn="auto" hangingPunct="1">
              <a:spcBef>
                <a:spcPts val="600"/>
              </a:spcBef>
              <a:spcAft>
                <a:spcPts val="600"/>
              </a:spcAft>
              <a:buNone/>
            </a:pPr>
            <a:endParaRPr lang="en-US" sz="1800" dirty="0" smtClean="0">
              <a:cs typeface="Calibri" pitchFamily="34" charset="0"/>
            </a:endParaRPr>
          </a:p>
        </p:txBody>
      </p:sp>
      <p:sp>
        <p:nvSpPr>
          <p:cNvPr id="6" name="Title 5"/>
          <p:cNvSpPr>
            <a:spLocks noGrp="1"/>
          </p:cNvSpPr>
          <p:nvPr>
            <p:ph type="title"/>
          </p:nvPr>
        </p:nvSpPr>
        <p:spPr/>
        <p:txBody>
          <a:bodyPr>
            <a:normAutofit/>
          </a:bodyPr>
          <a:lstStyle/>
          <a:p>
            <a:r>
              <a:rPr lang="en-US" sz="2400" dirty="0">
                <a:solidFill>
                  <a:srgbClr val="FFFFFF"/>
                </a:solidFill>
              </a:rPr>
              <a:t>Delinquency Management – Treasury Collection</a:t>
            </a:r>
            <a:endParaRPr lang="en-US" sz="2800" dirty="0"/>
          </a:p>
        </p:txBody>
      </p:sp>
      <p:sp>
        <p:nvSpPr>
          <p:cNvPr id="2" name="Slide Number Placeholder 1"/>
          <p:cNvSpPr>
            <a:spLocks noGrp="1"/>
          </p:cNvSpPr>
          <p:nvPr>
            <p:ph type="sldNum" sz="quarter" idx="11"/>
          </p:nvPr>
        </p:nvSpPr>
        <p:spPr/>
        <p:txBody>
          <a:bodyPr/>
          <a:lstStyle/>
          <a:p>
            <a:fld id="{525A3C56-E491-49B2-93F3-63532DF516BC}" type="slidenum">
              <a:rPr lang="en-US" smtClean="0"/>
              <a:pPr/>
              <a:t>212</a:t>
            </a:fld>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7201" y="4055435"/>
            <a:ext cx="6345237"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9400421"/>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nvSpPr>
        <p:spPr bwMode="auto">
          <a:xfrm>
            <a:off x="407076" y="1052927"/>
            <a:ext cx="8736924" cy="41667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eaLnBrk="1" fontAlgn="auto" hangingPunct="1">
              <a:spcBef>
                <a:spcPts val="600"/>
              </a:spcBef>
              <a:spcAft>
                <a:spcPts val="600"/>
              </a:spcAft>
            </a:pPr>
            <a:r>
              <a:rPr lang="en-US" sz="1800" b="1" u="sng" dirty="0" smtClean="0">
                <a:cs typeface="Calibri" pitchFamily="34" charset="0"/>
              </a:rPr>
              <a:t>Steps to Correct IPAC External Collection (Reference BD Flow Cont.):</a:t>
            </a:r>
            <a:r>
              <a:rPr lang="en-US" sz="1800" dirty="0" smtClean="0">
                <a:cs typeface="Calibri" pitchFamily="34" charset="0"/>
              </a:rPr>
              <a:t> </a:t>
            </a:r>
          </a:p>
          <a:p>
            <a:pPr marL="342900" indent="-342900" eaLnBrk="1" fontAlgn="auto" hangingPunct="1">
              <a:spcBef>
                <a:spcPts val="600"/>
              </a:spcBef>
              <a:spcAft>
                <a:spcPts val="600"/>
              </a:spcAft>
              <a:buFont typeface="+mj-lt"/>
              <a:buAutoNum type="arabicPeriod" startAt="6"/>
            </a:pPr>
            <a:r>
              <a:rPr lang="en-US" sz="1800" dirty="0" smtClean="0">
                <a:cs typeface="Calibri" pitchFamily="34" charset="0"/>
              </a:rPr>
              <a:t>Update the </a:t>
            </a:r>
            <a:r>
              <a:rPr lang="en-US" sz="1800" b="1" dirty="0" smtClean="0">
                <a:cs typeface="Calibri" pitchFamily="34" charset="0"/>
              </a:rPr>
              <a:t>Transaction Type </a:t>
            </a:r>
            <a:r>
              <a:rPr lang="en-US" sz="1800" dirty="0" smtClean="0">
                <a:cs typeface="Calibri" pitchFamily="34" charset="0"/>
              </a:rPr>
              <a:t>= 01</a:t>
            </a:r>
            <a:endParaRPr lang="en-US" sz="1800" b="1" dirty="0" smtClean="0">
              <a:cs typeface="Calibri" pitchFamily="34" charset="0"/>
            </a:endParaRPr>
          </a:p>
          <a:p>
            <a:pPr marL="0" indent="0" eaLnBrk="1" fontAlgn="auto" hangingPunct="1">
              <a:spcBef>
                <a:spcPts val="600"/>
              </a:spcBef>
              <a:spcAft>
                <a:spcPts val="600"/>
              </a:spcAft>
              <a:buNone/>
            </a:pPr>
            <a:endParaRPr lang="en-US" sz="1800" b="1" dirty="0" smtClean="0">
              <a:cs typeface="Calibri" pitchFamily="34" charset="0"/>
            </a:endParaRPr>
          </a:p>
          <a:p>
            <a:pPr marL="342900" lvl="1" indent="-342900" eaLnBrk="1" fontAlgn="auto" hangingPunct="1">
              <a:spcBef>
                <a:spcPts val="600"/>
              </a:spcBef>
              <a:spcAft>
                <a:spcPts val="600"/>
              </a:spcAft>
              <a:buFont typeface="+mj-lt"/>
              <a:buAutoNum type="arabicPeriod" startAt="5"/>
            </a:pPr>
            <a:endParaRPr lang="en-US" sz="1800" dirty="0" smtClean="0">
              <a:cs typeface="Calibri" pitchFamily="34" charset="0"/>
            </a:endParaRPr>
          </a:p>
          <a:p>
            <a:pPr marL="342900" lvl="1" indent="-342900" eaLnBrk="1" fontAlgn="auto" hangingPunct="1">
              <a:spcBef>
                <a:spcPts val="600"/>
              </a:spcBef>
              <a:spcAft>
                <a:spcPts val="600"/>
              </a:spcAft>
              <a:buFont typeface="+mj-lt"/>
              <a:buAutoNum type="arabicPeriod" startAt="5"/>
            </a:pPr>
            <a:endParaRPr lang="en-US" sz="1800" dirty="0" smtClean="0">
              <a:cs typeface="Calibri" pitchFamily="34" charset="0"/>
            </a:endParaRPr>
          </a:p>
          <a:p>
            <a:pPr marL="342900" lvl="1" indent="-342900" eaLnBrk="1" fontAlgn="auto" hangingPunct="1">
              <a:spcBef>
                <a:spcPts val="600"/>
              </a:spcBef>
              <a:spcAft>
                <a:spcPts val="600"/>
              </a:spcAft>
              <a:buFont typeface="+mj-lt"/>
              <a:buAutoNum type="arabicPeriod" startAt="5"/>
            </a:pPr>
            <a:endParaRPr lang="en-US" sz="1800" dirty="0">
              <a:cs typeface="Calibri" pitchFamily="34" charset="0"/>
            </a:endParaRPr>
          </a:p>
          <a:p>
            <a:pPr marL="342900" lvl="1" indent="-342900" eaLnBrk="1" fontAlgn="auto" hangingPunct="1">
              <a:spcBef>
                <a:spcPts val="600"/>
              </a:spcBef>
              <a:spcAft>
                <a:spcPts val="600"/>
              </a:spcAft>
              <a:buFont typeface="+mj-lt"/>
              <a:buAutoNum type="arabicPeriod" startAt="7"/>
            </a:pPr>
            <a:r>
              <a:rPr lang="en-US" sz="1800" dirty="0" smtClean="0">
                <a:cs typeface="Calibri" pitchFamily="34" charset="0"/>
              </a:rPr>
              <a:t>If applicable for the referred debt, ensure the </a:t>
            </a:r>
            <a:r>
              <a:rPr lang="en-US" sz="1800" dirty="0">
                <a:cs typeface="Calibri" pitchFamily="34" charset="0"/>
              </a:rPr>
              <a:t>IP&amp;A lines have been generated and populated with the correct TT, amounts, and accounting </a:t>
            </a:r>
            <a:r>
              <a:rPr lang="en-US" sz="1800" dirty="0" smtClean="0">
                <a:cs typeface="Calibri" pitchFamily="34" charset="0"/>
              </a:rPr>
              <a:t>dimensions via the Default action performed in Step #4</a:t>
            </a:r>
          </a:p>
          <a:p>
            <a:pPr marL="688975" lvl="2" indent="-342900" eaLnBrk="1" fontAlgn="auto" hangingPunct="1">
              <a:spcBef>
                <a:spcPts val="600"/>
              </a:spcBef>
              <a:spcAft>
                <a:spcPts val="600"/>
              </a:spcAft>
              <a:buFont typeface="Wingdings" pitchFamily="2" charset="2"/>
              <a:buChar char="q"/>
            </a:pPr>
            <a:r>
              <a:rPr lang="en-US" sz="1400" dirty="0" smtClean="0">
                <a:cs typeface="Calibri" pitchFamily="34" charset="0"/>
              </a:rPr>
              <a:t>Note: The sum of the New Principal Amount + IP&amp;A Charge Lines = Original Principal Amount</a:t>
            </a:r>
            <a:endParaRPr lang="en-US" sz="1800" dirty="0" smtClean="0">
              <a:cs typeface="Calibri" pitchFamily="34" charset="0"/>
            </a:endParaRPr>
          </a:p>
          <a:p>
            <a:pPr marL="342900" lvl="1" indent="-342900" eaLnBrk="1" fontAlgn="auto" hangingPunct="1">
              <a:spcBef>
                <a:spcPts val="600"/>
              </a:spcBef>
              <a:spcAft>
                <a:spcPts val="600"/>
              </a:spcAft>
              <a:buFont typeface="+mj-lt"/>
              <a:buAutoNum type="arabicPeriod" startAt="7"/>
            </a:pPr>
            <a:r>
              <a:rPr lang="en-US" sz="1800" dirty="0" smtClean="0">
                <a:cs typeface="Calibri" pitchFamily="34" charset="0"/>
              </a:rPr>
              <a:t>Click </a:t>
            </a:r>
            <a:r>
              <a:rPr lang="en-US" sz="1800" b="1" dirty="0" smtClean="0">
                <a:cs typeface="Calibri" pitchFamily="34" charset="0"/>
              </a:rPr>
              <a:t>Verify</a:t>
            </a:r>
            <a:r>
              <a:rPr lang="en-US" sz="1800" dirty="0" smtClean="0">
                <a:cs typeface="Calibri" pitchFamily="34" charset="0"/>
              </a:rPr>
              <a:t> and </a:t>
            </a:r>
            <a:r>
              <a:rPr lang="en-US" sz="1800" b="1" dirty="0" smtClean="0">
                <a:cs typeface="Calibri" pitchFamily="34" charset="0"/>
              </a:rPr>
              <a:t>Submit</a:t>
            </a:r>
          </a:p>
          <a:p>
            <a:pPr marL="342900" lvl="1" indent="-342900" eaLnBrk="1" fontAlgn="auto" hangingPunct="1">
              <a:spcBef>
                <a:spcPts val="600"/>
              </a:spcBef>
              <a:spcAft>
                <a:spcPts val="600"/>
              </a:spcAft>
              <a:buFont typeface="+mj-lt"/>
              <a:buAutoNum type="arabicPeriod" startAt="7"/>
            </a:pPr>
            <a:r>
              <a:rPr lang="en-US" sz="1800" b="1" dirty="0" smtClean="0">
                <a:cs typeface="Calibri" pitchFamily="34" charset="0"/>
              </a:rPr>
              <a:t>Repeat</a:t>
            </a:r>
            <a:r>
              <a:rPr lang="en-US" sz="1800" dirty="0" smtClean="0">
                <a:cs typeface="Calibri" pitchFamily="34" charset="0"/>
              </a:rPr>
              <a:t> steps 1-7 as needed depending on the BDs and DAs that need to be referenced for the lump sum received</a:t>
            </a:r>
            <a:endParaRPr lang="en-US" sz="1800" dirty="0">
              <a:cs typeface="Calibri" pitchFamily="34" charset="0"/>
            </a:endParaRPr>
          </a:p>
          <a:p>
            <a:pPr marL="0" indent="0" eaLnBrk="1" fontAlgn="auto" hangingPunct="1">
              <a:spcBef>
                <a:spcPts val="600"/>
              </a:spcBef>
              <a:spcAft>
                <a:spcPts val="600"/>
              </a:spcAft>
              <a:buNone/>
            </a:pPr>
            <a:endParaRPr lang="en-US" sz="1800" dirty="0" smtClean="0">
              <a:cs typeface="Calibri" pitchFamily="34" charset="0"/>
            </a:endParaRPr>
          </a:p>
        </p:txBody>
      </p:sp>
      <p:sp>
        <p:nvSpPr>
          <p:cNvPr id="6" name="Title 5"/>
          <p:cNvSpPr>
            <a:spLocks noGrp="1"/>
          </p:cNvSpPr>
          <p:nvPr>
            <p:ph type="title"/>
          </p:nvPr>
        </p:nvSpPr>
        <p:spPr/>
        <p:txBody>
          <a:bodyPr>
            <a:normAutofit/>
          </a:bodyPr>
          <a:lstStyle/>
          <a:p>
            <a:r>
              <a:rPr lang="en-US" sz="2400" dirty="0">
                <a:solidFill>
                  <a:srgbClr val="FFFFFF"/>
                </a:solidFill>
              </a:rPr>
              <a:t>Delinquency Management – Treasury Collection</a:t>
            </a:r>
            <a:endParaRPr lang="en-US" sz="2800" dirty="0"/>
          </a:p>
        </p:txBody>
      </p:sp>
      <p:sp>
        <p:nvSpPr>
          <p:cNvPr id="2" name="Slide Number Placeholder 1"/>
          <p:cNvSpPr>
            <a:spLocks noGrp="1"/>
          </p:cNvSpPr>
          <p:nvPr>
            <p:ph type="sldNum" sz="quarter" idx="11"/>
          </p:nvPr>
        </p:nvSpPr>
        <p:spPr/>
        <p:txBody>
          <a:bodyPr/>
          <a:lstStyle/>
          <a:p>
            <a:fld id="{525A3C56-E491-49B2-93F3-63532DF516BC}" type="slidenum">
              <a:rPr lang="en-US" smtClean="0"/>
              <a:pPr/>
              <a:t>213</a:t>
            </a:fld>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0028" y="1903628"/>
            <a:ext cx="5178164" cy="1637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7367552"/>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nvSpPr>
        <p:spPr bwMode="auto">
          <a:xfrm>
            <a:off x="407076" y="1303131"/>
            <a:ext cx="3962906" cy="485345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eaLnBrk="1" fontAlgn="auto" hangingPunct="1">
              <a:spcBef>
                <a:spcPts val="600"/>
              </a:spcBef>
              <a:spcAft>
                <a:spcPts val="600"/>
              </a:spcAft>
            </a:pPr>
            <a:r>
              <a:rPr lang="en-US" sz="1800" b="1" u="sng" dirty="0" smtClean="0">
                <a:cs typeface="Calibri" pitchFamily="34" charset="0"/>
              </a:rPr>
              <a:t>Steps to Correct IPAC External Collection (Unapplied Collection Flow):</a:t>
            </a:r>
            <a:r>
              <a:rPr lang="en-US" sz="1800" dirty="0" smtClean="0">
                <a:cs typeface="Calibri" pitchFamily="34" charset="0"/>
              </a:rPr>
              <a:t> </a:t>
            </a:r>
          </a:p>
          <a:p>
            <a:pPr marL="342900" indent="-342900" eaLnBrk="1" fontAlgn="auto" hangingPunct="1">
              <a:spcBef>
                <a:spcPts val="600"/>
              </a:spcBef>
              <a:spcAft>
                <a:spcPts val="600"/>
              </a:spcAft>
              <a:buFont typeface="+mj-lt"/>
              <a:buAutoNum type="arabicPeriod" startAt="2"/>
            </a:pPr>
            <a:r>
              <a:rPr lang="en-US" sz="1800" dirty="0" smtClean="0">
                <a:cs typeface="Calibri" pitchFamily="34" charset="0"/>
              </a:rPr>
              <a:t>Ensure the Header information is correct, including </a:t>
            </a:r>
            <a:r>
              <a:rPr lang="en-US" sz="1800" b="1" dirty="0" smtClean="0">
                <a:cs typeface="Calibri" pitchFamily="34" charset="0"/>
              </a:rPr>
              <a:t>Deposit Number</a:t>
            </a:r>
            <a:r>
              <a:rPr lang="en-US" sz="1800" dirty="0" smtClean="0">
                <a:cs typeface="Calibri" pitchFamily="34" charset="0"/>
              </a:rPr>
              <a:t>, </a:t>
            </a:r>
            <a:r>
              <a:rPr lang="en-US" sz="1800" b="1" dirty="0" smtClean="0">
                <a:cs typeface="Calibri" pitchFamily="34" charset="0"/>
              </a:rPr>
              <a:t>Amounts</a:t>
            </a:r>
            <a:r>
              <a:rPr lang="en-US" sz="1800" dirty="0" smtClean="0">
                <a:cs typeface="Calibri" pitchFamily="34" charset="0"/>
              </a:rPr>
              <a:t>, </a:t>
            </a:r>
            <a:r>
              <a:rPr lang="en-US" sz="1800" b="1" dirty="0" smtClean="0">
                <a:cs typeface="Calibri" pitchFamily="34" charset="0"/>
              </a:rPr>
              <a:t>Disbursing Office</a:t>
            </a:r>
            <a:r>
              <a:rPr lang="en-US" sz="1800" dirty="0" smtClean="0">
                <a:cs typeface="Calibri" pitchFamily="34" charset="0"/>
              </a:rPr>
              <a:t>, etc.</a:t>
            </a:r>
          </a:p>
          <a:p>
            <a:pPr marL="679450" lvl="1" indent="-342900" eaLnBrk="1" fontAlgn="auto" hangingPunct="1">
              <a:spcBef>
                <a:spcPts val="600"/>
              </a:spcBef>
              <a:spcAft>
                <a:spcPts val="600"/>
              </a:spcAft>
              <a:buFont typeface="Wingdings" pitchFamily="2" charset="2"/>
              <a:buChar char="q"/>
            </a:pPr>
            <a:r>
              <a:rPr lang="en-US" sz="1600" dirty="0" smtClean="0">
                <a:cs typeface="Calibri" pitchFamily="34" charset="0"/>
              </a:rPr>
              <a:t>Note: The Principal Amount is the total amount received from Treasury via IPACIN</a:t>
            </a:r>
          </a:p>
          <a:p>
            <a:pPr marL="342900" indent="-342900" eaLnBrk="1" fontAlgn="auto" hangingPunct="1">
              <a:spcBef>
                <a:spcPts val="600"/>
              </a:spcBef>
              <a:spcAft>
                <a:spcPts val="600"/>
              </a:spcAft>
              <a:buFont typeface="+mj-lt"/>
              <a:buAutoNum type="arabicPeriod" startAt="2"/>
            </a:pPr>
            <a:endParaRPr lang="en-US" sz="1800" dirty="0" smtClean="0">
              <a:cs typeface="Calibri" pitchFamily="34" charset="0"/>
            </a:endParaRPr>
          </a:p>
        </p:txBody>
      </p:sp>
      <p:sp>
        <p:nvSpPr>
          <p:cNvPr id="6" name="Title 5"/>
          <p:cNvSpPr>
            <a:spLocks noGrp="1"/>
          </p:cNvSpPr>
          <p:nvPr>
            <p:ph type="title"/>
          </p:nvPr>
        </p:nvSpPr>
        <p:spPr/>
        <p:txBody>
          <a:bodyPr>
            <a:normAutofit/>
          </a:bodyPr>
          <a:lstStyle/>
          <a:p>
            <a:r>
              <a:rPr lang="en-US" sz="2400" dirty="0">
                <a:solidFill>
                  <a:srgbClr val="FFFFFF"/>
                </a:solidFill>
              </a:rPr>
              <a:t>Delinquency Management – Treasury Collection</a:t>
            </a:r>
            <a:endParaRPr lang="en-US" sz="2800" dirty="0"/>
          </a:p>
        </p:txBody>
      </p:sp>
      <p:sp>
        <p:nvSpPr>
          <p:cNvPr id="2" name="Slide Number Placeholder 1"/>
          <p:cNvSpPr>
            <a:spLocks noGrp="1"/>
          </p:cNvSpPr>
          <p:nvPr>
            <p:ph type="sldNum" sz="quarter" idx="11"/>
          </p:nvPr>
        </p:nvSpPr>
        <p:spPr/>
        <p:txBody>
          <a:bodyPr/>
          <a:lstStyle/>
          <a:p>
            <a:fld id="{525A3C56-E491-49B2-93F3-63532DF516BC}" type="slidenum">
              <a:rPr lang="en-US" smtClean="0"/>
              <a:pPr/>
              <a:t>214</a:t>
            </a:fld>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9982" y="1158240"/>
            <a:ext cx="4617565" cy="4825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9725462"/>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nvSpPr>
        <p:spPr bwMode="auto">
          <a:xfrm>
            <a:off x="407075" y="1052927"/>
            <a:ext cx="8736925" cy="485345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eaLnBrk="1" fontAlgn="auto" hangingPunct="1">
              <a:spcBef>
                <a:spcPts val="600"/>
              </a:spcBef>
              <a:spcAft>
                <a:spcPts val="600"/>
              </a:spcAft>
            </a:pPr>
            <a:r>
              <a:rPr lang="en-US" sz="1800" b="1" u="sng" dirty="0" smtClean="0">
                <a:cs typeface="Calibri" pitchFamily="34" charset="0"/>
              </a:rPr>
              <a:t>Steps to Correct IPAC External Collection (Unapplied Collection Flow Cont.):</a:t>
            </a:r>
            <a:r>
              <a:rPr lang="en-US" sz="1800" dirty="0" smtClean="0">
                <a:cs typeface="Calibri" pitchFamily="34" charset="0"/>
              </a:rPr>
              <a:t> </a:t>
            </a:r>
          </a:p>
          <a:p>
            <a:pPr marL="342900" indent="-342900" eaLnBrk="1" fontAlgn="auto" hangingPunct="1">
              <a:spcBef>
                <a:spcPts val="600"/>
              </a:spcBef>
              <a:spcAft>
                <a:spcPts val="600"/>
              </a:spcAft>
              <a:buFont typeface="+mj-lt"/>
              <a:buAutoNum type="arabicPeriod" startAt="3"/>
            </a:pPr>
            <a:r>
              <a:rPr lang="en-US" sz="1800" dirty="0" smtClean="0">
                <a:cs typeface="Calibri" pitchFamily="34" charset="0"/>
              </a:rPr>
              <a:t>Navigate to the </a:t>
            </a:r>
            <a:r>
              <a:rPr lang="en-US" sz="1800" b="1" dirty="0" smtClean="0">
                <a:cs typeface="Calibri" pitchFamily="34" charset="0"/>
              </a:rPr>
              <a:t>Accounting Line </a:t>
            </a:r>
            <a:r>
              <a:rPr lang="en-US" sz="1800" dirty="0" smtClean="0">
                <a:cs typeface="Calibri" pitchFamily="34" charset="0"/>
              </a:rPr>
              <a:t>and enter the following:</a:t>
            </a:r>
          </a:p>
          <a:p>
            <a:pPr lvl="1" eaLnBrk="1" fontAlgn="auto" hangingPunct="1">
              <a:spcBef>
                <a:spcPts val="0"/>
              </a:spcBef>
              <a:spcAft>
                <a:spcPts val="0"/>
              </a:spcAft>
            </a:pPr>
            <a:r>
              <a:rPr lang="en-US" sz="1600" b="1" dirty="0" smtClean="0">
                <a:cs typeface="Calibri" pitchFamily="34" charset="0"/>
              </a:rPr>
              <a:t>Transaction Type </a:t>
            </a:r>
            <a:r>
              <a:rPr lang="en-US" sz="1600" dirty="0" smtClean="0">
                <a:cs typeface="Calibri" pitchFamily="34" charset="0"/>
              </a:rPr>
              <a:t>= 02</a:t>
            </a:r>
          </a:p>
          <a:p>
            <a:pPr lvl="1" eaLnBrk="1" fontAlgn="auto" hangingPunct="1">
              <a:spcBef>
                <a:spcPts val="0"/>
              </a:spcBef>
              <a:spcAft>
                <a:spcPts val="0"/>
              </a:spcAft>
            </a:pPr>
            <a:r>
              <a:rPr lang="en-US" sz="1600" b="1" dirty="0" smtClean="0">
                <a:cs typeface="Calibri" pitchFamily="34" charset="0"/>
              </a:rPr>
              <a:t>Business Line</a:t>
            </a:r>
          </a:p>
          <a:p>
            <a:pPr lvl="1" eaLnBrk="1" fontAlgn="auto" hangingPunct="1">
              <a:spcBef>
                <a:spcPts val="0"/>
              </a:spcBef>
              <a:spcAft>
                <a:spcPts val="0"/>
              </a:spcAft>
            </a:pPr>
            <a:r>
              <a:rPr lang="en-US" sz="1600" b="1" dirty="0" smtClean="0">
                <a:cs typeface="Calibri" pitchFamily="34" charset="0"/>
              </a:rPr>
              <a:t>Receivable Type</a:t>
            </a:r>
          </a:p>
          <a:p>
            <a:pPr lvl="1" eaLnBrk="1" fontAlgn="auto" hangingPunct="1">
              <a:spcBef>
                <a:spcPts val="0"/>
              </a:spcBef>
              <a:spcAft>
                <a:spcPts val="0"/>
              </a:spcAft>
            </a:pPr>
            <a:r>
              <a:rPr lang="en-US" sz="1600" b="1" dirty="0" smtClean="0">
                <a:cs typeface="Calibri" pitchFamily="34" charset="0"/>
              </a:rPr>
              <a:t>Vendor Code</a:t>
            </a:r>
            <a:endParaRPr lang="en-US" sz="1800" dirty="0" smtClean="0">
              <a:cs typeface="Calibri" pitchFamily="34" charset="0"/>
            </a:endParaRPr>
          </a:p>
          <a:p>
            <a:pPr marL="342900" lvl="1" indent="-342900" eaLnBrk="1" fontAlgn="auto" hangingPunct="1">
              <a:spcBef>
                <a:spcPts val="600"/>
              </a:spcBef>
              <a:spcAft>
                <a:spcPts val="600"/>
              </a:spcAft>
              <a:buFont typeface="+mj-lt"/>
              <a:buAutoNum type="arabicPeriod" startAt="4"/>
            </a:pPr>
            <a:endParaRPr lang="en-US" sz="1800" dirty="0">
              <a:cs typeface="Calibri" pitchFamily="34" charset="0"/>
            </a:endParaRPr>
          </a:p>
          <a:p>
            <a:pPr marL="342900" lvl="1" indent="-342900" eaLnBrk="1" fontAlgn="auto" hangingPunct="1">
              <a:spcBef>
                <a:spcPts val="600"/>
              </a:spcBef>
              <a:spcAft>
                <a:spcPts val="600"/>
              </a:spcAft>
              <a:buFont typeface="+mj-lt"/>
              <a:buAutoNum type="arabicPeriod" startAt="4"/>
            </a:pPr>
            <a:endParaRPr lang="en-US" sz="1800" dirty="0" smtClean="0">
              <a:cs typeface="Calibri" pitchFamily="34" charset="0"/>
            </a:endParaRPr>
          </a:p>
          <a:p>
            <a:pPr marL="342900" lvl="1" indent="-342900" eaLnBrk="1" fontAlgn="auto" hangingPunct="1">
              <a:spcBef>
                <a:spcPts val="600"/>
              </a:spcBef>
              <a:spcAft>
                <a:spcPts val="600"/>
              </a:spcAft>
              <a:buFont typeface="+mj-lt"/>
              <a:buAutoNum type="arabicPeriod" startAt="4"/>
            </a:pPr>
            <a:endParaRPr lang="en-US" sz="1800" dirty="0">
              <a:cs typeface="Calibri" pitchFamily="34" charset="0"/>
            </a:endParaRPr>
          </a:p>
          <a:p>
            <a:pPr marL="342900" lvl="1" indent="-342900" eaLnBrk="1" fontAlgn="auto" hangingPunct="1">
              <a:spcBef>
                <a:spcPts val="600"/>
              </a:spcBef>
              <a:spcAft>
                <a:spcPts val="600"/>
              </a:spcAft>
              <a:buFont typeface="+mj-lt"/>
              <a:buAutoNum type="arabicPeriod" startAt="4"/>
            </a:pPr>
            <a:endParaRPr lang="en-US" sz="1800" dirty="0" smtClean="0">
              <a:cs typeface="Calibri" pitchFamily="34" charset="0"/>
            </a:endParaRPr>
          </a:p>
          <a:p>
            <a:pPr marL="342900" lvl="1" indent="-342900" eaLnBrk="1" fontAlgn="auto" hangingPunct="1">
              <a:spcBef>
                <a:spcPts val="600"/>
              </a:spcBef>
              <a:spcAft>
                <a:spcPts val="600"/>
              </a:spcAft>
              <a:buFont typeface="+mj-lt"/>
              <a:buAutoNum type="arabicPeriod" startAt="4"/>
            </a:pPr>
            <a:endParaRPr lang="en-US" sz="1800" dirty="0">
              <a:cs typeface="Calibri" pitchFamily="34" charset="0"/>
            </a:endParaRPr>
          </a:p>
          <a:p>
            <a:pPr marL="342900" lvl="1" indent="-342900" eaLnBrk="1" fontAlgn="auto" hangingPunct="1">
              <a:spcBef>
                <a:spcPts val="600"/>
              </a:spcBef>
              <a:spcAft>
                <a:spcPts val="600"/>
              </a:spcAft>
              <a:buFont typeface="+mj-lt"/>
              <a:buAutoNum type="arabicPeriod" startAt="4"/>
            </a:pPr>
            <a:endParaRPr lang="en-US" sz="1800" dirty="0" smtClean="0">
              <a:cs typeface="Calibri" pitchFamily="34" charset="0"/>
            </a:endParaRPr>
          </a:p>
          <a:p>
            <a:pPr marL="0" indent="0" eaLnBrk="1" fontAlgn="auto" hangingPunct="1">
              <a:spcBef>
                <a:spcPts val="600"/>
              </a:spcBef>
              <a:spcAft>
                <a:spcPts val="600"/>
              </a:spcAft>
              <a:buNone/>
            </a:pPr>
            <a:endParaRPr lang="en-US" sz="1800" dirty="0" smtClean="0">
              <a:cs typeface="Calibri" pitchFamily="34" charset="0"/>
            </a:endParaRPr>
          </a:p>
        </p:txBody>
      </p:sp>
      <p:sp>
        <p:nvSpPr>
          <p:cNvPr id="6" name="Title 5"/>
          <p:cNvSpPr>
            <a:spLocks noGrp="1"/>
          </p:cNvSpPr>
          <p:nvPr>
            <p:ph type="title"/>
          </p:nvPr>
        </p:nvSpPr>
        <p:spPr/>
        <p:txBody>
          <a:bodyPr>
            <a:normAutofit/>
          </a:bodyPr>
          <a:lstStyle/>
          <a:p>
            <a:r>
              <a:rPr lang="en-US" sz="2400" dirty="0">
                <a:solidFill>
                  <a:srgbClr val="FFFFFF"/>
                </a:solidFill>
              </a:rPr>
              <a:t>Delinquency Management – Treasury Collection</a:t>
            </a:r>
            <a:endParaRPr lang="en-US" sz="2800" dirty="0"/>
          </a:p>
        </p:txBody>
      </p:sp>
      <p:sp>
        <p:nvSpPr>
          <p:cNvPr id="2" name="Slide Number Placeholder 1"/>
          <p:cNvSpPr>
            <a:spLocks noGrp="1"/>
          </p:cNvSpPr>
          <p:nvPr>
            <p:ph type="sldNum" sz="quarter" idx="11"/>
          </p:nvPr>
        </p:nvSpPr>
        <p:spPr/>
        <p:txBody>
          <a:bodyPr/>
          <a:lstStyle/>
          <a:p>
            <a:fld id="{525A3C56-E491-49B2-93F3-63532DF516BC}" type="slidenum">
              <a:rPr lang="en-US" smtClean="0"/>
              <a:pPr/>
              <a:t>215</a:t>
            </a:fld>
            <a:endParaRPr lang="en-US" dirty="0"/>
          </a:p>
        </p:txBody>
      </p:sp>
      <p:sp>
        <p:nvSpPr>
          <p:cNvPr id="4" name="Footer Placeholder 3"/>
          <p:cNvSpPr>
            <a:spLocks noGrp="1"/>
          </p:cNvSpPr>
          <p:nvPr>
            <p:ph type="ftr" sz="quarter" idx="10"/>
          </p:nvPr>
        </p:nvSpPr>
        <p:spPr/>
        <p:txBody>
          <a:bodyPr/>
          <a:lstStyle/>
          <a:p>
            <a:pPr>
              <a:defRPr/>
            </a:pPr>
            <a:r>
              <a:rPr lang="en-US" smtClean="0"/>
              <a:t>CGI Federal Proprietary and Confidential</a:t>
            </a:r>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9146" y="3027908"/>
            <a:ext cx="5408463" cy="3427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1245443"/>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nvSpPr>
        <p:spPr bwMode="auto">
          <a:xfrm>
            <a:off x="407075" y="1052927"/>
            <a:ext cx="8736925" cy="485345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eaLnBrk="1" fontAlgn="auto" hangingPunct="1">
              <a:spcBef>
                <a:spcPts val="600"/>
              </a:spcBef>
              <a:spcAft>
                <a:spcPts val="600"/>
              </a:spcAft>
            </a:pPr>
            <a:r>
              <a:rPr lang="en-US" sz="1800" b="1" u="sng" dirty="0" smtClean="0">
                <a:cs typeface="Calibri" pitchFamily="34" charset="0"/>
              </a:rPr>
              <a:t>Steps to Correct IPAC External Collection (Unapplied Collection Flow Cont.):</a:t>
            </a:r>
            <a:r>
              <a:rPr lang="en-US" sz="1800" dirty="0" smtClean="0">
                <a:cs typeface="Calibri" pitchFamily="34" charset="0"/>
              </a:rPr>
              <a:t> </a:t>
            </a:r>
          </a:p>
          <a:p>
            <a:pPr marL="342900" indent="-342900" eaLnBrk="1" fontAlgn="auto" hangingPunct="1">
              <a:spcBef>
                <a:spcPts val="600"/>
              </a:spcBef>
              <a:spcAft>
                <a:spcPts val="600"/>
              </a:spcAft>
              <a:buFont typeface="+mj-lt"/>
              <a:buAutoNum type="arabicPeriod" startAt="4"/>
            </a:pPr>
            <a:r>
              <a:rPr lang="en-US" sz="1800" dirty="0" smtClean="0">
                <a:cs typeface="Calibri" pitchFamily="34" charset="0"/>
              </a:rPr>
              <a:t>Update the Accounting Dimensions:</a:t>
            </a:r>
          </a:p>
          <a:p>
            <a:pPr lvl="1" eaLnBrk="1" fontAlgn="auto" hangingPunct="1">
              <a:spcBef>
                <a:spcPts val="0"/>
              </a:spcBef>
              <a:spcAft>
                <a:spcPts val="0"/>
              </a:spcAft>
            </a:pPr>
            <a:r>
              <a:rPr lang="en-US" sz="1600" b="1" dirty="0" smtClean="0">
                <a:cs typeface="Calibri" pitchFamily="34" charset="0"/>
              </a:rPr>
              <a:t>In Region 7:</a:t>
            </a:r>
          </a:p>
          <a:p>
            <a:pPr lvl="2" eaLnBrk="1" fontAlgn="auto" hangingPunct="1">
              <a:spcBef>
                <a:spcPts val="0"/>
              </a:spcBef>
              <a:spcAft>
                <a:spcPts val="0"/>
              </a:spcAft>
            </a:pPr>
            <a:r>
              <a:rPr lang="en-US" sz="1600" dirty="0" smtClean="0">
                <a:cs typeface="Calibri" pitchFamily="34" charset="0"/>
              </a:rPr>
              <a:t>Set the </a:t>
            </a:r>
            <a:r>
              <a:rPr lang="en-US" sz="1600" b="1" dirty="0" smtClean="0">
                <a:cs typeface="Calibri" pitchFamily="34" charset="0"/>
              </a:rPr>
              <a:t>Program</a:t>
            </a:r>
            <a:r>
              <a:rPr lang="en-US" sz="1600" dirty="0" smtClean="0">
                <a:cs typeface="Calibri" pitchFamily="34" charset="0"/>
              </a:rPr>
              <a:t> = PG00</a:t>
            </a:r>
          </a:p>
          <a:p>
            <a:pPr lvl="2" eaLnBrk="1" fontAlgn="auto" hangingPunct="1">
              <a:spcBef>
                <a:spcPts val="0"/>
              </a:spcBef>
              <a:spcAft>
                <a:spcPts val="0"/>
              </a:spcAft>
            </a:pPr>
            <a:r>
              <a:rPr lang="en-US" sz="1600" dirty="0" smtClean="0">
                <a:cs typeface="Calibri" pitchFamily="34" charset="0"/>
              </a:rPr>
              <a:t>Enter additional required dimensions</a:t>
            </a:r>
          </a:p>
          <a:p>
            <a:pPr lvl="3" eaLnBrk="1" fontAlgn="auto" hangingPunct="1">
              <a:spcBef>
                <a:spcPts val="0"/>
              </a:spcBef>
              <a:spcAft>
                <a:spcPts val="0"/>
              </a:spcAft>
            </a:pPr>
            <a:r>
              <a:rPr lang="en-US" sz="1600" dirty="0" smtClean="0">
                <a:cs typeface="Calibri" pitchFamily="34" charset="0"/>
              </a:rPr>
              <a:t>Note: Revenue Source Code (RSC) is null</a:t>
            </a:r>
          </a:p>
          <a:p>
            <a:pPr lvl="1" eaLnBrk="1" fontAlgn="auto" hangingPunct="1">
              <a:spcBef>
                <a:spcPts val="0"/>
              </a:spcBef>
              <a:spcAft>
                <a:spcPts val="0"/>
              </a:spcAft>
            </a:pPr>
            <a:r>
              <a:rPr lang="en-US" sz="1600" b="1" dirty="0">
                <a:cs typeface="Calibri" pitchFamily="34" charset="0"/>
              </a:rPr>
              <a:t>In Region 6, </a:t>
            </a:r>
            <a:r>
              <a:rPr lang="en-US" sz="1600" dirty="0">
                <a:cs typeface="Calibri" pitchFamily="34" charset="0"/>
              </a:rPr>
              <a:t>populate the Accounting Template/Dimensions with the generic unapplied collection </a:t>
            </a:r>
            <a:r>
              <a:rPr lang="en-US" sz="1600" dirty="0" smtClean="0">
                <a:cs typeface="Calibri" pitchFamily="34" charset="0"/>
              </a:rPr>
              <a:t>template</a:t>
            </a:r>
          </a:p>
          <a:p>
            <a:pPr marL="0" lvl="1" indent="0" eaLnBrk="1" fontAlgn="auto" hangingPunct="1">
              <a:spcBef>
                <a:spcPts val="600"/>
              </a:spcBef>
              <a:spcAft>
                <a:spcPts val="600"/>
              </a:spcAft>
              <a:buNone/>
            </a:pPr>
            <a:endParaRPr lang="en-US" sz="1800" dirty="0" smtClean="0">
              <a:cs typeface="Calibri" pitchFamily="34" charset="0"/>
            </a:endParaRPr>
          </a:p>
          <a:p>
            <a:pPr marL="342900" lvl="1" indent="-342900" eaLnBrk="1" fontAlgn="auto" hangingPunct="1">
              <a:spcBef>
                <a:spcPts val="600"/>
              </a:spcBef>
              <a:spcAft>
                <a:spcPts val="600"/>
              </a:spcAft>
              <a:buFont typeface="+mj-lt"/>
              <a:buAutoNum type="arabicPeriod" startAt="4"/>
            </a:pPr>
            <a:endParaRPr lang="en-US" sz="1800" dirty="0">
              <a:cs typeface="Calibri" pitchFamily="34" charset="0"/>
            </a:endParaRPr>
          </a:p>
          <a:p>
            <a:pPr marL="342900" lvl="1" indent="-342900" eaLnBrk="1" fontAlgn="auto" hangingPunct="1">
              <a:spcBef>
                <a:spcPts val="600"/>
              </a:spcBef>
              <a:spcAft>
                <a:spcPts val="600"/>
              </a:spcAft>
              <a:buFont typeface="+mj-lt"/>
              <a:buAutoNum type="arabicPeriod" startAt="4"/>
            </a:pPr>
            <a:endParaRPr lang="en-US" sz="1800" dirty="0" smtClean="0">
              <a:cs typeface="Calibri" pitchFamily="34" charset="0"/>
            </a:endParaRPr>
          </a:p>
          <a:p>
            <a:pPr marL="342900" lvl="1" indent="-342900" eaLnBrk="1" fontAlgn="auto" hangingPunct="1">
              <a:spcBef>
                <a:spcPts val="600"/>
              </a:spcBef>
              <a:spcAft>
                <a:spcPts val="600"/>
              </a:spcAft>
              <a:buFont typeface="+mj-lt"/>
              <a:buAutoNum type="arabicPeriod" startAt="4"/>
            </a:pPr>
            <a:endParaRPr lang="en-US" sz="1800" dirty="0">
              <a:cs typeface="Calibri" pitchFamily="34" charset="0"/>
            </a:endParaRPr>
          </a:p>
          <a:p>
            <a:pPr marL="342900" lvl="1" indent="-342900" eaLnBrk="1" fontAlgn="auto" hangingPunct="1">
              <a:spcBef>
                <a:spcPts val="600"/>
              </a:spcBef>
              <a:spcAft>
                <a:spcPts val="600"/>
              </a:spcAft>
              <a:buFont typeface="+mj-lt"/>
              <a:buAutoNum type="arabicPeriod" startAt="4"/>
            </a:pPr>
            <a:endParaRPr lang="en-US" sz="1800" dirty="0" smtClean="0">
              <a:cs typeface="Calibri" pitchFamily="34" charset="0"/>
            </a:endParaRPr>
          </a:p>
          <a:p>
            <a:pPr marL="342900" lvl="1" indent="-342900" eaLnBrk="1" fontAlgn="auto" hangingPunct="1">
              <a:spcBef>
                <a:spcPts val="600"/>
              </a:spcBef>
              <a:spcAft>
                <a:spcPts val="600"/>
              </a:spcAft>
              <a:buFont typeface="+mj-lt"/>
              <a:buAutoNum type="arabicPeriod" startAt="4"/>
            </a:pPr>
            <a:endParaRPr lang="en-US" sz="1800" dirty="0">
              <a:cs typeface="Calibri" pitchFamily="34" charset="0"/>
            </a:endParaRPr>
          </a:p>
          <a:p>
            <a:pPr marL="342900" lvl="1" indent="-342900" eaLnBrk="1" fontAlgn="auto" hangingPunct="1">
              <a:spcBef>
                <a:spcPts val="0"/>
              </a:spcBef>
              <a:spcAft>
                <a:spcPts val="0"/>
              </a:spcAft>
              <a:buFont typeface="+mj-lt"/>
              <a:buAutoNum type="arabicPeriod" startAt="5"/>
            </a:pPr>
            <a:endParaRPr lang="en-US" sz="1800" dirty="0" smtClean="0">
              <a:cs typeface="Calibri" pitchFamily="34" charset="0"/>
            </a:endParaRPr>
          </a:p>
          <a:p>
            <a:pPr marL="342900" lvl="1" indent="-342900" eaLnBrk="1" fontAlgn="auto" hangingPunct="1">
              <a:spcBef>
                <a:spcPts val="0"/>
              </a:spcBef>
              <a:spcAft>
                <a:spcPts val="0"/>
              </a:spcAft>
              <a:buFont typeface="+mj-lt"/>
              <a:buAutoNum type="arabicPeriod" startAt="5"/>
            </a:pPr>
            <a:r>
              <a:rPr lang="en-US" sz="1800" dirty="0" smtClean="0">
                <a:cs typeface="Calibri" pitchFamily="34" charset="0"/>
              </a:rPr>
              <a:t>Click </a:t>
            </a:r>
            <a:r>
              <a:rPr lang="en-US" sz="1800" b="1" dirty="0">
                <a:cs typeface="Calibri" pitchFamily="34" charset="0"/>
              </a:rPr>
              <a:t>Verify</a:t>
            </a:r>
            <a:r>
              <a:rPr lang="en-US" sz="1800" dirty="0">
                <a:cs typeface="Calibri" pitchFamily="34" charset="0"/>
              </a:rPr>
              <a:t> and </a:t>
            </a:r>
            <a:r>
              <a:rPr lang="en-US" sz="1800" b="1" dirty="0">
                <a:cs typeface="Calibri" pitchFamily="34" charset="0"/>
              </a:rPr>
              <a:t>Submit</a:t>
            </a:r>
            <a:endParaRPr lang="en-US" sz="1800" dirty="0">
              <a:cs typeface="Calibri" pitchFamily="34" charset="0"/>
            </a:endParaRPr>
          </a:p>
          <a:p>
            <a:pPr marL="342900" lvl="1" indent="-342900" eaLnBrk="1" fontAlgn="auto" hangingPunct="1">
              <a:spcBef>
                <a:spcPts val="600"/>
              </a:spcBef>
              <a:spcAft>
                <a:spcPts val="600"/>
              </a:spcAft>
              <a:buFont typeface="+mj-lt"/>
              <a:buAutoNum type="arabicPeriod" startAt="4"/>
            </a:pPr>
            <a:endParaRPr lang="en-US" sz="1800" dirty="0" smtClean="0">
              <a:cs typeface="Calibri" pitchFamily="34" charset="0"/>
            </a:endParaRPr>
          </a:p>
          <a:p>
            <a:pPr marL="0" indent="0" eaLnBrk="1" fontAlgn="auto" hangingPunct="1">
              <a:spcBef>
                <a:spcPts val="600"/>
              </a:spcBef>
              <a:spcAft>
                <a:spcPts val="600"/>
              </a:spcAft>
              <a:buNone/>
            </a:pPr>
            <a:endParaRPr lang="en-US" sz="1800" dirty="0" smtClean="0">
              <a:cs typeface="Calibri" pitchFamily="34" charset="0"/>
            </a:endParaRPr>
          </a:p>
        </p:txBody>
      </p:sp>
      <p:sp>
        <p:nvSpPr>
          <p:cNvPr id="6" name="Title 5"/>
          <p:cNvSpPr>
            <a:spLocks noGrp="1"/>
          </p:cNvSpPr>
          <p:nvPr>
            <p:ph type="title"/>
          </p:nvPr>
        </p:nvSpPr>
        <p:spPr/>
        <p:txBody>
          <a:bodyPr>
            <a:normAutofit/>
          </a:bodyPr>
          <a:lstStyle/>
          <a:p>
            <a:r>
              <a:rPr lang="en-US" sz="2400" dirty="0">
                <a:solidFill>
                  <a:srgbClr val="FFFFFF"/>
                </a:solidFill>
              </a:rPr>
              <a:t>Delinquency Management – Treasury Collection</a:t>
            </a:r>
            <a:endParaRPr lang="en-US" sz="2800" dirty="0"/>
          </a:p>
        </p:txBody>
      </p:sp>
      <p:sp>
        <p:nvSpPr>
          <p:cNvPr id="2" name="Slide Number Placeholder 1"/>
          <p:cNvSpPr>
            <a:spLocks noGrp="1"/>
          </p:cNvSpPr>
          <p:nvPr>
            <p:ph type="sldNum" sz="quarter" idx="11"/>
          </p:nvPr>
        </p:nvSpPr>
        <p:spPr/>
        <p:txBody>
          <a:bodyPr/>
          <a:lstStyle/>
          <a:p>
            <a:fld id="{525A3C56-E491-49B2-93F3-63532DF516BC}" type="slidenum">
              <a:rPr lang="en-US" smtClean="0"/>
              <a:pPr/>
              <a:t>216</a:t>
            </a:fld>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2681" y="3479656"/>
            <a:ext cx="6799407" cy="261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5798"/>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nvSpPr>
        <p:spPr bwMode="auto">
          <a:xfrm>
            <a:off x="349288" y="1043947"/>
            <a:ext cx="8573981" cy="52524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eaLnBrk="1" fontAlgn="auto" hangingPunct="1">
              <a:spcBef>
                <a:spcPts val="600"/>
              </a:spcBef>
              <a:spcAft>
                <a:spcPts val="600"/>
              </a:spcAft>
            </a:pPr>
            <a:r>
              <a:rPr lang="en-US" sz="1800" b="1" u="sng" dirty="0" smtClean="0">
                <a:cs typeface="Calibri" pitchFamily="34" charset="0"/>
              </a:rPr>
              <a:t>External Collections </a:t>
            </a:r>
            <a:r>
              <a:rPr lang="en-US" sz="1800" b="1" u="sng" dirty="0">
                <a:cs typeface="Calibri" pitchFamily="34" charset="0"/>
              </a:rPr>
              <a:t>(</a:t>
            </a:r>
            <a:r>
              <a:rPr lang="en-US" sz="1800" b="1" u="sng" dirty="0" smtClean="0">
                <a:cs typeface="Calibri" pitchFamily="34" charset="0"/>
              </a:rPr>
              <a:t>AREOCOLL) batch job</a:t>
            </a:r>
            <a:r>
              <a:rPr lang="en-US" sz="1800" dirty="0" smtClean="0">
                <a:cs typeface="Calibri" pitchFamily="34" charset="0"/>
              </a:rPr>
              <a:t> – </a:t>
            </a:r>
          </a:p>
          <a:p>
            <a:pPr lvl="1" eaLnBrk="1" fontAlgn="auto" hangingPunct="1">
              <a:spcBef>
                <a:spcPts val="600"/>
              </a:spcBef>
              <a:spcAft>
                <a:spcPts val="600"/>
              </a:spcAft>
            </a:pPr>
            <a:r>
              <a:rPr lang="en-US" altLang="en-US" sz="1600" dirty="0" smtClean="0"/>
              <a:t>Reads </a:t>
            </a:r>
            <a:r>
              <a:rPr lang="en-US" altLang="en-US" sz="1600" i="1" dirty="0" smtClean="0"/>
              <a:t>weekly Treasury Collection file</a:t>
            </a:r>
          </a:p>
          <a:p>
            <a:pPr lvl="2" eaLnBrk="1" fontAlgn="auto" hangingPunct="1">
              <a:spcBef>
                <a:spcPts val="600"/>
              </a:spcBef>
              <a:spcAft>
                <a:spcPts val="600"/>
              </a:spcAft>
            </a:pPr>
            <a:r>
              <a:rPr lang="en-US" altLang="en-US" sz="1600" dirty="0" smtClean="0"/>
              <a:t>Contains collection information for previously referred Billing Documents and Debt Accounts, </a:t>
            </a:r>
            <a:r>
              <a:rPr lang="en-US" altLang="en-US" sz="1600" i="1" dirty="0" smtClean="0"/>
              <a:t>identified by Agency Debt ID</a:t>
            </a:r>
          </a:p>
          <a:p>
            <a:pPr lvl="1" eaLnBrk="1" fontAlgn="auto" hangingPunct="1">
              <a:spcBef>
                <a:spcPts val="600"/>
              </a:spcBef>
              <a:spcAft>
                <a:spcPts val="600"/>
              </a:spcAft>
            </a:pPr>
            <a:r>
              <a:rPr lang="en-US" altLang="en-US" sz="1600" dirty="0" smtClean="0"/>
              <a:t>Writes collection records to the Pegasys External Collections Reconciliation Query</a:t>
            </a:r>
          </a:p>
          <a:p>
            <a:pPr lvl="2" eaLnBrk="1" fontAlgn="auto" hangingPunct="1">
              <a:spcBef>
                <a:spcPts val="600"/>
              </a:spcBef>
              <a:spcAft>
                <a:spcPts val="600"/>
              </a:spcAft>
            </a:pPr>
            <a:r>
              <a:rPr lang="en-US" altLang="en-US" sz="1600" b="1" dirty="0" smtClean="0"/>
              <a:t>Queries &gt; Accounts Receivable &gt; External Collections Reconciliation Query</a:t>
            </a:r>
          </a:p>
          <a:p>
            <a:pPr lvl="2" eaLnBrk="1" fontAlgn="auto" hangingPunct="1">
              <a:spcBef>
                <a:spcPts val="600"/>
              </a:spcBef>
              <a:spcAft>
                <a:spcPts val="600"/>
              </a:spcAft>
            </a:pPr>
            <a:endParaRPr lang="en-US" altLang="en-US" sz="1600" dirty="0" smtClean="0">
              <a:cs typeface="Calibri" pitchFamily="34" charset="0"/>
            </a:endParaRPr>
          </a:p>
          <a:p>
            <a:pPr marL="1368425" lvl="5" indent="-285750" fontAlgn="auto">
              <a:spcBef>
                <a:spcPts val="600"/>
              </a:spcBef>
              <a:spcAft>
                <a:spcPts val="600"/>
              </a:spcAft>
            </a:pPr>
            <a:endParaRPr lang="en-US" sz="1600" dirty="0">
              <a:cs typeface="Calibri" pitchFamily="34" charset="0"/>
            </a:endParaRPr>
          </a:p>
          <a:p>
            <a:pPr marL="0" lvl="2" indent="0" eaLnBrk="1" fontAlgn="auto" hangingPunct="1">
              <a:spcBef>
                <a:spcPts val="600"/>
              </a:spcBef>
              <a:spcAft>
                <a:spcPts val="600"/>
              </a:spcAft>
              <a:buNone/>
            </a:pPr>
            <a:endParaRPr lang="en-US" sz="1600" dirty="0" smtClean="0">
              <a:cs typeface="Calibri" pitchFamily="34" charset="0"/>
            </a:endParaRPr>
          </a:p>
          <a:p>
            <a:pPr marL="682625" lvl="2" indent="0" eaLnBrk="1" fontAlgn="auto" hangingPunct="1">
              <a:spcBef>
                <a:spcPts val="600"/>
              </a:spcBef>
              <a:spcAft>
                <a:spcPts val="600"/>
              </a:spcAft>
              <a:buNone/>
            </a:pPr>
            <a:endParaRPr lang="en-US" sz="1600" dirty="0" smtClean="0">
              <a:cs typeface="Calibri" pitchFamily="34" charset="0"/>
            </a:endParaRPr>
          </a:p>
        </p:txBody>
      </p:sp>
      <p:sp>
        <p:nvSpPr>
          <p:cNvPr id="6" name="Title 5"/>
          <p:cNvSpPr>
            <a:spLocks noGrp="1"/>
          </p:cNvSpPr>
          <p:nvPr>
            <p:ph type="title"/>
          </p:nvPr>
        </p:nvSpPr>
        <p:spPr/>
        <p:txBody>
          <a:bodyPr>
            <a:normAutofit fontScale="90000"/>
          </a:bodyPr>
          <a:lstStyle/>
          <a:p>
            <a:r>
              <a:rPr lang="en-US" sz="2800" dirty="0">
                <a:solidFill>
                  <a:srgbClr val="FFFFFF"/>
                </a:solidFill>
              </a:rPr>
              <a:t>Delinquency Management – Treasury Collection</a:t>
            </a:r>
            <a:endParaRPr lang="en-US" sz="2800" dirty="0"/>
          </a:p>
        </p:txBody>
      </p:sp>
      <p:sp>
        <p:nvSpPr>
          <p:cNvPr id="2" name="Slide Number Placeholder 1"/>
          <p:cNvSpPr>
            <a:spLocks noGrp="1"/>
          </p:cNvSpPr>
          <p:nvPr>
            <p:ph type="sldNum" sz="quarter" idx="11"/>
          </p:nvPr>
        </p:nvSpPr>
        <p:spPr/>
        <p:txBody>
          <a:bodyPr/>
          <a:lstStyle/>
          <a:p>
            <a:fld id="{525A3C56-E491-49B2-93F3-63532DF516BC}" type="slidenum">
              <a:rPr lang="en-US" smtClean="0"/>
              <a:pPr/>
              <a:t>217</a:t>
            </a:fld>
            <a:endParaRPr lang="en-US"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755" y="3389470"/>
            <a:ext cx="5470487" cy="3206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6827550"/>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nvSpPr>
        <p:spPr bwMode="auto">
          <a:xfrm>
            <a:off x="349289" y="1471459"/>
            <a:ext cx="4210836" cy="52524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eaLnBrk="1" fontAlgn="auto" hangingPunct="1">
              <a:spcBef>
                <a:spcPts val="600"/>
              </a:spcBef>
              <a:spcAft>
                <a:spcPts val="600"/>
              </a:spcAft>
            </a:pPr>
            <a:r>
              <a:rPr lang="en-US" sz="1800" b="1" dirty="0" smtClean="0">
                <a:cs typeface="Calibri" pitchFamily="34" charset="0"/>
              </a:rPr>
              <a:t>External Collections Reconciliation Query</a:t>
            </a:r>
          </a:p>
          <a:p>
            <a:pPr lvl="1" eaLnBrk="1" fontAlgn="auto" hangingPunct="1">
              <a:spcBef>
                <a:spcPts val="600"/>
              </a:spcBef>
              <a:spcAft>
                <a:spcPts val="600"/>
              </a:spcAft>
            </a:pPr>
            <a:r>
              <a:rPr lang="en-US" altLang="en-US" sz="1600" dirty="0">
                <a:cs typeface="Calibri" pitchFamily="34" charset="0"/>
              </a:rPr>
              <a:t>Treasury sends </a:t>
            </a:r>
            <a:r>
              <a:rPr lang="en-US" altLang="en-US" sz="1600" b="1" u="sng" dirty="0">
                <a:cs typeface="Calibri" pitchFamily="34" charset="0"/>
              </a:rPr>
              <a:t>IPAC Reference Number</a:t>
            </a:r>
            <a:r>
              <a:rPr lang="en-US" altLang="en-US" sz="1600" b="1" dirty="0">
                <a:cs typeface="Calibri" pitchFamily="34" charset="0"/>
              </a:rPr>
              <a:t> </a:t>
            </a:r>
            <a:r>
              <a:rPr lang="en-US" altLang="en-US" sz="1600" dirty="0">
                <a:cs typeface="Calibri" pitchFamily="34" charset="0"/>
              </a:rPr>
              <a:t>via weekly collections file, read by AREOCOLL batch process</a:t>
            </a:r>
            <a:endParaRPr lang="en-US" altLang="en-US" sz="1600" dirty="0" smtClean="0">
              <a:cs typeface="Calibri" pitchFamily="34" charset="0"/>
            </a:endParaRPr>
          </a:p>
          <a:p>
            <a:pPr lvl="2" eaLnBrk="1" fontAlgn="auto" hangingPunct="1">
              <a:spcBef>
                <a:spcPts val="600"/>
              </a:spcBef>
              <a:spcAft>
                <a:spcPts val="600"/>
              </a:spcAft>
            </a:pPr>
            <a:r>
              <a:rPr lang="en-US" altLang="en-US" sz="1600" dirty="0" smtClean="0">
                <a:cs typeface="Calibri" pitchFamily="34" charset="0"/>
              </a:rPr>
              <a:t>AREOCOLL uses the IPAC Reference Number in the Treasury IPAC file to locate matching IPAC transactions</a:t>
            </a:r>
          </a:p>
          <a:p>
            <a:pPr lvl="1" eaLnBrk="1" fontAlgn="auto" hangingPunct="1">
              <a:spcBef>
                <a:spcPts val="600"/>
              </a:spcBef>
              <a:spcAft>
                <a:spcPts val="600"/>
              </a:spcAft>
            </a:pPr>
            <a:r>
              <a:rPr lang="en-US" sz="1600" dirty="0" smtClean="0">
                <a:cs typeface="Calibri" pitchFamily="34" charset="0"/>
              </a:rPr>
              <a:t>Note: Users may search for external collections records using either the BD’s </a:t>
            </a:r>
            <a:r>
              <a:rPr lang="en-US" sz="1600" b="1" u="sng" dirty="0" smtClean="0">
                <a:cs typeface="Calibri" pitchFamily="34" charset="0"/>
              </a:rPr>
              <a:t>Document Number</a:t>
            </a:r>
            <a:r>
              <a:rPr lang="en-US" sz="1600" b="1" dirty="0" smtClean="0">
                <a:cs typeface="Calibri" pitchFamily="34" charset="0"/>
              </a:rPr>
              <a:t> </a:t>
            </a:r>
            <a:r>
              <a:rPr lang="en-US" sz="1600" dirty="0" smtClean="0">
                <a:cs typeface="Calibri" pitchFamily="34" charset="0"/>
              </a:rPr>
              <a:t>or the </a:t>
            </a:r>
            <a:r>
              <a:rPr lang="en-US" sz="1600" b="1" u="sng" dirty="0" smtClean="0">
                <a:cs typeface="Calibri" pitchFamily="34" charset="0"/>
              </a:rPr>
              <a:t>IPAC Reference Number</a:t>
            </a:r>
          </a:p>
          <a:p>
            <a:pPr lvl="1" eaLnBrk="1" fontAlgn="auto" hangingPunct="1">
              <a:spcBef>
                <a:spcPts val="600"/>
              </a:spcBef>
              <a:spcAft>
                <a:spcPts val="600"/>
              </a:spcAft>
            </a:pPr>
            <a:r>
              <a:rPr lang="en-US" sz="1600" dirty="0" smtClean="0">
                <a:cs typeface="Calibri" pitchFamily="34" charset="0"/>
              </a:rPr>
              <a:t>Click </a:t>
            </a:r>
            <a:r>
              <a:rPr lang="en-US" sz="1600" dirty="0">
                <a:cs typeface="Calibri" pitchFamily="34" charset="0"/>
              </a:rPr>
              <a:t>the </a:t>
            </a:r>
            <a:r>
              <a:rPr lang="en-US" sz="1600" b="1" u="sng" dirty="0">
                <a:cs typeface="Calibri" pitchFamily="34" charset="0"/>
              </a:rPr>
              <a:t>Documents</a:t>
            </a:r>
            <a:r>
              <a:rPr lang="en-US" sz="1600" dirty="0">
                <a:cs typeface="Calibri" pitchFamily="34" charset="0"/>
              </a:rPr>
              <a:t> button to open the </a:t>
            </a:r>
            <a:r>
              <a:rPr lang="en-US" sz="1600" b="1" dirty="0">
                <a:cs typeface="Calibri" pitchFamily="34" charset="0"/>
              </a:rPr>
              <a:t>External Collection Reconciliation Summary </a:t>
            </a:r>
            <a:r>
              <a:rPr lang="en-US" sz="1600" dirty="0">
                <a:cs typeface="Calibri" pitchFamily="34" charset="0"/>
              </a:rPr>
              <a:t>page</a:t>
            </a:r>
          </a:p>
          <a:p>
            <a:pPr marL="0" lvl="2" indent="0" eaLnBrk="1" fontAlgn="auto" hangingPunct="1">
              <a:spcBef>
                <a:spcPts val="600"/>
              </a:spcBef>
              <a:spcAft>
                <a:spcPts val="600"/>
              </a:spcAft>
              <a:buNone/>
            </a:pPr>
            <a:endParaRPr lang="en-US" sz="1600" dirty="0" smtClean="0">
              <a:cs typeface="Calibri" pitchFamily="34" charset="0"/>
            </a:endParaRPr>
          </a:p>
          <a:p>
            <a:pPr marL="682625" lvl="2" indent="0" eaLnBrk="1" fontAlgn="auto" hangingPunct="1">
              <a:spcBef>
                <a:spcPts val="600"/>
              </a:spcBef>
              <a:spcAft>
                <a:spcPts val="600"/>
              </a:spcAft>
              <a:buNone/>
            </a:pPr>
            <a:endParaRPr lang="en-US" sz="1600" dirty="0" smtClean="0">
              <a:cs typeface="Calibri" pitchFamily="34" charset="0"/>
            </a:endParaRPr>
          </a:p>
        </p:txBody>
      </p:sp>
      <p:sp>
        <p:nvSpPr>
          <p:cNvPr id="6" name="Title 5"/>
          <p:cNvSpPr>
            <a:spLocks noGrp="1"/>
          </p:cNvSpPr>
          <p:nvPr>
            <p:ph type="title"/>
          </p:nvPr>
        </p:nvSpPr>
        <p:spPr/>
        <p:txBody>
          <a:bodyPr>
            <a:normAutofit fontScale="90000"/>
          </a:bodyPr>
          <a:lstStyle/>
          <a:p>
            <a:r>
              <a:rPr lang="en-US" sz="2800" dirty="0">
                <a:solidFill>
                  <a:srgbClr val="FFFFFF"/>
                </a:solidFill>
              </a:rPr>
              <a:t>Delinquency Management – Treasury Collection</a:t>
            </a:r>
            <a:endParaRPr lang="en-US" sz="2800" dirty="0"/>
          </a:p>
        </p:txBody>
      </p:sp>
      <p:sp>
        <p:nvSpPr>
          <p:cNvPr id="2" name="Slide Number Placeholder 1"/>
          <p:cNvSpPr>
            <a:spLocks noGrp="1"/>
          </p:cNvSpPr>
          <p:nvPr>
            <p:ph type="sldNum" sz="quarter" idx="11"/>
          </p:nvPr>
        </p:nvSpPr>
        <p:spPr/>
        <p:txBody>
          <a:bodyPr/>
          <a:lstStyle/>
          <a:p>
            <a:fld id="{525A3C56-E491-49B2-93F3-63532DF516BC}" type="slidenum">
              <a:rPr lang="en-US" smtClean="0"/>
              <a:pPr/>
              <a:t>218</a:t>
            </a:fld>
            <a:endParaRPr lang="en-US"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0125" y="1386399"/>
            <a:ext cx="4491076" cy="4599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8623011"/>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7718961" y="6008914"/>
            <a:ext cx="1294410" cy="748146"/>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8" name="Content Placeholder 2"/>
          <p:cNvSpPr>
            <a:spLocks noGrp="1"/>
          </p:cNvSpPr>
          <p:nvPr/>
        </p:nvSpPr>
        <p:spPr bwMode="auto">
          <a:xfrm>
            <a:off x="311380" y="1049433"/>
            <a:ext cx="8832620" cy="20144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eaLnBrk="1" fontAlgn="auto" hangingPunct="1">
              <a:spcBef>
                <a:spcPts val="600"/>
              </a:spcBef>
              <a:spcAft>
                <a:spcPts val="600"/>
              </a:spcAft>
            </a:pPr>
            <a:r>
              <a:rPr lang="en-US" sz="1800" b="1" dirty="0" smtClean="0">
                <a:cs typeface="Calibri" pitchFamily="34" charset="0"/>
              </a:rPr>
              <a:t>External Collections Reconciliation Query (Cont.)</a:t>
            </a:r>
          </a:p>
          <a:p>
            <a:pPr lvl="1" eaLnBrk="1" fontAlgn="auto" hangingPunct="1">
              <a:spcBef>
                <a:spcPts val="600"/>
              </a:spcBef>
              <a:spcAft>
                <a:spcPts val="600"/>
              </a:spcAft>
            </a:pPr>
            <a:r>
              <a:rPr lang="en-US" sz="1600" dirty="0" smtClean="0">
                <a:cs typeface="Calibri" pitchFamily="34" charset="0"/>
              </a:rPr>
              <a:t>The associated IPAC collection is returned in the </a:t>
            </a:r>
            <a:r>
              <a:rPr lang="en-US" sz="1600" b="1" u="sng" dirty="0" smtClean="0">
                <a:cs typeface="Calibri" pitchFamily="34" charset="0"/>
              </a:rPr>
              <a:t>External Collections Reconciliation Documents Summary</a:t>
            </a:r>
            <a:r>
              <a:rPr lang="en-US" sz="1600" b="1" dirty="0" smtClean="0">
                <a:cs typeface="Calibri" pitchFamily="34" charset="0"/>
              </a:rPr>
              <a:t> </a:t>
            </a:r>
            <a:r>
              <a:rPr lang="en-US" sz="1600" dirty="0" smtClean="0">
                <a:cs typeface="Calibri" pitchFamily="34" charset="0"/>
              </a:rPr>
              <a:t>item collection </a:t>
            </a:r>
            <a:r>
              <a:rPr lang="en-US" sz="1600" b="1" u="sng" dirty="0" smtClean="0">
                <a:cs typeface="Calibri" pitchFamily="34" charset="0"/>
              </a:rPr>
              <a:t>if</a:t>
            </a:r>
            <a:r>
              <a:rPr lang="en-US" sz="1600" dirty="0" smtClean="0">
                <a:cs typeface="Calibri" pitchFamily="34" charset="0"/>
              </a:rPr>
              <a:t>:</a:t>
            </a:r>
          </a:p>
          <a:p>
            <a:pPr lvl="2" eaLnBrk="1" fontAlgn="auto" hangingPunct="1">
              <a:spcBef>
                <a:spcPts val="600"/>
              </a:spcBef>
              <a:spcAft>
                <a:spcPts val="600"/>
              </a:spcAft>
            </a:pPr>
            <a:r>
              <a:rPr lang="en-US" sz="1600" dirty="0" smtClean="0">
                <a:cs typeface="Calibri" pitchFamily="34" charset="0"/>
              </a:rPr>
              <a:t>An IPAC CR (IR6/IR7) has been </a:t>
            </a:r>
            <a:r>
              <a:rPr lang="en-US" sz="1600" b="1" u="sng" dirty="0" smtClean="0">
                <a:cs typeface="Calibri" pitchFamily="34" charset="0"/>
              </a:rPr>
              <a:t>processed</a:t>
            </a:r>
            <a:r>
              <a:rPr lang="en-US" sz="1600" dirty="0" smtClean="0">
                <a:cs typeface="Calibri" pitchFamily="34" charset="0"/>
              </a:rPr>
              <a:t> with the same </a:t>
            </a:r>
            <a:r>
              <a:rPr lang="en-US" sz="1600" b="1" dirty="0" smtClean="0">
                <a:cs typeface="Calibri" pitchFamily="34" charset="0"/>
              </a:rPr>
              <a:t>IPAC Reference Number</a:t>
            </a:r>
          </a:p>
          <a:p>
            <a:pPr lvl="3" eaLnBrk="1" fontAlgn="auto" hangingPunct="1">
              <a:spcBef>
                <a:spcPts val="600"/>
              </a:spcBef>
              <a:spcAft>
                <a:spcPts val="600"/>
              </a:spcAft>
            </a:pPr>
            <a:r>
              <a:rPr lang="en-US" sz="1400" i="1" dirty="0" smtClean="0">
                <a:cs typeface="Calibri" pitchFamily="34" charset="0"/>
              </a:rPr>
              <a:t>Note: Unapplied Collections, CRs processed with TT = 02 and matching IPAC Reference Number, will also be displayed on this screen even though there is no direct link between the CR and BD/DA</a:t>
            </a:r>
          </a:p>
          <a:p>
            <a:pPr lvl="2" eaLnBrk="1" fontAlgn="auto" hangingPunct="1">
              <a:spcBef>
                <a:spcPts val="600"/>
              </a:spcBef>
              <a:spcAft>
                <a:spcPts val="600"/>
              </a:spcAft>
            </a:pPr>
            <a:r>
              <a:rPr lang="en-US" sz="1600" dirty="0">
                <a:cs typeface="Calibri" pitchFamily="34" charset="0"/>
              </a:rPr>
              <a:t>If a user receives a “No documents returned” message, then GSA may use the corresponding </a:t>
            </a:r>
            <a:r>
              <a:rPr lang="en-US" sz="1600" b="1" u="sng" dirty="0">
                <a:cs typeface="Calibri" pitchFamily="34" charset="0"/>
              </a:rPr>
              <a:t>IPAC Reference Number</a:t>
            </a:r>
            <a:r>
              <a:rPr lang="en-US" sz="1600" b="1" dirty="0">
                <a:cs typeface="Calibri" pitchFamily="34" charset="0"/>
              </a:rPr>
              <a:t> </a:t>
            </a:r>
            <a:r>
              <a:rPr lang="en-US" sz="1600" dirty="0">
                <a:cs typeface="Calibri" pitchFamily="34" charset="0"/>
              </a:rPr>
              <a:t>to search for the </a:t>
            </a:r>
            <a:r>
              <a:rPr lang="en-US" sz="1600" b="1" u="sng" dirty="0">
                <a:cs typeface="Calibri" pitchFamily="34" charset="0"/>
              </a:rPr>
              <a:t>Held</a:t>
            </a:r>
            <a:r>
              <a:rPr lang="en-US" sz="1600" dirty="0">
                <a:cs typeface="Calibri" pitchFamily="34" charset="0"/>
              </a:rPr>
              <a:t> IR6/IR7 on the </a:t>
            </a:r>
            <a:r>
              <a:rPr lang="en-US" sz="1600" b="1" dirty="0">
                <a:cs typeface="Calibri" pitchFamily="34" charset="0"/>
              </a:rPr>
              <a:t>IPAC Transaction </a:t>
            </a:r>
            <a:r>
              <a:rPr lang="en-US" sz="1600" b="1" dirty="0" smtClean="0">
                <a:cs typeface="Calibri" pitchFamily="34" charset="0"/>
              </a:rPr>
              <a:t>Query</a:t>
            </a:r>
          </a:p>
          <a:p>
            <a:pPr lvl="3" eaLnBrk="1" fontAlgn="auto" hangingPunct="1">
              <a:spcBef>
                <a:spcPts val="600"/>
              </a:spcBef>
              <a:spcAft>
                <a:spcPts val="600"/>
              </a:spcAft>
            </a:pPr>
            <a:r>
              <a:rPr lang="en-US" sz="1400" i="1" dirty="0" smtClean="0">
                <a:cs typeface="Calibri" pitchFamily="34" charset="0"/>
              </a:rPr>
              <a:t>See slides 207-210 for correction </a:t>
            </a:r>
            <a:r>
              <a:rPr lang="en-US" sz="1400" i="1" dirty="0">
                <a:cs typeface="Calibri" pitchFamily="34" charset="0"/>
              </a:rPr>
              <a:t>process to reference corresponding </a:t>
            </a:r>
            <a:r>
              <a:rPr lang="en-US" sz="1400" i="1" dirty="0" smtClean="0">
                <a:cs typeface="Calibri" pitchFamily="34" charset="0"/>
              </a:rPr>
              <a:t>Billing Document</a:t>
            </a:r>
            <a:endParaRPr lang="en-US" sz="1400" i="1" dirty="0">
              <a:cs typeface="Calibri" pitchFamily="34" charset="0"/>
            </a:endParaRPr>
          </a:p>
          <a:p>
            <a:pPr lvl="1" eaLnBrk="1" fontAlgn="auto" hangingPunct="1">
              <a:spcBef>
                <a:spcPts val="200"/>
              </a:spcBef>
              <a:spcAft>
                <a:spcPts val="200"/>
              </a:spcAft>
            </a:pPr>
            <a:endParaRPr lang="en-US" sz="1600" dirty="0">
              <a:cs typeface="Calibri" pitchFamily="34" charset="0"/>
            </a:endParaRPr>
          </a:p>
          <a:p>
            <a:pPr lvl="1" eaLnBrk="1" fontAlgn="auto" hangingPunct="1">
              <a:spcBef>
                <a:spcPts val="200"/>
              </a:spcBef>
              <a:spcAft>
                <a:spcPts val="200"/>
              </a:spcAft>
            </a:pPr>
            <a:endParaRPr lang="en-US" sz="1600" dirty="0" smtClean="0">
              <a:cs typeface="Calibri" pitchFamily="34" charset="0"/>
            </a:endParaRPr>
          </a:p>
          <a:p>
            <a:pPr lvl="1" eaLnBrk="1" fontAlgn="auto" hangingPunct="1">
              <a:spcBef>
                <a:spcPts val="200"/>
              </a:spcBef>
              <a:spcAft>
                <a:spcPts val="200"/>
              </a:spcAft>
            </a:pPr>
            <a:endParaRPr lang="en-US" sz="1600" dirty="0">
              <a:cs typeface="Calibri" pitchFamily="34" charset="0"/>
            </a:endParaRPr>
          </a:p>
          <a:p>
            <a:pPr lvl="1" eaLnBrk="1" fontAlgn="auto" hangingPunct="1">
              <a:spcBef>
                <a:spcPts val="200"/>
              </a:spcBef>
              <a:spcAft>
                <a:spcPts val="200"/>
              </a:spcAft>
            </a:pPr>
            <a:endParaRPr lang="en-US" sz="1600" dirty="0" smtClean="0">
              <a:cs typeface="Calibri" pitchFamily="34" charset="0"/>
            </a:endParaRPr>
          </a:p>
          <a:p>
            <a:pPr lvl="1" eaLnBrk="1" fontAlgn="auto" hangingPunct="1">
              <a:spcBef>
                <a:spcPts val="200"/>
              </a:spcBef>
              <a:spcAft>
                <a:spcPts val="200"/>
              </a:spcAft>
            </a:pPr>
            <a:endParaRPr lang="en-US" sz="1600" dirty="0">
              <a:cs typeface="Calibri" pitchFamily="34" charset="0"/>
            </a:endParaRPr>
          </a:p>
          <a:p>
            <a:pPr lvl="1" eaLnBrk="1" fontAlgn="auto" hangingPunct="1">
              <a:spcBef>
                <a:spcPts val="200"/>
              </a:spcBef>
              <a:spcAft>
                <a:spcPts val="200"/>
              </a:spcAft>
            </a:pPr>
            <a:endParaRPr lang="en-US" sz="1600" dirty="0" smtClean="0">
              <a:cs typeface="Calibri" pitchFamily="34" charset="0"/>
            </a:endParaRPr>
          </a:p>
          <a:p>
            <a:pPr lvl="1" eaLnBrk="1" fontAlgn="auto" hangingPunct="1">
              <a:spcBef>
                <a:spcPts val="200"/>
              </a:spcBef>
              <a:spcAft>
                <a:spcPts val="200"/>
              </a:spcAft>
            </a:pPr>
            <a:endParaRPr lang="en-US" sz="1600" dirty="0">
              <a:cs typeface="Calibri" pitchFamily="34" charset="0"/>
            </a:endParaRPr>
          </a:p>
          <a:p>
            <a:pPr eaLnBrk="1" fontAlgn="auto" hangingPunct="1">
              <a:spcBef>
                <a:spcPts val="600"/>
              </a:spcBef>
              <a:spcAft>
                <a:spcPts val="600"/>
              </a:spcAft>
            </a:pPr>
            <a:endParaRPr lang="en-US" sz="1800" dirty="0" smtClean="0">
              <a:cs typeface="Calibri" pitchFamily="34" charset="0"/>
            </a:endParaRPr>
          </a:p>
        </p:txBody>
      </p:sp>
      <p:sp>
        <p:nvSpPr>
          <p:cNvPr id="6" name="Title 5"/>
          <p:cNvSpPr>
            <a:spLocks noGrp="1"/>
          </p:cNvSpPr>
          <p:nvPr>
            <p:ph type="title"/>
          </p:nvPr>
        </p:nvSpPr>
        <p:spPr/>
        <p:txBody>
          <a:bodyPr>
            <a:normAutofit/>
          </a:bodyPr>
          <a:lstStyle/>
          <a:p>
            <a:r>
              <a:rPr lang="en-US" sz="2400" dirty="0">
                <a:solidFill>
                  <a:srgbClr val="FFFFFF"/>
                </a:solidFill>
              </a:rPr>
              <a:t>Delinquency Management – Treasury Collection</a:t>
            </a:r>
            <a:endParaRPr lang="en-US" sz="2800" dirty="0"/>
          </a:p>
        </p:txBody>
      </p:sp>
      <p:sp>
        <p:nvSpPr>
          <p:cNvPr id="2" name="Slide Number Placeholder 1"/>
          <p:cNvSpPr>
            <a:spLocks noGrp="1"/>
          </p:cNvSpPr>
          <p:nvPr>
            <p:ph type="sldNum" sz="quarter" idx="11"/>
          </p:nvPr>
        </p:nvSpPr>
        <p:spPr/>
        <p:txBody>
          <a:bodyPr/>
          <a:lstStyle/>
          <a:p>
            <a:fld id="{525A3C56-E491-49B2-93F3-63532DF516BC}" type="slidenum">
              <a:rPr lang="en-US" smtClean="0"/>
              <a:pPr/>
              <a:t>219</a:t>
            </a:fld>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7331" y="4783337"/>
            <a:ext cx="7050087" cy="159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82419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7837714" y="5937662"/>
            <a:ext cx="1128156" cy="920338"/>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endParaRPr>
          </a:p>
        </p:txBody>
      </p:sp>
      <p:sp>
        <p:nvSpPr>
          <p:cNvPr id="2" name="Title 1"/>
          <p:cNvSpPr>
            <a:spLocks noGrp="1"/>
          </p:cNvSpPr>
          <p:nvPr>
            <p:ph type="title"/>
          </p:nvPr>
        </p:nvSpPr>
        <p:spPr/>
        <p:txBody>
          <a:bodyPr/>
          <a:lstStyle/>
          <a:p>
            <a:r>
              <a:rPr lang="en-US" dirty="0" smtClean="0"/>
              <a:t>Outstanding Bills Query – Additional Criteria</a:t>
            </a:r>
            <a:endParaRPr lang="en-US" dirty="0"/>
          </a:p>
        </p:txBody>
      </p:sp>
      <p:sp>
        <p:nvSpPr>
          <p:cNvPr id="7" name="Footer Placeholder 6"/>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1" name="TextBox 10"/>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solidFill>
                  <a:srgbClr val="000000"/>
                </a:solidFill>
              </a:rPr>
              <a:pPr algn="ctr"/>
              <a:t>22</a:t>
            </a:fld>
            <a:endParaRPr lang="en-US" sz="1000" dirty="0">
              <a:solidFill>
                <a:srgbClr val="000000"/>
              </a:solidFill>
            </a:endParaRPr>
          </a:p>
        </p:txBody>
      </p:sp>
      <p:sp>
        <p:nvSpPr>
          <p:cNvPr id="12" name="TextBox 11"/>
          <p:cNvSpPr txBox="1"/>
          <p:nvPr/>
        </p:nvSpPr>
        <p:spPr>
          <a:xfrm>
            <a:off x="5791561" y="1229310"/>
            <a:ext cx="3352439" cy="3877985"/>
          </a:xfrm>
          <a:prstGeom prst="rect">
            <a:avLst/>
          </a:prstGeom>
          <a:noFill/>
        </p:spPr>
        <p:txBody>
          <a:bodyPr wrap="square" rtlCol="0" anchor="ctr">
            <a:spAutoFit/>
          </a:bodyPr>
          <a:lstStyle/>
          <a:p>
            <a:pPr marL="231775" indent="-231775">
              <a:spcBef>
                <a:spcPts val="600"/>
              </a:spcBef>
              <a:spcAft>
                <a:spcPts val="600"/>
              </a:spcAft>
              <a:buClr>
                <a:srgbClr val="C00000"/>
              </a:buClr>
              <a:buSzPct val="75000"/>
              <a:buFont typeface="Wingdings" pitchFamily="2" charset="2"/>
              <a:buChar char="w"/>
            </a:pPr>
            <a:r>
              <a:rPr lang="en-US" sz="1600" b="1" dirty="0" smtClean="0">
                <a:solidFill>
                  <a:srgbClr val="000000"/>
                </a:solidFill>
              </a:rPr>
              <a:t>Billing Status </a:t>
            </a:r>
            <a:r>
              <a:rPr lang="en-US" sz="1600" dirty="0" smtClean="0">
                <a:solidFill>
                  <a:srgbClr val="000000"/>
                </a:solidFill>
              </a:rPr>
              <a:t>– </a:t>
            </a:r>
            <a:r>
              <a:rPr lang="en-US" sz="1400" dirty="0" smtClean="0">
                <a:solidFill>
                  <a:srgbClr val="000000"/>
                </a:solidFill>
              </a:rPr>
              <a:t>Provides the ability to search for BDs via the Billing Statuses of Unbilled or Billed</a:t>
            </a:r>
            <a:endParaRPr lang="en-US" sz="1600" dirty="0" smtClean="0">
              <a:solidFill>
                <a:srgbClr val="000000"/>
              </a:solidFill>
            </a:endParaRPr>
          </a:p>
          <a:p>
            <a:pPr marL="231775" indent="-231775">
              <a:spcBef>
                <a:spcPts val="600"/>
              </a:spcBef>
              <a:spcAft>
                <a:spcPts val="600"/>
              </a:spcAft>
              <a:buClr>
                <a:srgbClr val="C00000"/>
              </a:buClr>
              <a:buSzPct val="75000"/>
              <a:buFont typeface="Wingdings" pitchFamily="2" charset="2"/>
              <a:buChar char="w"/>
            </a:pPr>
            <a:r>
              <a:rPr lang="en-US" sz="1600" b="1" dirty="0" smtClean="0">
                <a:solidFill>
                  <a:srgbClr val="000000"/>
                </a:solidFill>
              </a:rPr>
              <a:t>Bill Type </a:t>
            </a:r>
            <a:r>
              <a:rPr lang="en-US" sz="1600" dirty="0">
                <a:solidFill>
                  <a:srgbClr val="000000"/>
                </a:solidFill>
              </a:rPr>
              <a:t>-</a:t>
            </a:r>
            <a:r>
              <a:rPr lang="en-US" sz="1600" dirty="0" smtClean="0">
                <a:solidFill>
                  <a:srgbClr val="000000"/>
                </a:solidFill>
              </a:rPr>
              <a:t> </a:t>
            </a:r>
            <a:r>
              <a:rPr lang="en-US" sz="1400" dirty="0" smtClean="0">
                <a:solidFill>
                  <a:srgbClr val="000000"/>
                </a:solidFill>
              </a:rPr>
              <a:t>Provides ability to search by the format of the Pegasys-generated billing</a:t>
            </a:r>
          </a:p>
          <a:p>
            <a:pPr marL="688975" lvl="1" indent="-231775">
              <a:spcBef>
                <a:spcPts val="600"/>
              </a:spcBef>
              <a:spcAft>
                <a:spcPts val="600"/>
              </a:spcAft>
              <a:buClr>
                <a:srgbClr val="C00000"/>
              </a:buClr>
              <a:buSzPct val="75000"/>
              <a:buFont typeface="Wingdings" pitchFamily="2" charset="2"/>
              <a:buChar char="w"/>
            </a:pPr>
            <a:r>
              <a:rPr lang="en-US" sz="1400" dirty="0" smtClean="0">
                <a:solidFill>
                  <a:srgbClr val="000000"/>
                </a:solidFill>
              </a:rPr>
              <a:t>Blank (i.e. non-IPAC) or IPAC</a:t>
            </a:r>
          </a:p>
          <a:p>
            <a:pPr marL="231775" indent="-231775">
              <a:spcBef>
                <a:spcPts val="600"/>
              </a:spcBef>
              <a:spcAft>
                <a:spcPts val="600"/>
              </a:spcAft>
              <a:buClr>
                <a:srgbClr val="C00000"/>
              </a:buClr>
              <a:buSzPct val="75000"/>
              <a:buFont typeface="Wingdings" pitchFamily="2" charset="2"/>
              <a:buChar char="w"/>
            </a:pPr>
            <a:r>
              <a:rPr lang="en-US" sz="1600" b="1" dirty="0" smtClean="0">
                <a:solidFill>
                  <a:srgbClr val="000000"/>
                </a:solidFill>
              </a:rPr>
              <a:t>Receivable Type </a:t>
            </a:r>
            <a:r>
              <a:rPr lang="en-US" sz="1600" dirty="0" smtClean="0">
                <a:solidFill>
                  <a:srgbClr val="000000"/>
                </a:solidFill>
              </a:rPr>
              <a:t>- </a:t>
            </a:r>
            <a:r>
              <a:rPr lang="en-US" sz="1400" dirty="0" smtClean="0">
                <a:solidFill>
                  <a:srgbClr val="000000"/>
                </a:solidFill>
              </a:rPr>
              <a:t>Provides the ability to search by the BD’s Receivable Type</a:t>
            </a:r>
          </a:p>
          <a:p>
            <a:pPr marL="231775" indent="-231775">
              <a:spcBef>
                <a:spcPts val="600"/>
              </a:spcBef>
              <a:spcAft>
                <a:spcPts val="600"/>
              </a:spcAft>
              <a:buClr>
                <a:srgbClr val="C00000"/>
              </a:buClr>
              <a:buSzPct val="75000"/>
              <a:buFont typeface="Wingdings" pitchFamily="2" charset="2"/>
              <a:buChar char="w"/>
            </a:pPr>
            <a:r>
              <a:rPr lang="en-US" sz="1600" b="1" dirty="0" smtClean="0">
                <a:solidFill>
                  <a:srgbClr val="000000"/>
                </a:solidFill>
              </a:rPr>
              <a:t>Agreement Number</a:t>
            </a:r>
            <a:r>
              <a:rPr lang="en-US" sz="1600" dirty="0" smtClean="0">
                <a:solidFill>
                  <a:srgbClr val="000000"/>
                </a:solidFill>
              </a:rPr>
              <a:t> -</a:t>
            </a:r>
            <a:r>
              <a:rPr lang="en-US" dirty="0" smtClean="0">
                <a:solidFill>
                  <a:srgbClr val="000000"/>
                </a:solidFill>
              </a:rPr>
              <a:t> </a:t>
            </a:r>
            <a:r>
              <a:rPr lang="en-US" sz="1400" dirty="0" smtClean="0">
                <a:solidFill>
                  <a:srgbClr val="000000"/>
                </a:solidFill>
              </a:rPr>
              <a:t>Provides the ability to search by the BD’s related Agreement number/line number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344" y="1145496"/>
            <a:ext cx="5315692" cy="4201111"/>
          </a:xfrm>
          <a:prstGeom prst="rect">
            <a:avLst/>
          </a:prstGeom>
          <a:ln w="12700">
            <a:solidFill>
              <a:schemeClr val="tx1"/>
            </a:solidFill>
          </a:ln>
        </p:spPr>
      </p:pic>
      <p:sp>
        <p:nvSpPr>
          <p:cNvPr id="20" name="Rectangle 19"/>
          <p:cNvSpPr/>
          <p:nvPr/>
        </p:nvSpPr>
        <p:spPr bwMode="auto">
          <a:xfrm>
            <a:off x="556153" y="2146181"/>
            <a:ext cx="3827588" cy="220501"/>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7" name="Rectangle 16"/>
          <p:cNvSpPr/>
          <p:nvPr/>
        </p:nvSpPr>
        <p:spPr bwMode="auto">
          <a:xfrm>
            <a:off x="466344" y="1397735"/>
            <a:ext cx="3298832" cy="498300"/>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8" name="Rectangle 17"/>
          <p:cNvSpPr/>
          <p:nvPr/>
        </p:nvSpPr>
        <p:spPr bwMode="auto">
          <a:xfrm>
            <a:off x="556153" y="2595553"/>
            <a:ext cx="5024376" cy="507075"/>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9" name="Rectangle 18"/>
          <p:cNvSpPr/>
          <p:nvPr/>
        </p:nvSpPr>
        <p:spPr bwMode="auto">
          <a:xfrm>
            <a:off x="556152" y="4299148"/>
            <a:ext cx="4298235" cy="434218"/>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1" name="TextBox 20"/>
          <p:cNvSpPr txBox="1"/>
          <p:nvPr/>
        </p:nvSpPr>
        <p:spPr>
          <a:xfrm>
            <a:off x="479393" y="5441255"/>
            <a:ext cx="8486477" cy="1169551"/>
          </a:xfrm>
          <a:prstGeom prst="rect">
            <a:avLst/>
          </a:prstGeom>
          <a:noFill/>
        </p:spPr>
        <p:txBody>
          <a:bodyPr wrap="square" rtlCol="0" anchor="ctr">
            <a:spAutoFit/>
          </a:bodyPr>
          <a:lstStyle/>
          <a:p>
            <a:pPr marL="231775" indent="-231775">
              <a:spcBef>
                <a:spcPts val="600"/>
              </a:spcBef>
              <a:spcAft>
                <a:spcPts val="600"/>
              </a:spcAft>
              <a:buClr>
                <a:srgbClr val="C00000"/>
              </a:buClr>
              <a:buSzPct val="75000"/>
              <a:buFont typeface="Wingdings" pitchFamily="2" charset="2"/>
              <a:buChar char="w"/>
            </a:pPr>
            <a:r>
              <a:rPr lang="en-US" sz="1600" b="1" dirty="0" smtClean="0">
                <a:solidFill>
                  <a:srgbClr val="000000"/>
                </a:solidFill>
              </a:rPr>
              <a:t>Last Refunded Date (From/To) </a:t>
            </a:r>
            <a:r>
              <a:rPr lang="en-US" sz="1600" dirty="0">
                <a:solidFill>
                  <a:srgbClr val="000000"/>
                </a:solidFill>
              </a:rPr>
              <a:t>-</a:t>
            </a:r>
            <a:r>
              <a:rPr lang="en-US" sz="1400" dirty="0" smtClean="0">
                <a:solidFill>
                  <a:srgbClr val="000000"/>
                </a:solidFill>
              </a:rPr>
              <a:t>Provides the ability to search by the date an outstanding customer credit was last refunded</a:t>
            </a:r>
          </a:p>
          <a:p>
            <a:pPr marL="231775" indent="-231775">
              <a:spcBef>
                <a:spcPts val="600"/>
              </a:spcBef>
              <a:spcAft>
                <a:spcPts val="600"/>
              </a:spcAft>
              <a:buClr>
                <a:srgbClr val="C00000"/>
              </a:buClr>
              <a:buSzPct val="75000"/>
              <a:buFont typeface="Wingdings" pitchFamily="2" charset="2"/>
              <a:buChar char="w"/>
            </a:pPr>
            <a:r>
              <a:rPr lang="en-US" sz="1600" b="1" dirty="0" smtClean="0">
                <a:solidFill>
                  <a:srgbClr val="000000"/>
                </a:solidFill>
              </a:rPr>
              <a:t>Refunded </a:t>
            </a:r>
            <a:r>
              <a:rPr lang="en-US" sz="1600" dirty="0">
                <a:solidFill>
                  <a:srgbClr val="000000"/>
                </a:solidFill>
              </a:rPr>
              <a:t>-</a:t>
            </a:r>
            <a:r>
              <a:rPr lang="en-US" sz="1600" dirty="0" smtClean="0">
                <a:solidFill>
                  <a:srgbClr val="000000"/>
                </a:solidFill>
              </a:rPr>
              <a:t> </a:t>
            </a:r>
            <a:r>
              <a:rPr lang="en-US" sz="1400" dirty="0" smtClean="0">
                <a:solidFill>
                  <a:srgbClr val="000000"/>
                </a:solidFill>
              </a:rPr>
              <a:t>Setting to “True” provides the ability to search for credit BDs that have </a:t>
            </a:r>
            <a:r>
              <a:rPr lang="en-US" sz="1400" dirty="0">
                <a:solidFill>
                  <a:srgbClr val="000000"/>
                </a:solidFill>
              </a:rPr>
              <a:t/>
            </a:r>
            <a:br>
              <a:rPr lang="en-US" sz="1400" dirty="0">
                <a:solidFill>
                  <a:srgbClr val="000000"/>
                </a:solidFill>
              </a:rPr>
            </a:br>
            <a:r>
              <a:rPr lang="en-US" sz="1400" dirty="0" smtClean="0">
                <a:solidFill>
                  <a:srgbClr val="000000"/>
                </a:solidFill>
              </a:rPr>
              <a:t>been paid out to the customer as refunds</a:t>
            </a:r>
          </a:p>
        </p:txBody>
      </p:sp>
    </p:spTree>
    <p:extLst>
      <p:ext uri="{BB962C8B-B14F-4D97-AF65-F5344CB8AC3E}">
        <p14:creationId xmlns:p14="http://schemas.microsoft.com/office/powerpoint/2010/main" val="2605846093"/>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nvSpPr>
        <p:spPr bwMode="auto">
          <a:xfrm>
            <a:off x="407076" y="1104405"/>
            <a:ext cx="8736924" cy="505218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eaLnBrk="1" fontAlgn="auto" hangingPunct="1">
              <a:spcBef>
                <a:spcPts val="600"/>
              </a:spcBef>
              <a:spcAft>
                <a:spcPts val="600"/>
              </a:spcAft>
            </a:pPr>
            <a:r>
              <a:rPr lang="en-US" sz="1800" b="1" u="sng" dirty="0" smtClean="0">
                <a:cs typeface="Calibri" pitchFamily="34" charset="0"/>
              </a:rPr>
              <a:t>Steps to Correct Unapplied Collection via External Collections Reconciliation Query:</a:t>
            </a:r>
            <a:r>
              <a:rPr lang="en-US" sz="1800" dirty="0" smtClean="0">
                <a:cs typeface="Calibri" pitchFamily="34" charset="0"/>
              </a:rPr>
              <a:t> </a:t>
            </a:r>
          </a:p>
          <a:p>
            <a:pPr marL="342900" indent="-342900" eaLnBrk="1" fontAlgn="auto" hangingPunct="1">
              <a:spcBef>
                <a:spcPts val="600"/>
              </a:spcBef>
              <a:spcAft>
                <a:spcPts val="600"/>
              </a:spcAft>
              <a:buFont typeface="+mj-lt"/>
              <a:buAutoNum type="arabicPeriod"/>
            </a:pPr>
            <a:r>
              <a:rPr lang="en-US" sz="1800" dirty="0" smtClean="0">
                <a:cs typeface="Calibri" pitchFamily="34" charset="0"/>
              </a:rPr>
              <a:t>Click the Correct button on the External Collections Reconciliation Summary page</a:t>
            </a:r>
          </a:p>
          <a:p>
            <a:pPr marL="342900" indent="-342900" eaLnBrk="1" fontAlgn="auto" hangingPunct="1">
              <a:spcBef>
                <a:spcPts val="600"/>
              </a:spcBef>
              <a:spcAft>
                <a:spcPts val="600"/>
              </a:spcAft>
              <a:buFont typeface="+mj-lt"/>
              <a:buAutoNum type="arabicPeriod"/>
            </a:pPr>
            <a:endParaRPr lang="en-US" sz="1800" dirty="0">
              <a:cs typeface="Calibri" pitchFamily="34" charset="0"/>
            </a:endParaRPr>
          </a:p>
          <a:p>
            <a:pPr marL="342900" indent="-342900" eaLnBrk="1" fontAlgn="auto" hangingPunct="1">
              <a:spcBef>
                <a:spcPts val="600"/>
              </a:spcBef>
              <a:spcAft>
                <a:spcPts val="600"/>
              </a:spcAft>
              <a:buFont typeface="+mj-lt"/>
              <a:buAutoNum type="arabicPeriod"/>
            </a:pPr>
            <a:endParaRPr lang="en-US" sz="1800" dirty="0" smtClean="0">
              <a:cs typeface="Calibri" pitchFamily="34" charset="0"/>
            </a:endParaRPr>
          </a:p>
          <a:p>
            <a:pPr marL="342900" indent="-342900" eaLnBrk="1" fontAlgn="auto" hangingPunct="1">
              <a:spcBef>
                <a:spcPts val="600"/>
              </a:spcBef>
              <a:spcAft>
                <a:spcPts val="600"/>
              </a:spcAft>
              <a:buFont typeface="+mj-lt"/>
              <a:buAutoNum type="arabicPeriod"/>
            </a:pPr>
            <a:endParaRPr lang="en-US" sz="1800" dirty="0">
              <a:cs typeface="Calibri" pitchFamily="34" charset="0"/>
            </a:endParaRPr>
          </a:p>
          <a:p>
            <a:pPr marL="342900" indent="-342900" eaLnBrk="1" fontAlgn="auto" hangingPunct="1">
              <a:spcBef>
                <a:spcPts val="600"/>
              </a:spcBef>
              <a:spcAft>
                <a:spcPts val="600"/>
              </a:spcAft>
              <a:buFont typeface="+mj-lt"/>
              <a:buAutoNum type="arabicPeriod"/>
            </a:pPr>
            <a:endParaRPr lang="en-US" sz="1800" dirty="0" smtClean="0">
              <a:cs typeface="Calibri" pitchFamily="34" charset="0"/>
            </a:endParaRPr>
          </a:p>
          <a:p>
            <a:pPr marL="342900" indent="-342900" eaLnBrk="1" fontAlgn="auto" hangingPunct="1">
              <a:spcBef>
                <a:spcPts val="600"/>
              </a:spcBef>
              <a:spcAft>
                <a:spcPts val="600"/>
              </a:spcAft>
              <a:buFont typeface="+mj-lt"/>
              <a:buAutoNum type="arabicPeriod" startAt="2"/>
            </a:pPr>
            <a:endParaRPr lang="en-US" sz="1800" dirty="0" smtClean="0">
              <a:cs typeface="Calibri" pitchFamily="34" charset="0"/>
            </a:endParaRPr>
          </a:p>
          <a:p>
            <a:pPr marL="342900" indent="-342900" eaLnBrk="1" fontAlgn="auto" hangingPunct="1">
              <a:spcBef>
                <a:spcPts val="600"/>
              </a:spcBef>
              <a:spcAft>
                <a:spcPts val="600"/>
              </a:spcAft>
              <a:buFont typeface="+mj-lt"/>
              <a:buAutoNum type="arabicPeriod" startAt="2"/>
            </a:pPr>
            <a:r>
              <a:rPr lang="en-US" sz="1800" dirty="0" smtClean="0">
                <a:cs typeface="Calibri" pitchFamily="34" charset="0"/>
              </a:rPr>
              <a:t>Ensure </a:t>
            </a:r>
            <a:r>
              <a:rPr lang="en-US" sz="1800" dirty="0">
                <a:cs typeface="Calibri" pitchFamily="34" charset="0"/>
              </a:rPr>
              <a:t>the Header information is correct, including </a:t>
            </a:r>
            <a:r>
              <a:rPr lang="en-US" sz="1800" b="1" dirty="0">
                <a:cs typeface="Calibri" pitchFamily="34" charset="0"/>
              </a:rPr>
              <a:t>Deposit Number</a:t>
            </a:r>
            <a:r>
              <a:rPr lang="en-US" sz="1800" dirty="0">
                <a:cs typeface="Calibri" pitchFamily="34" charset="0"/>
              </a:rPr>
              <a:t>, </a:t>
            </a:r>
            <a:r>
              <a:rPr lang="en-US" sz="1800" b="1" dirty="0">
                <a:cs typeface="Calibri" pitchFamily="34" charset="0"/>
              </a:rPr>
              <a:t>Amounts</a:t>
            </a:r>
            <a:r>
              <a:rPr lang="en-US" sz="1800" dirty="0">
                <a:cs typeface="Calibri" pitchFamily="34" charset="0"/>
              </a:rPr>
              <a:t>, </a:t>
            </a:r>
            <a:r>
              <a:rPr lang="en-US" sz="1800" b="1" dirty="0">
                <a:cs typeface="Calibri" pitchFamily="34" charset="0"/>
              </a:rPr>
              <a:t>Disbursing Office</a:t>
            </a:r>
            <a:r>
              <a:rPr lang="en-US" sz="1800" dirty="0">
                <a:cs typeface="Calibri" pitchFamily="34" charset="0"/>
              </a:rPr>
              <a:t>, etc.</a:t>
            </a:r>
          </a:p>
        </p:txBody>
      </p:sp>
      <p:sp>
        <p:nvSpPr>
          <p:cNvPr id="6" name="Title 5"/>
          <p:cNvSpPr>
            <a:spLocks noGrp="1"/>
          </p:cNvSpPr>
          <p:nvPr>
            <p:ph type="title"/>
          </p:nvPr>
        </p:nvSpPr>
        <p:spPr/>
        <p:txBody>
          <a:bodyPr>
            <a:normAutofit/>
          </a:bodyPr>
          <a:lstStyle/>
          <a:p>
            <a:r>
              <a:rPr lang="en-US" sz="2400" dirty="0">
                <a:solidFill>
                  <a:srgbClr val="FFFFFF"/>
                </a:solidFill>
              </a:rPr>
              <a:t>Delinquency Management – Treasury Collection</a:t>
            </a:r>
            <a:endParaRPr lang="en-US" sz="2800" dirty="0"/>
          </a:p>
        </p:txBody>
      </p:sp>
      <p:sp>
        <p:nvSpPr>
          <p:cNvPr id="2" name="Slide Number Placeholder 1"/>
          <p:cNvSpPr>
            <a:spLocks noGrp="1"/>
          </p:cNvSpPr>
          <p:nvPr>
            <p:ph type="sldNum" sz="quarter" idx="11"/>
          </p:nvPr>
        </p:nvSpPr>
        <p:spPr/>
        <p:txBody>
          <a:bodyPr/>
          <a:lstStyle/>
          <a:p>
            <a:fld id="{525A3C56-E491-49B2-93F3-63532DF516BC}" type="slidenum">
              <a:rPr lang="en-US" smtClean="0"/>
              <a:pPr/>
              <a:t>220</a:t>
            </a:fld>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750" y="2602674"/>
            <a:ext cx="8177576" cy="174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0387798"/>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7896225" y="5943600"/>
            <a:ext cx="1120183" cy="84772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Content Placeholder 2"/>
          <p:cNvSpPr>
            <a:spLocks noGrp="1"/>
          </p:cNvSpPr>
          <p:nvPr/>
        </p:nvSpPr>
        <p:spPr bwMode="auto">
          <a:xfrm>
            <a:off x="407075" y="1190625"/>
            <a:ext cx="8609333" cy="458241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eaLnBrk="1" fontAlgn="auto" hangingPunct="1">
              <a:spcBef>
                <a:spcPts val="600"/>
              </a:spcBef>
              <a:spcAft>
                <a:spcPts val="600"/>
              </a:spcAft>
            </a:pPr>
            <a:r>
              <a:rPr lang="en-US" sz="1800" b="1" u="sng" dirty="0">
                <a:cs typeface="Calibri" pitchFamily="34" charset="0"/>
              </a:rPr>
              <a:t>Steps to Correct Unapplied Collection via External Collections Reconciliation </a:t>
            </a:r>
            <a:r>
              <a:rPr lang="en-US" sz="1800" b="1" u="sng" dirty="0" smtClean="0">
                <a:cs typeface="Calibri" pitchFamily="34" charset="0"/>
              </a:rPr>
              <a:t>Query (Cont.):</a:t>
            </a:r>
          </a:p>
          <a:p>
            <a:pPr marL="342900" indent="-342900" eaLnBrk="1" fontAlgn="auto" hangingPunct="1">
              <a:spcBef>
                <a:spcPts val="600"/>
              </a:spcBef>
              <a:spcAft>
                <a:spcPts val="600"/>
              </a:spcAft>
              <a:buFont typeface="+mj-lt"/>
              <a:buAutoNum type="arabicPeriod" startAt="3"/>
            </a:pPr>
            <a:r>
              <a:rPr lang="en-US" sz="1800" dirty="0">
                <a:cs typeface="Calibri" pitchFamily="34" charset="0"/>
              </a:rPr>
              <a:t>Navigate to the </a:t>
            </a:r>
            <a:r>
              <a:rPr lang="en-US" sz="1800" b="1" dirty="0">
                <a:cs typeface="Calibri" pitchFamily="34" charset="0"/>
              </a:rPr>
              <a:t>Accounting Line </a:t>
            </a:r>
            <a:r>
              <a:rPr lang="en-US" sz="1800" dirty="0">
                <a:cs typeface="Calibri" pitchFamily="34" charset="0"/>
              </a:rPr>
              <a:t>and enter the following in the Document Reference section:</a:t>
            </a:r>
          </a:p>
          <a:p>
            <a:pPr lvl="1" eaLnBrk="1" fontAlgn="auto" hangingPunct="1">
              <a:spcBef>
                <a:spcPts val="0"/>
              </a:spcBef>
              <a:spcAft>
                <a:spcPts val="0"/>
              </a:spcAft>
            </a:pPr>
            <a:r>
              <a:rPr lang="en-US" sz="1600" b="1" dirty="0">
                <a:cs typeface="Calibri" pitchFamily="34" charset="0"/>
              </a:rPr>
              <a:t>Document Type</a:t>
            </a:r>
          </a:p>
          <a:p>
            <a:pPr lvl="1" eaLnBrk="1" fontAlgn="auto" hangingPunct="1">
              <a:spcBef>
                <a:spcPts val="0"/>
              </a:spcBef>
              <a:spcAft>
                <a:spcPts val="0"/>
              </a:spcAft>
            </a:pPr>
            <a:r>
              <a:rPr lang="en-US" sz="1600" b="1" dirty="0">
                <a:cs typeface="Calibri" pitchFamily="34" charset="0"/>
              </a:rPr>
              <a:t>Document Number</a:t>
            </a:r>
          </a:p>
          <a:p>
            <a:pPr lvl="1" eaLnBrk="1" fontAlgn="auto" hangingPunct="1">
              <a:spcBef>
                <a:spcPts val="0"/>
              </a:spcBef>
              <a:spcAft>
                <a:spcPts val="0"/>
              </a:spcAft>
            </a:pPr>
            <a:r>
              <a:rPr lang="en-US" sz="1600" b="1" dirty="0">
                <a:cs typeface="Calibri" pitchFamily="34" charset="0"/>
              </a:rPr>
              <a:t>Accounting Line Number</a:t>
            </a:r>
          </a:p>
          <a:p>
            <a:pPr marL="346075" lvl="1" indent="0" eaLnBrk="1" fontAlgn="auto" hangingPunct="1">
              <a:spcBef>
                <a:spcPts val="0"/>
              </a:spcBef>
              <a:spcAft>
                <a:spcPts val="0"/>
              </a:spcAft>
              <a:buNone/>
            </a:pPr>
            <a:endParaRPr lang="en-US" sz="1600" b="1" dirty="0">
              <a:cs typeface="Calibri" pitchFamily="34" charset="0"/>
            </a:endParaRPr>
          </a:p>
          <a:p>
            <a:pPr marL="342900" lvl="1" indent="-342900" eaLnBrk="1" fontAlgn="auto" hangingPunct="1">
              <a:spcBef>
                <a:spcPts val="600"/>
              </a:spcBef>
              <a:spcAft>
                <a:spcPts val="600"/>
              </a:spcAft>
              <a:buFont typeface="+mj-lt"/>
              <a:buAutoNum type="arabicPeriod" startAt="4"/>
            </a:pPr>
            <a:r>
              <a:rPr lang="en-US" sz="1800" dirty="0">
                <a:cs typeface="Calibri" pitchFamily="34" charset="0"/>
              </a:rPr>
              <a:t>Click the </a:t>
            </a:r>
            <a:r>
              <a:rPr lang="en-US" sz="1800" b="1" dirty="0">
                <a:cs typeface="Calibri" pitchFamily="34" charset="0"/>
              </a:rPr>
              <a:t>Default</a:t>
            </a:r>
            <a:r>
              <a:rPr lang="en-US" sz="1800" dirty="0">
                <a:cs typeface="Calibri" pitchFamily="34" charset="0"/>
              </a:rPr>
              <a:t> button</a:t>
            </a:r>
          </a:p>
          <a:p>
            <a:pPr marL="0" lvl="1" indent="0" eaLnBrk="1" fontAlgn="auto" hangingPunct="1">
              <a:spcBef>
                <a:spcPts val="600"/>
              </a:spcBef>
              <a:spcAft>
                <a:spcPts val="600"/>
              </a:spcAft>
              <a:buNone/>
            </a:pPr>
            <a:endParaRPr lang="en-US" sz="1800" dirty="0" smtClean="0">
              <a:cs typeface="Calibri" pitchFamily="34" charset="0"/>
            </a:endParaRPr>
          </a:p>
          <a:p>
            <a:pPr marL="342900" lvl="1" indent="-342900" eaLnBrk="1" fontAlgn="auto" hangingPunct="1">
              <a:spcBef>
                <a:spcPts val="600"/>
              </a:spcBef>
              <a:spcAft>
                <a:spcPts val="600"/>
              </a:spcAft>
              <a:buFont typeface="+mj-lt"/>
              <a:buAutoNum type="arabicPeriod" startAt="4"/>
            </a:pPr>
            <a:endParaRPr lang="en-US" sz="1800" dirty="0">
              <a:cs typeface="Calibri" pitchFamily="34" charset="0"/>
            </a:endParaRPr>
          </a:p>
          <a:p>
            <a:pPr marL="0" lvl="1" indent="0" eaLnBrk="1" fontAlgn="auto" hangingPunct="1">
              <a:spcBef>
                <a:spcPts val="600"/>
              </a:spcBef>
              <a:spcAft>
                <a:spcPts val="600"/>
              </a:spcAft>
              <a:buNone/>
            </a:pPr>
            <a:endParaRPr lang="en-US" sz="1800" dirty="0" smtClean="0">
              <a:cs typeface="Calibri" pitchFamily="34" charset="0"/>
            </a:endParaRPr>
          </a:p>
          <a:p>
            <a:pPr marL="0" lvl="1" indent="0" eaLnBrk="1" fontAlgn="auto" hangingPunct="1">
              <a:spcBef>
                <a:spcPts val="600"/>
              </a:spcBef>
              <a:spcAft>
                <a:spcPts val="600"/>
              </a:spcAft>
              <a:buNone/>
            </a:pPr>
            <a:endParaRPr lang="en-US" sz="1000" dirty="0">
              <a:cs typeface="Calibri" pitchFamily="34" charset="0"/>
            </a:endParaRPr>
          </a:p>
          <a:p>
            <a:pPr marL="342900" lvl="1" indent="-342900" eaLnBrk="1" fontAlgn="auto" hangingPunct="1">
              <a:spcBef>
                <a:spcPts val="600"/>
              </a:spcBef>
              <a:spcAft>
                <a:spcPts val="600"/>
              </a:spcAft>
              <a:buFont typeface="+mj-lt"/>
              <a:buAutoNum type="arabicPeriod" startAt="5"/>
            </a:pPr>
            <a:r>
              <a:rPr lang="en-US" sz="1800" dirty="0">
                <a:cs typeface="Calibri" pitchFamily="34" charset="0"/>
              </a:rPr>
              <a:t>Update the </a:t>
            </a:r>
            <a:r>
              <a:rPr lang="en-US" sz="1800" b="1" dirty="0">
                <a:cs typeface="Calibri" pitchFamily="34" charset="0"/>
              </a:rPr>
              <a:t>Line Amount </a:t>
            </a:r>
            <a:r>
              <a:rPr lang="en-US" sz="1800" dirty="0">
                <a:cs typeface="Calibri" pitchFamily="34" charset="0"/>
              </a:rPr>
              <a:t>as appropriate.</a:t>
            </a:r>
          </a:p>
          <a:p>
            <a:pPr marL="688975" lvl="2" indent="-342900" eaLnBrk="1" fontAlgn="auto" hangingPunct="1">
              <a:spcBef>
                <a:spcPts val="600"/>
              </a:spcBef>
              <a:spcAft>
                <a:spcPts val="600"/>
              </a:spcAft>
              <a:buFont typeface="Wingdings" pitchFamily="2" charset="2"/>
              <a:buChar char="q"/>
            </a:pPr>
            <a:r>
              <a:rPr lang="en-US" sz="1400" dirty="0">
                <a:cs typeface="Calibri" pitchFamily="34" charset="0"/>
              </a:rPr>
              <a:t>Note: Since Treasury sends the payment as a lump sum, the collection may need to be split out to multiple BDs and/or DAs.</a:t>
            </a:r>
          </a:p>
          <a:p>
            <a:pPr marL="342900" lvl="1" indent="-342900" eaLnBrk="1" fontAlgn="auto" hangingPunct="1">
              <a:spcBef>
                <a:spcPts val="600"/>
              </a:spcBef>
              <a:spcAft>
                <a:spcPts val="600"/>
              </a:spcAft>
              <a:buFont typeface="+mj-lt"/>
              <a:buAutoNum type="arabicPeriod" startAt="4"/>
            </a:pPr>
            <a:endParaRPr lang="en-US" sz="1800" dirty="0" smtClean="0">
              <a:cs typeface="Calibri" pitchFamily="34" charset="0"/>
            </a:endParaRPr>
          </a:p>
          <a:p>
            <a:pPr marL="342900" lvl="1" indent="-342900" eaLnBrk="1" fontAlgn="auto" hangingPunct="1">
              <a:spcBef>
                <a:spcPts val="600"/>
              </a:spcBef>
              <a:spcAft>
                <a:spcPts val="600"/>
              </a:spcAft>
              <a:buFont typeface="+mj-lt"/>
              <a:buAutoNum type="arabicPeriod" startAt="4"/>
            </a:pPr>
            <a:endParaRPr lang="en-US" sz="1800" dirty="0">
              <a:cs typeface="Calibri" pitchFamily="34" charset="0"/>
            </a:endParaRPr>
          </a:p>
          <a:p>
            <a:pPr marL="342900" lvl="1" indent="-342900" eaLnBrk="1" fontAlgn="auto" hangingPunct="1">
              <a:spcBef>
                <a:spcPts val="600"/>
              </a:spcBef>
              <a:spcAft>
                <a:spcPts val="600"/>
              </a:spcAft>
              <a:buFont typeface="+mj-lt"/>
              <a:buAutoNum type="arabicPeriod" startAt="4"/>
            </a:pPr>
            <a:endParaRPr lang="en-US" sz="1800" dirty="0" smtClean="0">
              <a:cs typeface="Calibri" pitchFamily="34" charset="0"/>
            </a:endParaRPr>
          </a:p>
          <a:p>
            <a:pPr marL="0" indent="0" eaLnBrk="1" fontAlgn="auto" hangingPunct="1">
              <a:spcBef>
                <a:spcPts val="600"/>
              </a:spcBef>
              <a:spcAft>
                <a:spcPts val="600"/>
              </a:spcAft>
              <a:buNone/>
            </a:pPr>
            <a:endParaRPr lang="en-US" sz="1800" dirty="0" smtClean="0">
              <a:cs typeface="Calibri" pitchFamily="34" charset="0"/>
            </a:endParaRPr>
          </a:p>
        </p:txBody>
      </p:sp>
      <p:sp>
        <p:nvSpPr>
          <p:cNvPr id="6" name="Title 5"/>
          <p:cNvSpPr>
            <a:spLocks noGrp="1"/>
          </p:cNvSpPr>
          <p:nvPr>
            <p:ph type="title"/>
          </p:nvPr>
        </p:nvSpPr>
        <p:spPr/>
        <p:txBody>
          <a:bodyPr>
            <a:normAutofit/>
          </a:bodyPr>
          <a:lstStyle/>
          <a:p>
            <a:r>
              <a:rPr lang="en-US" sz="2400" dirty="0">
                <a:solidFill>
                  <a:srgbClr val="FFFFFF"/>
                </a:solidFill>
              </a:rPr>
              <a:t>Delinquency Management – Treasury Collection</a:t>
            </a:r>
            <a:endParaRPr lang="en-US" sz="2800" dirty="0"/>
          </a:p>
        </p:txBody>
      </p:sp>
      <p:sp>
        <p:nvSpPr>
          <p:cNvPr id="2" name="Slide Number Placeholder 1"/>
          <p:cNvSpPr>
            <a:spLocks noGrp="1"/>
          </p:cNvSpPr>
          <p:nvPr>
            <p:ph type="sldNum" sz="quarter" idx="11"/>
          </p:nvPr>
        </p:nvSpPr>
        <p:spPr/>
        <p:txBody>
          <a:bodyPr/>
          <a:lstStyle/>
          <a:p>
            <a:fld id="{525A3C56-E491-49B2-93F3-63532DF516BC}" type="slidenum">
              <a:rPr lang="en-US" smtClean="0"/>
              <a:pPr/>
              <a:t>221</a:t>
            </a:fld>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2514" y="3984108"/>
            <a:ext cx="6345237"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6147258"/>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nvSpPr>
        <p:spPr bwMode="auto">
          <a:xfrm>
            <a:off x="407076" y="1052927"/>
            <a:ext cx="8736924" cy="41667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eaLnBrk="1" fontAlgn="auto" hangingPunct="1">
              <a:spcBef>
                <a:spcPts val="600"/>
              </a:spcBef>
              <a:spcAft>
                <a:spcPts val="600"/>
              </a:spcAft>
            </a:pPr>
            <a:r>
              <a:rPr lang="en-US" sz="1800" b="1" u="sng" dirty="0" smtClean="0">
                <a:cs typeface="Calibri" pitchFamily="34" charset="0"/>
              </a:rPr>
              <a:t>Steps to Correct IPAC External Collection (Reference BD Flow Cont.):</a:t>
            </a:r>
            <a:r>
              <a:rPr lang="en-US" sz="1800" dirty="0" smtClean="0">
                <a:cs typeface="Calibri" pitchFamily="34" charset="0"/>
              </a:rPr>
              <a:t> </a:t>
            </a:r>
          </a:p>
          <a:p>
            <a:pPr marL="342900" indent="-342900" eaLnBrk="1" fontAlgn="auto" hangingPunct="1">
              <a:spcBef>
                <a:spcPts val="600"/>
              </a:spcBef>
              <a:spcAft>
                <a:spcPts val="600"/>
              </a:spcAft>
              <a:buFont typeface="+mj-lt"/>
              <a:buAutoNum type="arabicPeriod" startAt="6"/>
            </a:pPr>
            <a:r>
              <a:rPr lang="en-US" sz="1800" dirty="0" smtClean="0">
                <a:cs typeface="Calibri" pitchFamily="34" charset="0"/>
              </a:rPr>
              <a:t>Update the Transaction Type = 01</a:t>
            </a:r>
            <a:endParaRPr lang="en-US" sz="1800" b="1" dirty="0" smtClean="0">
              <a:cs typeface="Calibri" pitchFamily="34" charset="0"/>
            </a:endParaRPr>
          </a:p>
          <a:p>
            <a:pPr marL="0" indent="0" eaLnBrk="1" fontAlgn="auto" hangingPunct="1">
              <a:spcBef>
                <a:spcPts val="600"/>
              </a:spcBef>
              <a:spcAft>
                <a:spcPts val="600"/>
              </a:spcAft>
              <a:buNone/>
            </a:pPr>
            <a:endParaRPr lang="en-US" sz="1800" b="1" dirty="0" smtClean="0">
              <a:cs typeface="Calibri" pitchFamily="34" charset="0"/>
            </a:endParaRPr>
          </a:p>
          <a:p>
            <a:pPr marL="342900" lvl="1" indent="-342900" eaLnBrk="1" fontAlgn="auto" hangingPunct="1">
              <a:spcBef>
                <a:spcPts val="600"/>
              </a:spcBef>
              <a:spcAft>
                <a:spcPts val="600"/>
              </a:spcAft>
              <a:buFont typeface="+mj-lt"/>
              <a:buAutoNum type="arabicPeriod" startAt="5"/>
            </a:pPr>
            <a:endParaRPr lang="en-US" sz="1800" dirty="0" smtClean="0">
              <a:cs typeface="Calibri" pitchFamily="34" charset="0"/>
            </a:endParaRPr>
          </a:p>
          <a:p>
            <a:pPr marL="342900" lvl="1" indent="-342900" eaLnBrk="1" fontAlgn="auto" hangingPunct="1">
              <a:spcBef>
                <a:spcPts val="600"/>
              </a:spcBef>
              <a:spcAft>
                <a:spcPts val="600"/>
              </a:spcAft>
              <a:buFont typeface="+mj-lt"/>
              <a:buAutoNum type="arabicPeriod" startAt="6"/>
            </a:pPr>
            <a:endParaRPr lang="en-US" sz="1800" dirty="0" smtClean="0">
              <a:cs typeface="Calibri" pitchFamily="34" charset="0"/>
            </a:endParaRPr>
          </a:p>
          <a:p>
            <a:pPr marL="342900" lvl="1" indent="-342900" eaLnBrk="1" fontAlgn="auto" hangingPunct="1">
              <a:spcBef>
                <a:spcPts val="600"/>
              </a:spcBef>
              <a:spcAft>
                <a:spcPts val="600"/>
              </a:spcAft>
              <a:buFont typeface="+mj-lt"/>
              <a:buAutoNum type="arabicPeriod" startAt="6"/>
            </a:pPr>
            <a:endParaRPr lang="en-US" sz="1800" dirty="0">
              <a:cs typeface="Calibri" pitchFamily="34" charset="0"/>
            </a:endParaRPr>
          </a:p>
          <a:p>
            <a:pPr marL="342900" lvl="1" indent="-342900" eaLnBrk="1" fontAlgn="auto" hangingPunct="1">
              <a:spcBef>
                <a:spcPts val="600"/>
              </a:spcBef>
              <a:spcAft>
                <a:spcPts val="600"/>
              </a:spcAft>
              <a:buFont typeface="+mj-lt"/>
              <a:buAutoNum type="arabicPeriod" startAt="6"/>
            </a:pPr>
            <a:endParaRPr lang="en-US" sz="1800" dirty="0" smtClean="0">
              <a:cs typeface="Calibri" pitchFamily="34" charset="0"/>
            </a:endParaRPr>
          </a:p>
          <a:p>
            <a:pPr marL="342900" lvl="1" indent="-342900" eaLnBrk="1" fontAlgn="auto" hangingPunct="1">
              <a:spcBef>
                <a:spcPts val="600"/>
              </a:spcBef>
              <a:spcAft>
                <a:spcPts val="600"/>
              </a:spcAft>
              <a:buFont typeface="+mj-lt"/>
              <a:buAutoNum type="arabicPeriod" startAt="7"/>
            </a:pPr>
            <a:r>
              <a:rPr lang="en-US" sz="1800" dirty="0" smtClean="0">
                <a:cs typeface="Calibri" pitchFamily="34" charset="0"/>
              </a:rPr>
              <a:t>If </a:t>
            </a:r>
            <a:r>
              <a:rPr lang="en-US" sz="1800" dirty="0">
                <a:cs typeface="Calibri" pitchFamily="34" charset="0"/>
              </a:rPr>
              <a:t>applicable for the referred debt, ensure the IP&amp;A lines have been generated and populated with the correct TT, amounts, and accounting dimensions via the Default action performed in Step #4</a:t>
            </a:r>
          </a:p>
          <a:p>
            <a:pPr marL="688975" lvl="2" indent="-342900" eaLnBrk="1" fontAlgn="auto" hangingPunct="1">
              <a:spcBef>
                <a:spcPts val="600"/>
              </a:spcBef>
              <a:spcAft>
                <a:spcPts val="600"/>
              </a:spcAft>
              <a:buFont typeface="Wingdings" pitchFamily="2" charset="2"/>
              <a:buChar char="q"/>
            </a:pPr>
            <a:r>
              <a:rPr lang="en-US" sz="1400" dirty="0">
                <a:cs typeface="Calibri" pitchFamily="34" charset="0"/>
              </a:rPr>
              <a:t>Note: The sum of the New Principal Amount + IP&amp;A Charge Lines = Original Principal Amount</a:t>
            </a:r>
            <a:endParaRPr lang="en-US" sz="1800" dirty="0">
              <a:cs typeface="Calibri" pitchFamily="34" charset="0"/>
            </a:endParaRPr>
          </a:p>
          <a:p>
            <a:pPr marL="342900" lvl="1" indent="-342900" eaLnBrk="1" fontAlgn="auto" hangingPunct="1">
              <a:spcBef>
                <a:spcPts val="600"/>
              </a:spcBef>
              <a:spcAft>
                <a:spcPts val="600"/>
              </a:spcAft>
              <a:buFont typeface="+mj-lt"/>
              <a:buAutoNum type="arabicPeriod" startAt="7"/>
            </a:pPr>
            <a:r>
              <a:rPr lang="en-US" sz="1800" dirty="0" smtClean="0">
                <a:cs typeface="Calibri" pitchFamily="34" charset="0"/>
              </a:rPr>
              <a:t>Click </a:t>
            </a:r>
            <a:r>
              <a:rPr lang="en-US" sz="1800" b="1" dirty="0">
                <a:cs typeface="Calibri" pitchFamily="34" charset="0"/>
              </a:rPr>
              <a:t>Verify</a:t>
            </a:r>
            <a:r>
              <a:rPr lang="en-US" sz="1800" dirty="0">
                <a:cs typeface="Calibri" pitchFamily="34" charset="0"/>
              </a:rPr>
              <a:t> and </a:t>
            </a:r>
            <a:r>
              <a:rPr lang="en-US" sz="1800" b="1" dirty="0" smtClean="0">
                <a:cs typeface="Calibri" pitchFamily="34" charset="0"/>
              </a:rPr>
              <a:t>Submit</a:t>
            </a:r>
          </a:p>
          <a:p>
            <a:pPr marL="342900" lvl="1" indent="-342900" eaLnBrk="1" fontAlgn="auto" hangingPunct="1">
              <a:spcBef>
                <a:spcPts val="600"/>
              </a:spcBef>
              <a:spcAft>
                <a:spcPts val="600"/>
              </a:spcAft>
              <a:buFont typeface="+mj-lt"/>
              <a:buAutoNum type="arabicPeriod" startAt="7"/>
            </a:pPr>
            <a:r>
              <a:rPr lang="en-US" sz="1800" b="1" dirty="0">
                <a:cs typeface="Calibri" pitchFamily="34" charset="0"/>
              </a:rPr>
              <a:t>Repeat</a:t>
            </a:r>
            <a:r>
              <a:rPr lang="en-US" sz="1800" dirty="0">
                <a:cs typeface="Calibri" pitchFamily="34" charset="0"/>
              </a:rPr>
              <a:t> steps 1-7 as needed depending on the BDs and DAs that need to be referenced for the lump sum received</a:t>
            </a:r>
          </a:p>
          <a:p>
            <a:pPr marL="0" lvl="1" indent="0" eaLnBrk="1" fontAlgn="auto" hangingPunct="1">
              <a:spcBef>
                <a:spcPts val="600"/>
              </a:spcBef>
              <a:spcAft>
                <a:spcPts val="600"/>
              </a:spcAft>
              <a:buNone/>
            </a:pPr>
            <a:endParaRPr lang="en-US" sz="1800" dirty="0">
              <a:cs typeface="Calibri" pitchFamily="34" charset="0"/>
            </a:endParaRPr>
          </a:p>
          <a:p>
            <a:pPr marL="342900" indent="-342900" eaLnBrk="1" fontAlgn="auto" hangingPunct="1">
              <a:spcBef>
                <a:spcPts val="600"/>
              </a:spcBef>
              <a:spcAft>
                <a:spcPts val="600"/>
              </a:spcAft>
              <a:buFont typeface="+mj-lt"/>
              <a:buAutoNum type="arabicPeriod" startAt="4"/>
            </a:pPr>
            <a:endParaRPr lang="en-US" sz="1800" dirty="0" smtClean="0">
              <a:cs typeface="Calibri" pitchFamily="34" charset="0"/>
            </a:endParaRPr>
          </a:p>
        </p:txBody>
      </p:sp>
      <p:sp>
        <p:nvSpPr>
          <p:cNvPr id="6" name="Title 5"/>
          <p:cNvSpPr>
            <a:spLocks noGrp="1"/>
          </p:cNvSpPr>
          <p:nvPr>
            <p:ph type="title"/>
          </p:nvPr>
        </p:nvSpPr>
        <p:spPr/>
        <p:txBody>
          <a:bodyPr>
            <a:normAutofit/>
          </a:bodyPr>
          <a:lstStyle/>
          <a:p>
            <a:r>
              <a:rPr lang="en-US" sz="2400" dirty="0">
                <a:solidFill>
                  <a:srgbClr val="FFFFFF"/>
                </a:solidFill>
              </a:rPr>
              <a:t>Delinquency Management – Treasury Collection</a:t>
            </a:r>
            <a:endParaRPr lang="en-US" sz="2800" dirty="0"/>
          </a:p>
        </p:txBody>
      </p:sp>
      <p:sp>
        <p:nvSpPr>
          <p:cNvPr id="2" name="Slide Number Placeholder 1"/>
          <p:cNvSpPr>
            <a:spLocks noGrp="1"/>
          </p:cNvSpPr>
          <p:nvPr>
            <p:ph type="sldNum" sz="quarter" idx="11"/>
          </p:nvPr>
        </p:nvSpPr>
        <p:spPr/>
        <p:txBody>
          <a:bodyPr/>
          <a:lstStyle/>
          <a:p>
            <a:fld id="{525A3C56-E491-49B2-93F3-63532DF516BC}" type="slidenum">
              <a:rPr lang="en-US" smtClean="0"/>
              <a:pPr/>
              <a:t>222</a:t>
            </a:fld>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0028" y="2190707"/>
            <a:ext cx="5178164" cy="1637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473556"/>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7718961" y="6008914"/>
            <a:ext cx="1294410" cy="748146"/>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8" name="Content Placeholder 2"/>
          <p:cNvSpPr>
            <a:spLocks noGrp="1"/>
          </p:cNvSpPr>
          <p:nvPr/>
        </p:nvSpPr>
        <p:spPr bwMode="auto">
          <a:xfrm>
            <a:off x="311380" y="1049433"/>
            <a:ext cx="4118116" cy="485345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eaLnBrk="1" fontAlgn="auto" hangingPunct="1">
              <a:spcBef>
                <a:spcPts val="600"/>
              </a:spcBef>
              <a:spcAft>
                <a:spcPts val="600"/>
              </a:spcAft>
            </a:pPr>
            <a:r>
              <a:rPr lang="en-US" sz="1800" b="1" dirty="0" smtClean="0">
                <a:cs typeface="Calibri" pitchFamily="34" charset="0"/>
              </a:rPr>
              <a:t>External Collections Reconciliation Query – After External Collection Processing</a:t>
            </a:r>
          </a:p>
          <a:p>
            <a:pPr lvl="1" eaLnBrk="1" fontAlgn="auto" hangingPunct="1">
              <a:spcBef>
                <a:spcPts val="200"/>
              </a:spcBef>
              <a:spcAft>
                <a:spcPts val="200"/>
              </a:spcAft>
            </a:pPr>
            <a:r>
              <a:rPr lang="en-US" sz="1600" dirty="0" smtClean="0">
                <a:cs typeface="Calibri" pitchFamily="34" charset="0"/>
              </a:rPr>
              <a:t>Open the External Collections Reconciliation Detail page, searching by Billing Document, IPAC Reference Number, etc.</a:t>
            </a:r>
          </a:p>
          <a:p>
            <a:pPr lvl="1" eaLnBrk="1" fontAlgn="auto" hangingPunct="1">
              <a:spcBef>
                <a:spcPts val="200"/>
              </a:spcBef>
              <a:spcAft>
                <a:spcPts val="200"/>
              </a:spcAft>
            </a:pPr>
            <a:r>
              <a:rPr lang="en-US" sz="1600" b="1" dirty="0">
                <a:cs typeface="Calibri" pitchFamily="34" charset="0"/>
              </a:rPr>
              <a:t>IPAC Net Transfer Amount </a:t>
            </a:r>
            <a:r>
              <a:rPr lang="en-US" sz="1600" dirty="0">
                <a:cs typeface="Calibri" pitchFamily="34" charset="0"/>
              </a:rPr>
              <a:t>= Original amount received via AREOCOLL batch </a:t>
            </a:r>
            <a:r>
              <a:rPr lang="en-US" sz="1600" dirty="0" smtClean="0">
                <a:cs typeface="Calibri" pitchFamily="34" charset="0"/>
              </a:rPr>
              <a:t>job</a:t>
            </a:r>
          </a:p>
          <a:p>
            <a:pPr lvl="1" eaLnBrk="1" fontAlgn="auto" hangingPunct="1">
              <a:spcBef>
                <a:spcPts val="200"/>
              </a:spcBef>
              <a:spcAft>
                <a:spcPts val="200"/>
              </a:spcAft>
            </a:pPr>
            <a:r>
              <a:rPr lang="en-US" sz="1600" dirty="0" smtClean="0">
                <a:cs typeface="Calibri" pitchFamily="34" charset="0"/>
              </a:rPr>
              <a:t>Note the following amounts are reduced by the corresponding amount of the CR referenced on the External Collection Reconciliation Summary page:</a:t>
            </a:r>
          </a:p>
          <a:p>
            <a:pPr lvl="2" eaLnBrk="1" fontAlgn="auto" hangingPunct="1">
              <a:spcBef>
                <a:spcPts val="200"/>
              </a:spcBef>
              <a:spcAft>
                <a:spcPts val="200"/>
              </a:spcAft>
            </a:pPr>
            <a:r>
              <a:rPr lang="en-US" sz="1400" b="1" dirty="0" smtClean="0">
                <a:cs typeface="Calibri" pitchFamily="34" charset="0"/>
              </a:rPr>
              <a:t>Principal Amount</a:t>
            </a:r>
          </a:p>
          <a:p>
            <a:pPr lvl="2" eaLnBrk="1" fontAlgn="auto" hangingPunct="1">
              <a:spcBef>
                <a:spcPts val="200"/>
              </a:spcBef>
              <a:spcAft>
                <a:spcPts val="200"/>
              </a:spcAft>
            </a:pPr>
            <a:r>
              <a:rPr lang="en-US" sz="1400" b="1" dirty="0" smtClean="0">
                <a:cs typeface="Calibri" pitchFamily="34" charset="0"/>
              </a:rPr>
              <a:t>Interest Amount</a:t>
            </a:r>
          </a:p>
          <a:p>
            <a:pPr lvl="2" eaLnBrk="1" fontAlgn="auto" hangingPunct="1">
              <a:spcBef>
                <a:spcPts val="200"/>
              </a:spcBef>
              <a:spcAft>
                <a:spcPts val="200"/>
              </a:spcAft>
            </a:pPr>
            <a:r>
              <a:rPr lang="en-US" sz="1400" b="1" dirty="0" smtClean="0">
                <a:cs typeface="Calibri" pitchFamily="34" charset="0"/>
              </a:rPr>
              <a:t>Penalty Amount</a:t>
            </a:r>
          </a:p>
          <a:p>
            <a:pPr lvl="2" eaLnBrk="1" fontAlgn="auto" hangingPunct="1">
              <a:spcBef>
                <a:spcPts val="200"/>
              </a:spcBef>
              <a:spcAft>
                <a:spcPts val="200"/>
              </a:spcAft>
            </a:pPr>
            <a:r>
              <a:rPr lang="en-US" sz="1400" b="1" dirty="0" smtClean="0">
                <a:cs typeface="Calibri" pitchFamily="34" charset="0"/>
              </a:rPr>
              <a:t>Admin Charges Amount</a:t>
            </a:r>
          </a:p>
          <a:p>
            <a:pPr lvl="2" eaLnBrk="1" fontAlgn="auto" hangingPunct="1">
              <a:spcBef>
                <a:spcPts val="200"/>
              </a:spcBef>
              <a:spcAft>
                <a:spcPts val="200"/>
              </a:spcAft>
            </a:pPr>
            <a:r>
              <a:rPr lang="en-US" sz="1400" b="1" dirty="0" smtClean="0">
                <a:cs typeface="Calibri" pitchFamily="34" charset="0"/>
              </a:rPr>
              <a:t>Total Charges Amount</a:t>
            </a:r>
            <a:endParaRPr lang="en-US" sz="1400" b="1" dirty="0">
              <a:cs typeface="Calibri" pitchFamily="34" charset="0"/>
            </a:endParaRPr>
          </a:p>
          <a:p>
            <a:pPr eaLnBrk="1" fontAlgn="auto" hangingPunct="1">
              <a:spcBef>
                <a:spcPts val="600"/>
              </a:spcBef>
              <a:spcAft>
                <a:spcPts val="600"/>
              </a:spcAft>
            </a:pPr>
            <a:endParaRPr lang="en-US" sz="1800" dirty="0" smtClean="0">
              <a:cs typeface="Calibri" pitchFamily="34" charset="0"/>
            </a:endParaRPr>
          </a:p>
        </p:txBody>
      </p:sp>
      <p:sp>
        <p:nvSpPr>
          <p:cNvPr id="6" name="Title 5"/>
          <p:cNvSpPr>
            <a:spLocks noGrp="1"/>
          </p:cNvSpPr>
          <p:nvPr>
            <p:ph type="title"/>
          </p:nvPr>
        </p:nvSpPr>
        <p:spPr/>
        <p:txBody>
          <a:bodyPr>
            <a:normAutofit/>
          </a:bodyPr>
          <a:lstStyle/>
          <a:p>
            <a:r>
              <a:rPr lang="en-US" sz="2400" dirty="0">
                <a:solidFill>
                  <a:srgbClr val="FFFFFF"/>
                </a:solidFill>
              </a:rPr>
              <a:t>Delinquency Management – Treasury Collection</a:t>
            </a:r>
            <a:endParaRPr lang="en-US" sz="2800" dirty="0"/>
          </a:p>
        </p:txBody>
      </p:sp>
      <p:sp>
        <p:nvSpPr>
          <p:cNvPr id="2" name="Slide Number Placeholder 1"/>
          <p:cNvSpPr>
            <a:spLocks noGrp="1"/>
          </p:cNvSpPr>
          <p:nvPr>
            <p:ph type="sldNum" sz="quarter" idx="11"/>
          </p:nvPr>
        </p:nvSpPr>
        <p:spPr/>
        <p:txBody>
          <a:bodyPr/>
          <a:lstStyle/>
          <a:p>
            <a:fld id="{525A3C56-E491-49B2-93F3-63532DF516BC}" type="slidenum">
              <a:rPr lang="en-US" smtClean="0"/>
              <a:pPr/>
              <a:t>223</a:t>
            </a:fld>
            <a:endParaRPr lang="en-US"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342" y="1504507"/>
            <a:ext cx="4433694" cy="4651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4879352"/>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Calibri" pitchFamily="34" charset="0"/>
              </a:rPr>
              <a:t>Treasury Collection Lifecycle – </a:t>
            </a:r>
            <a:br>
              <a:rPr lang="en-US" dirty="0">
                <a:cs typeface="Calibri" pitchFamily="34" charset="0"/>
              </a:rPr>
            </a:br>
            <a:r>
              <a:rPr lang="en-US" dirty="0" smtClean="0">
                <a:cs typeface="Calibri" pitchFamily="34" charset="0"/>
              </a:rPr>
              <a:t>Direct </a:t>
            </a:r>
            <a:r>
              <a:rPr lang="en-US" dirty="0">
                <a:cs typeface="Calibri" pitchFamily="34" charset="0"/>
              </a:rPr>
              <a:t>Payment from Debtor after Referral </a:t>
            </a:r>
            <a:endParaRPr lang="en-US" dirty="0"/>
          </a:p>
        </p:txBody>
      </p:sp>
      <p:sp>
        <p:nvSpPr>
          <p:cNvPr id="3" name="Content Placeholder 2"/>
          <p:cNvSpPr>
            <a:spLocks noGrp="1"/>
          </p:cNvSpPr>
          <p:nvPr>
            <p:ph idx="1"/>
          </p:nvPr>
        </p:nvSpPr>
        <p:spPr>
          <a:xfrm>
            <a:off x="480776" y="1239649"/>
            <a:ext cx="8229600" cy="4525962"/>
          </a:xfrm>
        </p:spPr>
        <p:txBody>
          <a:bodyPr/>
          <a:lstStyle/>
          <a:p>
            <a:pPr>
              <a:spcBef>
                <a:spcPts val="600"/>
              </a:spcBef>
              <a:spcAft>
                <a:spcPts val="600"/>
              </a:spcAft>
            </a:pPr>
            <a:r>
              <a:rPr lang="en-US" sz="2000" dirty="0">
                <a:cs typeface="Calibri" pitchFamily="34" charset="0"/>
              </a:rPr>
              <a:t>GSA has 2 options if payment is received </a:t>
            </a:r>
            <a:r>
              <a:rPr lang="en-US" sz="2000" i="1" dirty="0">
                <a:cs typeface="Calibri" pitchFamily="34" charset="0"/>
              </a:rPr>
              <a:t>after</a:t>
            </a:r>
            <a:r>
              <a:rPr lang="en-US" sz="2000" dirty="0">
                <a:cs typeface="Calibri" pitchFamily="34" charset="0"/>
              </a:rPr>
              <a:t> the debt has already been referred to </a:t>
            </a:r>
            <a:r>
              <a:rPr lang="en-US" sz="2000" dirty="0" smtClean="0">
                <a:cs typeface="Calibri" pitchFamily="34" charset="0"/>
              </a:rPr>
              <a:t>Treasury</a:t>
            </a:r>
          </a:p>
          <a:p>
            <a:pPr lvl="1" fontAlgn="auto">
              <a:spcBef>
                <a:spcPts val="600"/>
              </a:spcBef>
              <a:spcAft>
                <a:spcPts val="600"/>
              </a:spcAft>
            </a:pPr>
            <a:r>
              <a:rPr lang="en-US" sz="1800" b="1" dirty="0">
                <a:cs typeface="Calibri" pitchFamily="34" charset="0"/>
              </a:rPr>
              <a:t>Option 1: Post Debtor Payment as </a:t>
            </a:r>
            <a:r>
              <a:rPr lang="en-US" sz="1800" b="1" dirty="0" smtClean="0">
                <a:cs typeface="Calibri" pitchFamily="34" charset="0"/>
              </a:rPr>
              <a:t>Unapplied</a:t>
            </a:r>
          </a:p>
          <a:p>
            <a:pPr lvl="2">
              <a:spcBef>
                <a:spcPts val="600"/>
              </a:spcBef>
              <a:spcAft>
                <a:spcPts val="600"/>
              </a:spcAft>
            </a:pPr>
            <a:r>
              <a:rPr lang="en-US" sz="1800" dirty="0"/>
              <a:t>Notification of direct debtor payment results in Treasury pull payment for Treasury servicing fee</a:t>
            </a:r>
          </a:p>
          <a:p>
            <a:pPr lvl="1" fontAlgn="auto">
              <a:spcBef>
                <a:spcPts val="600"/>
              </a:spcBef>
              <a:spcAft>
                <a:spcPts val="600"/>
              </a:spcAft>
            </a:pPr>
            <a:r>
              <a:rPr lang="en-US" sz="1800" b="1" dirty="0" smtClean="0">
                <a:cs typeface="Calibri" pitchFamily="34" charset="0"/>
              </a:rPr>
              <a:t>Option </a:t>
            </a:r>
            <a:r>
              <a:rPr lang="en-US" sz="1800" b="1" dirty="0">
                <a:cs typeface="Calibri" pitchFamily="34" charset="0"/>
              </a:rPr>
              <a:t>2: </a:t>
            </a:r>
            <a:r>
              <a:rPr lang="en-US" sz="1800" b="1" dirty="0"/>
              <a:t>Post Debtor Payment to Fund </a:t>
            </a:r>
            <a:r>
              <a:rPr lang="en-US" sz="1800" b="1" dirty="0" smtClean="0"/>
              <a:t>0890</a:t>
            </a:r>
          </a:p>
          <a:p>
            <a:pPr lvl="2">
              <a:spcBef>
                <a:spcPts val="600"/>
              </a:spcBef>
              <a:spcAft>
                <a:spcPts val="600"/>
              </a:spcAft>
            </a:pPr>
            <a:r>
              <a:rPr lang="en-US" sz="1800" dirty="0"/>
              <a:t>Notification of direct debtor payment results in Treasury push payment for payment amount minus Treasury servicing </a:t>
            </a:r>
            <a:r>
              <a:rPr lang="en-US" sz="1800" dirty="0" smtClean="0"/>
              <a:t>fee</a:t>
            </a:r>
            <a:endParaRPr lang="en-US" sz="1800" dirty="0"/>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6" name="Slide Number Placeholder 5"/>
          <p:cNvSpPr>
            <a:spLocks noGrp="1"/>
          </p:cNvSpPr>
          <p:nvPr>
            <p:ph type="sldNum" sz="quarter" idx="11"/>
          </p:nvPr>
        </p:nvSpPr>
        <p:spPr>
          <a:xfrm>
            <a:off x="22431" y="6216197"/>
            <a:ext cx="476662" cy="612775"/>
          </a:xfrm>
        </p:spPr>
        <p:txBody>
          <a:bodyPr/>
          <a:lstStyle/>
          <a:p>
            <a:pPr>
              <a:defRPr/>
            </a:pPr>
            <a:fld id="{5842F1FC-5FDD-41D6-BAD6-160FC7BE3BC4}" type="slidenum">
              <a:rPr lang="en-US" sz="1000" smtClean="0">
                <a:solidFill>
                  <a:srgbClr val="000000"/>
                </a:solidFill>
              </a:rPr>
              <a:pPr>
                <a:defRPr/>
              </a:pPr>
              <a:t>224</a:t>
            </a:fld>
            <a:endParaRPr lang="en-US" sz="1000" dirty="0">
              <a:solidFill>
                <a:srgbClr val="000000"/>
              </a:solidFill>
            </a:endParaRPr>
          </a:p>
        </p:txBody>
      </p:sp>
    </p:spTree>
    <p:extLst>
      <p:ext uri="{BB962C8B-B14F-4D97-AF65-F5344CB8AC3E}">
        <p14:creationId xmlns:p14="http://schemas.microsoft.com/office/powerpoint/2010/main" val="975258986"/>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cs typeface="Calibri" pitchFamily="34" charset="0"/>
              </a:rPr>
              <a:t>Treasury </a:t>
            </a:r>
            <a:r>
              <a:rPr lang="en-US" dirty="0">
                <a:cs typeface="Calibri" pitchFamily="34" charset="0"/>
              </a:rPr>
              <a:t>Collection Lifecycle – </a:t>
            </a:r>
            <a:br>
              <a:rPr lang="en-US" dirty="0">
                <a:cs typeface="Calibri" pitchFamily="34" charset="0"/>
              </a:rPr>
            </a:br>
            <a:r>
              <a:rPr lang="en-US" dirty="0" smtClean="0">
                <a:cs typeface="Calibri" pitchFamily="34" charset="0"/>
              </a:rPr>
              <a:t>Direct </a:t>
            </a:r>
            <a:r>
              <a:rPr lang="en-US" dirty="0">
                <a:cs typeface="Calibri" pitchFamily="34" charset="0"/>
              </a:rPr>
              <a:t>Payment from Debtor after Referral </a:t>
            </a:r>
            <a:endParaRPr lang="en-US" dirty="0"/>
          </a:p>
        </p:txBody>
      </p:sp>
      <p:sp>
        <p:nvSpPr>
          <p:cNvPr id="4" name="Slide Number Placeholder 3"/>
          <p:cNvSpPr>
            <a:spLocks noGrp="1"/>
          </p:cNvSpPr>
          <p:nvPr>
            <p:ph type="sldNum" sz="quarter" idx="11"/>
          </p:nvPr>
        </p:nvSpPr>
        <p:spPr>
          <a:xfrm>
            <a:off x="29028" y="6231780"/>
            <a:ext cx="520861" cy="237744"/>
          </a:xfrm>
        </p:spPr>
        <p:txBody>
          <a:bodyPr/>
          <a:lstStyle/>
          <a:p>
            <a:pPr>
              <a:defRPr/>
            </a:pPr>
            <a:fld id="{5842F1FC-5FDD-41D6-BAD6-160FC7BE3BC4}" type="slidenum">
              <a:rPr lang="en-US" sz="1000" smtClean="0"/>
              <a:pPr>
                <a:defRPr/>
              </a:pPr>
              <a:t>225</a:t>
            </a:fld>
            <a:endParaRPr lang="en-US" sz="1000" dirty="0"/>
          </a:p>
        </p:txBody>
      </p:sp>
      <p:sp>
        <p:nvSpPr>
          <p:cNvPr id="5" name="Rectangle 4"/>
          <p:cNvSpPr/>
          <p:nvPr/>
        </p:nvSpPr>
        <p:spPr>
          <a:xfrm>
            <a:off x="431466" y="1108023"/>
            <a:ext cx="8665565" cy="5724644"/>
          </a:xfrm>
          <a:prstGeom prst="rect">
            <a:avLst/>
          </a:prstGeom>
        </p:spPr>
        <p:txBody>
          <a:bodyPr wrap="square">
            <a:spAutoFit/>
          </a:bodyPr>
          <a:lstStyle/>
          <a:p>
            <a:pPr eaLnBrk="1" fontAlgn="auto" hangingPunct="1">
              <a:spcBef>
                <a:spcPts val="600"/>
              </a:spcBef>
              <a:spcAft>
                <a:spcPts val="600"/>
              </a:spcAft>
            </a:pPr>
            <a:r>
              <a:rPr lang="en-US" sz="2000" b="1" dirty="0" smtClean="0">
                <a:cs typeface="Calibri" pitchFamily="34" charset="0"/>
              </a:rPr>
              <a:t>Option 1: Post Debtor Payment as Unapplied</a:t>
            </a:r>
          </a:p>
          <a:p>
            <a:pPr marL="0" indent="0" algn="ctr" eaLnBrk="1" fontAlgn="auto" hangingPunct="1">
              <a:spcBef>
                <a:spcPts val="600"/>
              </a:spcBef>
              <a:spcAft>
                <a:spcPts val="600"/>
              </a:spcAft>
              <a:buNone/>
            </a:pPr>
            <a:r>
              <a:rPr lang="en-US" dirty="0" smtClean="0">
                <a:cs typeface="Calibri" pitchFamily="34" charset="0"/>
              </a:rPr>
              <a:t>Example</a:t>
            </a:r>
            <a:r>
              <a:rPr lang="en-US" dirty="0">
                <a:cs typeface="Calibri" pitchFamily="34" charset="0"/>
              </a:rPr>
              <a:t>: </a:t>
            </a:r>
            <a:r>
              <a:rPr lang="en-US" dirty="0"/>
              <a:t>Debt = $100, Debtor Payment = $100, Treasury Fee = $</a:t>
            </a:r>
            <a:r>
              <a:rPr lang="en-US" dirty="0" smtClean="0"/>
              <a:t>25</a:t>
            </a:r>
            <a:endParaRPr lang="en-US" sz="1600" b="1" dirty="0" smtClean="0"/>
          </a:p>
          <a:p>
            <a:pPr marL="0" indent="0">
              <a:spcBef>
                <a:spcPts val="600"/>
              </a:spcBef>
              <a:spcAft>
                <a:spcPts val="600"/>
              </a:spcAft>
              <a:buNone/>
            </a:pPr>
            <a:r>
              <a:rPr lang="en-US" sz="1600" b="1" dirty="0" smtClean="0"/>
              <a:t>High-Level </a:t>
            </a:r>
            <a:r>
              <a:rPr lang="en-US" sz="1600" b="1" dirty="0"/>
              <a:t>Steps:</a:t>
            </a:r>
            <a:endParaRPr lang="en-US" sz="1600" dirty="0"/>
          </a:p>
          <a:p>
            <a:pPr marL="342900" indent="-342900">
              <a:spcBef>
                <a:spcPts val="600"/>
              </a:spcBef>
              <a:spcAft>
                <a:spcPts val="600"/>
              </a:spcAft>
              <a:buFont typeface="+mj-lt"/>
              <a:buAutoNum type="arabicPeriod"/>
            </a:pPr>
            <a:r>
              <a:rPr lang="en-US" sz="1400" dirty="0"/>
              <a:t>Collection from debtor processed via 1 line CR as unapplied collection, TT 02 </a:t>
            </a:r>
            <a:r>
              <a:rPr lang="en-US" sz="1400" b="1" dirty="0"/>
              <a:t>$100</a:t>
            </a:r>
            <a:endParaRPr lang="en-US" sz="1400" dirty="0"/>
          </a:p>
          <a:p>
            <a:pPr marL="688975" lvl="1" indent="-342900">
              <a:spcBef>
                <a:spcPts val="600"/>
              </a:spcBef>
              <a:spcAft>
                <a:spcPts val="600"/>
              </a:spcAft>
              <a:buFont typeface="+mj-lt"/>
              <a:buAutoNum type="alphaLcParenR"/>
            </a:pPr>
            <a:r>
              <a:rPr lang="en-US" sz="1400" u="sng" dirty="0"/>
              <a:t>Not</a:t>
            </a:r>
            <a:r>
              <a:rPr lang="en-US" sz="1400" dirty="0"/>
              <a:t> via Treasury Fund 0890</a:t>
            </a:r>
          </a:p>
          <a:p>
            <a:pPr marL="688975" lvl="1" indent="-342900">
              <a:spcBef>
                <a:spcPts val="600"/>
              </a:spcBef>
              <a:spcAft>
                <a:spcPts val="600"/>
              </a:spcAft>
              <a:buFont typeface="+mj-lt"/>
              <a:buAutoNum type="alphaLcParenR"/>
            </a:pPr>
            <a:r>
              <a:rPr lang="en-US" sz="1400" u="sng" dirty="0"/>
              <a:t>Does not</a:t>
            </a:r>
            <a:r>
              <a:rPr lang="en-US" sz="1400" dirty="0"/>
              <a:t> reference DA entity</a:t>
            </a:r>
          </a:p>
          <a:p>
            <a:pPr marL="342900" indent="-342900">
              <a:spcBef>
                <a:spcPts val="600"/>
              </a:spcBef>
              <a:spcAft>
                <a:spcPts val="600"/>
              </a:spcAft>
              <a:buFont typeface="+mj-lt"/>
              <a:buAutoNum type="arabicPeriod"/>
            </a:pPr>
            <a:r>
              <a:rPr lang="en-US" sz="1400" dirty="0"/>
              <a:t>Notify Treasury of debtor collection via email/phone</a:t>
            </a:r>
          </a:p>
          <a:p>
            <a:pPr marL="342900" indent="-342900">
              <a:spcBef>
                <a:spcPts val="600"/>
              </a:spcBef>
              <a:spcAft>
                <a:spcPts val="600"/>
              </a:spcAft>
              <a:buFont typeface="+mj-lt"/>
              <a:buAutoNum type="arabicPeriod"/>
            </a:pPr>
            <a:r>
              <a:rPr lang="en-US" sz="1400" dirty="0"/>
              <a:t>Run GSIPACIN, resulting in creation of </a:t>
            </a:r>
            <a:r>
              <a:rPr lang="en-US" sz="1400" u="sng" dirty="0"/>
              <a:t>rejected</a:t>
            </a:r>
            <a:r>
              <a:rPr lang="en-US" sz="1400" dirty="0"/>
              <a:t> pull payment CB6/7 IP (Treasury pulling their fee) </a:t>
            </a:r>
            <a:r>
              <a:rPr lang="en-US" sz="1400" b="1" dirty="0"/>
              <a:t>$25</a:t>
            </a:r>
            <a:endParaRPr lang="en-US" sz="1400" dirty="0"/>
          </a:p>
          <a:p>
            <a:pPr marL="688975" lvl="1" indent="-342900">
              <a:spcBef>
                <a:spcPts val="600"/>
              </a:spcBef>
              <a:spcAft>
                <a:spcPts val="600"/>
              </a:spcAft>
              <a:buFont typeface="+mj-lt"/>
              <a:buAutoNum type="alphaLcParenR"/>
            </a:pPr>
            <a:r>
              <a:rPr lang="en-US" sz="1400" dirty="0"/>
              <a:t>Correct CR to split out fee amount onto new line </a:t>
            </a:r>
          </a:p>
          <a:p>
            <a:pPr marL="1028700" lvl="2" indent="-342900">
              <a:spcBef>
                <a:spcPts val="600"/>
              </a:spcBef>
              <a:spcAft>
                <a:spcPts val="600"/>
              </a:spcAft>
              <a:buFont typeface="+mj-lt"/>
              <a:buAutoNum type="arabicPeriod"/>
            </a:pPr>
            <a:r>
              <a:rPr lang="en-US" sz="1400" dirty="0"/>
              <a:t>Reduce line 1 by Treasury fee pulled amount; update to reference DA entity line 1, TT C01 </a:t>
            </a:r>
            <a:r>
              <a:rPr lang="en-US" sz="1400" b="1" dirty="0"/>
              <a:t>$75</a:t>
            </a:r>
            <a:endParaRPr lang="en-US" sz="1400" dirty="0"/>
          </a:p>
          <a:p>
            <a:pPr marL="1028700" lvl="2" indent="-342900">
              <a:spcBef>
                <a:spcPts val="600"/>
              </a:spcBef>
              <a:spcAft>
                <a:spcPts val="600"/>
              </a:spcAft>
              <a:buFont typeface="+mj-lt"/>
              <a:buAutoNum type="arabicPeriod"/>
            </a:pPr>
            <a:r>
              <a:rPr lang="en-US" sz="1400" dirty="0"/>
              <a:t>Create line 2 for Treasury fee pulled amount; </a:t>
            </a:r>
            <a:r>
              <a:rPr lang="en-US" sz="1400" u="sng" dirty="0"/>
              <a:t>does</a:t>
            </a:r>
            <a:r>
              <a:rPr lang="en-US" sz="1400" dirty="0"/>
              <a:t> reference DA entity, TT 02 </a:t>
            </a:r>
            <a:r>
              <a:rPr lang="en-US" sz="1400" b="1" dirty="0"/>
              <a:t>$25</a:t>
            </a:r>
            <a:r>
              <a:rPr lang="en-US" sz="1400" dirty="0"/>
              <a:t> (will over-collect)</a:t>
            </a:r>
          </a:p>
          <a:p>
            <a:pPr marL="688975" lvl="1" indent="-342900">
              <a:spcBef>
                <a:spcPts val="600"/>
              </a:spcBef>
              <a:spcAft>
                <a:spcPts val="600"/>
              </a:spcAft>
              <a:buFont typeface="+mj-lt"/>
              <a:buAutoNum type="alphaLcParenR"/>
            </a:pPr>
            <a:r>
              <a:rPr lang="en-US" sz="1400" dirty="0"/>
              <a:t>Correct CB6/7 IP to reference CR line 2 and DA entity, TT 03 </a:t>
            </a:r>
            <a:r>
              <a:rPr lang="en-US" sz="1400" b="1" dirty="0"/>
              <a:t>$25</a:t>
            </a:r>
            <a:endParaRPr lang="en-US" sz="1400" dirty="0"/>
          </a:p>
          <a:p>
            <a:pPr marL="342900" indent="-342900">
              <a:spcBef>
                <a:spcPts val="600"/>
              </a:spcBef>
              <a:spcAft>
                <a:spcPts val="600"/>
              </a:spcAft>
              <a:buFont typeface="+mj-lt"/>
              <a:buAutoNum type="arabicPeriod"/>
            </a:pPr>
            <a:r>
              <a:rPr lang="en-US" sz="1400" dirty="0"/>
              <a:t>Run ARTREOEX to send updated collection information to Treasury </a:t>
            </a:r>
            <a:r>
              <a:rPr lang="en-US" sz="1400" b="1" dirty="0"/>
              <a:t>outstanding now $25</a:t>
            </a:r>
            <a:endParaRPr lang="en-US" sz="1400" dirty="0"/>
          </a:p>
          <a:p>
            <a:pPr lvl="1" eaLnBrk="1" fontAlgn="auto" hangingPunct="1">
              <a:spcBef>
                <a:spcPts val="600"/>
              </a:spcBef>
              <a:spcAft>
                <a:spcPts val="600"/>
              </a:spcAft>
            </a:pPr>
            <a:endParaRPr lang="en-US" sz="1400" dirty="0">
              <a:cs typeface="Calibri" pitchFamily="34" charset="0"/>
            </a:endParaRPr>
          </a:p>
        </p:txBody>
      </p:sp>
      <p:sp>
        <p:nvSpPr>
          <p:cNvPr id="8" name="Footer Placeholder 3"/>
          <p:cNvSpPr txBox="1">
            <a:spLocks/>
          </p:cNvSpPr>
          <p:nvPr/>
        </p:nvSpPr>
        <p:spPr bwMode="auto">
          <a:xfrm>
            <a:off x="341454" y="6647726"/>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200" b="1"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882522470"/>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Calibri" pitchFamily="34" charset="0"/>
              </a:rPr>
              <a:t>Treasury Collection Lifecycle – </a:t>
            </a:r>
            <a:br>
              <a:rPr lang="en-US" dirty="0">
                <a:cs typeface="Calibri" pitchFamily="34" charset="0"/>
              </a:rPr>
            </a:br>
            <a:r>
              <a:rPr lang="en-US" dirty="0">
                <a:cs typeface="Calibri" pitchFamily="34" charset="0"/>
              </a:rPr>
              <a:t>Direct Payment from Debtor after Referral </a:t>
            </a:r>
            <a:endParaRPr lang="en-US" dirty="0"/>
          </a:p>
        </p:txBody>
      </p:sp>
      <p:sp>
        <p:nvSpPr>
          <p:cNvPr id="4" name="Slide Number Placeholder 3"/>
          <p:cNvSpPr>
            <a:spLocks noGrp="1"/>
          </p:cNvSpPr>
          <p:nvPr>
            <p:ph type="sldNum" sz="quarter" idx="11"/>
          </p:nvPr>
        </p:nvSpPr>
        <p:spPr>
          <a:xfrm>
            <a:off x="29028" y="6231773"/>
            <a:ext cx="520861" cy="237744"/>
          </a:xfrm>
        </p:spPr>
        <p:txBody>
          <a:bodyPr/>
          <a:lstStyle/>
          <a:p>
            <a:pPr>
              <a:defRPr/>
            </a:pPr>
            <a:fld id="{5842F1FC-5FDD-41D6-BAD6-160FC7BE3BC4}" type="slidenum">
              <a:rPr lang="en-US" sz="1000" smtClean="0"/>
              <a:pPr>
                <a:defRPr/>
              </a:pPr>
              <a:t>226</a:t>
            </a:fld>
            <a:endParaRPr lang="en-US" sz="1000" dirty="0"/>
          </a:p>
        </p:txBody>
      </p:sp>
      <p:sp>
        <p:nvSpPr>
          <p:cNvPr id="5" name="Rectangle 4"/>
          <p:cNvSpPr/>
          <p:nvPr/>
        </p:nvSpPr>
        <p:spPr>
          <a:xfrm>
            <a:off x="431466" y="1108023"/>
            <a:ext cx="8665565" cy="5478423"/>
          </a:xfrm>
          <a:prstGeom prst="rect">
            <a:avLst/>
          </a:prstGeom>
        </p:spPr>
        <p:txBody>
          <a:bodyPr wrap="square">
            <a:spAutoFit/>
          </a:bodyPr>
          <a:lstStyle/>
          <a:p>
            <a:pPr fontAlgn="auto">
              <a:spcBef>
                <a:spcPts val="600"/>
              </a:spcBef>
              <a:spcAft>
                <a:spcPts val="600"/>
              </a:spcAft>
            </a:pPr>
            <a:r>
              <a:rPr lang="en-US" sz="2000" b="1" dirty="0">
                <a:cs typeface="Calibri" pitchFamily="34" charset="0"/>
              </a:rPr>
              <a:t>Option 2: </a:t>
            </a:r>
            <a:r>
              <a:rPr lang="en-US" sz="2000" b="1" dirty="0"/>
              <a:t>Post Debtor Payment to Fund </a:t>
            </a:r>
            <a:r>
              <a:rPr lang="en-US" sz="2000" b="1" dirty="0" smtClean="0"/>
              <a:t>0890</a:t>
            </a:r>
            <a:endParaRPr lang="en-US" sz="2000" b="1" dirty="0" smtClean="0">
              <a:cs typeface="Calibri" pitchFamily="34" charset="0"/>
            </a:endParaRPr>
          </a:p>
          <a:p>
            <a:pPr algn="ctr" fontAlgn="auto">
              <a:spcBef>
                <a:spcPts val="600"/>
              </a:spcBef>
              <a:spcAft>
                <a:spcPts val="600"/>
              </a:spcAft>
            </a:pPr>
            <a:r>
              <a:rPr lang="en-US" dirty="0" smtClean="0">
                <a:cs typeface="Calibri" pitchFamily="34" charset="0"/>
              </a:rPr>
              <a:t>Example</a:t>
            </a:r>
            <a:r>
              <a:rPr lang="en-US" dirty="0">
                <a:cs typeface="Calibri" pitchFamily="34" charset="0"/>
              </a:rPr>
              <a:t>: </a:t>
            </a:r>
            <a:r>
              <a:rPr lang="en-US" dirty="0"/>
              <a:t>Debt = $100, Debtor Payment = $100, Treasury Fee = $</a:t>
            </a:r>
            <a:r>
              <a:rPr lang="en-US" dirty="0" smtClean="0"/>
              <a:t>25</a:t>
            </a:r>
          </a:p>
          <a:p>
            <a:pPr marL="0" indent="0">
              <a:spcBef>
                <a:spcPts val="600"/>
              </a:spcBef>
              <a:spcAft>
                <a:spcPts val="600"/>
              </a:spcAft>
              <a:buNone/>
            </a:pPr>
            <a:r>
              <a:rPr lang="en-US" sz="1600" b="1" dirty="0" smtClean="0"/>
              <a:t>High-Level </a:t>
            </a:r>
            <a:r>
              <a:rPr lang="en-US" sz="1600" b="1" dirty="0"/>
              <a:t>Steps:</a:t>
            </a:r>
            <a:endParaRPr lang="en-US" sz="1600" dirty="0"/>
          </a:p>
          <a:p>
            <a:pPr marL="342900" lvl="0" indent="-342900">
              <a:spcBef>
                <a:spcPts val="600"/>
              </a:spcBef>
              <a:spcAft>
                <a:spcPts val="600"/>
              </a:spcAft>
              <a:buFont typeface="+mj-lt"/>
              <a:buAutoNum type="arabicPeriod"/>
            </a:pPr>
            <a:r>
              <a:rPr lang="en-US" sz="1400" dirty="0"/>
              <a:t>Collection from debtor processed via 1 line CR using Treasury Fund 0890, TT 02; </a:t>
            </a:r>
            <a:r>
              <a:rPr lang="en-US" sz="1400" u="sng" dirty="0"/>
              <a:t>does not</a:t>
            </a:r>
            <a:r>
              <a:rPr lang="en-US" sz="1400" dirty="0"/>
              <a:t> reference DA entity </a:t>
            </a:r>
            <a:r>
              <a:rPr lang="en-US" sz="1400" b="1" dirty="0"/>
              <a:t>$100</a:t>
            </a:r>
            <a:endParaRPr lang="en-US" sz="1400" dirty="0"/>
          </a:p>
          <a:p>
            <a:pPr marL="342900" lvl="0" indent="-342900">
              <a:spcBef>
                <a:spcPts val="600"/>
              </a:spcBef>
              <a:spcAft>
                <a:spcPts val="600"/>
              </a:spcAft>
              <a:buFont typeface="+mj-lt"/>
              <a:buAutoNum type="arabicPeriod"/>
            </a:pPr>
            <a:r>
              <a:rPr lang="en-US" sz="1400" dirty="0"/>
              <a:t>Notify Treasury of debtor collection via </a:t>
            </a:r>
            <a:r>
              <a:rPr lang="en-US" sz="1400" dirty="0" smtClean="0"/>
              <a:t>email/phone</a:t>
            </a:r>
          </a:p>
          <a:p>
            <a:pPr marL="342900" lvl="0" indent="-342900">
              <a:spcBef>
                <a:spcPts val="600"/>
              </a:spcBef>
              <a:spcAft>
                <a:spcPts val="600"/>
              </a:spcAft>
              <a:buFont typeface="+mj-lt"/>
              <a:buAutoNum type="arabicPeriod"/>
            </a:pPr>
            <a:r>
              <a:rPr lang="en-US" sz="1400" dirty="0"/>
              <a:t>Run GSIPACIN, resulting in creation of </a:t>
            </a:r>
            <a:r>
              <a:rPr lang="en-US" sz="1400" dirty="0" smtClean="0"/>
              <a:t>Held collection </a:t>
            </a:r>
            <a:r>
              <a:rPr lang="en-US" sz="1400" dirty="0"/>
              <a:t>CR </a:t>
            </a:r>
            <a:r>
              <a:rPr lang="en-US" sz="1400" dirty="0" smtClean="0"/>
              <a:t>(</a:t>
            </a:r>
            <a:r>
              <a:rPr lang="en-US" sz="1400" dirty="0"/>
              <a:t>Treasury pushing collected amount – their fee) </a:t>
            </a:r>
            <a:r>
              <a:rPr lang="en-US" sz="1400" b="1" dirty="0"/>
              <a:t>$75</a:t>
            </a:r>
            <a:endParaRPr lang="en-US" sz="1400" dirty="0"/>
          </a:p>
          <a:p>
            <a:pPr marL="342900" lvl="0" indent="-342900">
              <a:spcBef>
                <a:spcPts val="600"/>
              </a:spcBef>
              <a:spcAft>
                <a:spcPts val="600"/>
              </a:spcAft>
              <a:buFont typeface="+mj-lt"/>
              <a:buAutoNum type="arabicPeriod"/>
            </a:pPr>
            <a:r>
              <a:rPr lang="en-US" sz="1400" dirty="0" smtClean="0"/>
              <a:t>4.Run </a:t>
            </a:r>
            <a:r>
              <a:rPr lang="en-US" sz="1400" dirty="0"/>
              <a:t>AREOCOLL for weekly Treasury collection </a:t>
            </a:r>
            <a:r>
              <a:rPr lang="en-US" sz="1400" dirty="0" smtClean="0"/>
              <a:t>file</a:t>
            </a:r>
          </a:p>
          <a:p>
            <a:pPr marL="342900">
              <a:spcBef>
                <a:spcPts val="600"/>
              </a:spcBef>
              <a:spcAft>
                <a:spcPts val="600"/>
              </a:spcAft>
            </a:pPr>
            <a:r>
              <a:rPr lang="en-US" sz="1400" i="1" dirty="0" smtClean="0"/>
              <a:t>Note: </a:t>
            </a:r>
            <a:r>
              <a:rPr lang="en-US" sz="1400" i="1" dirty="0"/>
              <a:t>Use the External Collections Reconciliation Query to locate/correct Held IPAC CRs generated in Step #</a:t>
            </a:r>
            <a:r>
              <a:rPr lang="en-US" sz="1400" i="1" dirty="0" smtClean="0"/>
              <a:t>3</a:t>
            </a:r>
          </a:p>
          <a:p>
            <a:pPr marL="342900" lvl="0">
              <a:spcBef>
                <a:spcPts val="600"/>
              </a:spcBef>
              <a:spcAft>
                <a:spcPts val="600"/>
              </a:spcAft>
            </a:pPr>
            <a:r>
              <a:rPr lang="en-US" sz="1400" i="1" dirty="0"/>
              <a:t>Note: ARTREOEX does not need to run again (there is a check in the system that will only send collections on the 5A that did not come from Treasury)</a:t>
            </a:r>
            <a:endParaRPr lang="en-US" sz="1400" dirty="0"/>
          </a:p>
          <a:p>
            <a:pPr marL="342900">
              <a:spcBef>
                <a:spcPts val="600"/>
              </a:spcBef>
              <a:spcAft>
                <a:spcPts val="600"/>
              </a:spcAft>
            </a:pPr>
            <a:endParaRPr lang="en-US" sz="1400" i="1" dirty="0"/>
          </a:p>
          <a:p>
            <a:pPr lvl="0">
              <a:spcBef>
                <a:spcPts val="600"/>
              </a:spcBef>
              <a:spcAft>
                <a:spcPts val="600"/>
              </a:spcAft>
            </a:pPr>
            <a:endParaRPr lang="en-US" sz="1400" dirty="0"/>
          </a:p>
          <a:p>
            <a:pPr fontAlgn="auto">
              <a:spcBef>
                <a:spcPts val="600"/>
              </a:spcBef>
              <a:spcAft>
                <a:spcPts val="600"/>
              </a:spcAft>
            </a:pPr>
            <a:endParaRPr lang="en-US" dirty="0">
              <a:cs typeface="Calibri" pitchFamily="34" charset="0"/>
            </a:endParaRPr>
          </a:p>
        </p:txBody>
      </p:sp>
      <p:sp>
        <p:nvSpPr>
          <p:cNvPr id="8" name="Footer Placeholder 3"/>
          <p:cNvSpPr txBox="1">
            <a:spLocks/>
          </p:cNvSpPr>
          <p:nvPr/>
        </p:nvSpPr>
        <p:spPr bwMode="auto">
          <a:xfrm>
            <a:off x="341454" y="6647726"/>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200" b="1"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882522470"/>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cs typeface="Calibri" pitchFamily="34" charset="0"/>
              </a:rPr>
              <a:t>Exercise</a:t>
            </a:r>
            <a:endParaRPr lang="en-US" dirty="0"/>
          </a:p>
        </p:txBody>
      </p:sp>
      <p:sp>
        <p:nvSpPr>
          <p:cNvPr id="3" name="Content Placeholder 2"/>
          <p:cNvSpPr>
            <a:spLocks noGrp="1"/>
          </p:cNvSpPr>
          <p:nvPr>
            <p:ph idx="1"/>
          </p:nvPr>
        </p:nvSpPr>
        <p:spPr>
          <a:xfrm>
            <a:off x="584200" y="1307306"/>
            <a:ext cx="8229600" cy="4525962"/>
          </a:xfrm>
        </p:spPr>
        <p:txBody>
          <a:bodyPr/>
          <a:lstStyle/>
          <a:p>
            <a:r>
              <a:rPr lang="en-US" dirty="0"/>
              <a:t>Exercise </a:t>
            </a:r>
            <a:r>
              <a:rPr lang="en-US" dirty="0" smtClean="0"/>
              <a:t>7 </a:t>
            </a:r>
            <a:r>
              <a:rPr lang="en-US" dirty="0"/>
              <a:t>– </a:t>
            </a:r>
            <a:r>
              <a:rPr lang="en-US" dirty="0" smtClean="0"/>
              <a:t>Authorize and Review </a:t>
            </a:r>
            <a:r>
              <a:rPr lang="en-US" dirty="0"/>
              <a:t>Referral Record to Treasury</a:t>
            </a:r>
          </a:p>
          <a:p>
            <a:r>
              <a:rPr lang="en-US" dirty="0"/>
              <a:t>Exercise </a:t>
            </a:r>
            <a:r>
              <a:rPr lang="en-US" dirty="0" smtClean="0"/>
              <a:t>8 – Process Direct Payment from Debtor as Unapplied</a:t>
            </a:r>
            <a:endParaRPr lang="en-US" dirty="0">
              <a:cs typeface="Calibri" pitchFamily="34" charset="0"/>
            </a:endParaRPr>
          </a:p>
          <a:p>
            <a:endParaRPr lang="en-US" dirty="0"/>
          </a:p>
        </p:txBody>
      </p:sp>
      <p:sp>
        <p:nvSpPr>
          <p:cNvPr id="2" name="Slide Number Placeholder 1"/>
          <p:cNvSpPr>
            <a:spLocks noGrp="1"/>
          </p:cNvSpPr>
          <p:nvPr>
            <p:ph type="sldNum" sz="quarter" idx="11"/>
          </p:nvPr>
        </p:nvSpPr>
        <p:spPr>
          <a:xfrm>
            <a:off x="14514" y="6258046"/>
            <a:ext cx="486136" cy="295154"/>
          </a:xfrm>
        </p:spPr>
        <p:txBody>
          <a:bodyPr/>
          <a:lstStyle/>
          <a:p>
            <a:fld id="{525A3C56-E491-49B2-93F3-63532DF516BC}" type="slidenum">
              <a:rPr lang="en-US" sz="1000" smtClean="0"/>
              <a:pPr/>
              <a:t>227</a:t>
            </a:fld>
            <a:endParaRPr lang="en-US" sz="1000" dirty="0"/>
          </a:p>
        </p:txBody>
      </p:sp>
      <p:sp>
        <p:nvSpPr>
          <p:cNvPr id="4" name="Footer Placeholder 3"/>
          <p:cNvSpPr>
            <a:spLocks noGrp="1"/>
          </p:cNvSpPr>
          <p:nvPr>
            <p:ph type="ftr" sz="quarter" idx="4294967295"/>
          </p:nvPr>
        </p:nvSpPr>
        <p:spPr>
          <a:xfrm>
            <a:off x="353027" y="6553200"/>
            <a:ext cx="7010400" cy="304800"/>
          </a:xfrm>
          <a:prstGeom prst="rect">
            <a:avLst/>
          </a:prstGeom>
        </p:spPr>
        <p:txBody>
          <a:bodyPr/>
          <a:lstStyle/>
          <a:p>
            <a:pPr>
              <a:defRPr/>
            </a:pPr>
            <a:r>
              <a:rPr lang="en-US" sz="1200" b="1" dirty="0" smtClean="0"/>
              <a:t>CGI Federal Proprietary and Confidential</a:t>
            </a:r>
            <a:endParaRPr lang="en-US" sz="1200" b="1" dirty="0"/>
          </a:p>
        </p:txBody>
      </p:sp>
    </p:spTree>
    <p:extLst>
      <p:ext uri="{BB962C8B-B14F-4D97-AF65-F5344CB8AC3E}">
        <p14:creationId xmlns:p14="http://schemas.microsoft.com/office/powerpoint/2010/main" val="780372229"/>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a:r>
              <a:rPr lang="en-US" sz="3200" dirty="0"/>
              <a:t>Treasury Report on Receivables (TROR</a:t>
            </a:r>
            <a:r>
              <a:rPr lang="en-US" sz="3200" dirty="0" smtClean="0"/>
              <a:t>)</a:t>
            </a:r>
            <a:r>
              <a:rPr lang="en-US" sz="1400" dirty="0"/>
              <a:t/>
            </a:r>
            <a:br>
              <a:rPr lang="en-US" sz="1400" dirty="0"/>
            </a:br>
            <a:endParaRPr lang="en-US" dirty="0"/>
          </a:p>
        </p:txBody>
      </p:sp>
      <p:sp>
        <p:nvSpPr>
          <p:cNvPr id="4" name="Text Placeholder 3"/>
          <p:cNvSpPr>
            <a:spLocks noGrp="1"/>
          </p:cNvSpPr>
          <p:nvPr>
            <p:ph type="body" idx="1"/>
          </p:nvPr>
        </p:nvSpPr>
        <p:spPr>
          <a:xfrm>
            <a:off x="895933" y="2351129"/>
            <a:ext cx="7772400" cy="1500187"/>
          </a:xfrm>
        </p:spPr>
        <p:txBody>
          <a:bodyPr/>
          <a:lstStyle/>
          <a:p>
            <a:pPr algn="ctr"/>
            <a:r>
              <a:rPr lang="en-US" sz="3600" dirty="0" smtClean="0"/>
              <a:t>Allowance for Loss</a:t>
            </a:r>
            <a:endParaRPr lang="en-US" sz="3600" dirty="0"/>
          </a:p>
        </p:txBody>
      </p:sp>
      <p:sp>
        <p:nvSpPr>
          <p:cNvPr id="5" name="Footer Placeholder 4"/>
          <p:cNvSpPr>
            <a:spLocks noGrp="1"/>
          </p:cNvSpPr>
          <p:nvPr>
            <p:ph type="ftr" sz="quarter" idx="10"/>
          </p:nvPr>
        </p:nvSpPr>
        <p:spPr>
          <a:xfrm>
            <a:off x="306729" y="6553200"/>
            <a:ext cx="7010400" cy="304800"/>
          </a:xfrm>
        </p:spPr>
        <p:txBody>
          <a:bodyPr/>
          <a:lstStyle/>
          <a:p>
            <a:pPr>
              <a:defRPr/>
            </a:pPr>
            <a:r>
              <a:rPr lang="en-US" dirty="0" smtClean="0"/>
              <a:t>CGI Federal Proprietary and Confidential</a:t>
            </a:r>
            <a:endParaRPr lang="en-US" dirty="0"/>
          </a:p>
        </p:txBody>
      </p:sp>
      <p:sp>
        <p:nvSpPr>
          <p:cNvPr id="6" name="Slide Number Placeholder 5"/>
          <p:cNvSpPr>
            <a:spLocks noGrp="1"/>
          </p:cNvSpPr>
          <p:nvPr>
            <p:ph type="sldNum" sz="quarter" idx="11"/>
          </p:nvPr>
        </p:nvSpPr>
        <p:spPr>
          <a:xfrm>
            <a:off x="-72571" y="6258044"/>
            <a:ext cx="523111" cy="295154"/>
          </a:xfrm>
        </p:spPr>
        <p:txBody>
          <a:bodyPr/>
          <a:lstStyle/>
          <a:p>
            <a:pPr algn="r">
              <a:defRPr/>
            </a:pPr>
            <a:fld id="{215F2CEC-58A8-492B-AD0D-C2BF1A7F0D89}" type="slidenum">
              <a:rPr lang="en-US" sz="1000" smtClean="0"/>
              <a:pPr algn="r">
                <a:defRPr/>
              </a:pPr>
              <a:t>228</a:t>
            </a:fld>
            <a:endParaRPr lang="en-US" sz="1000" dirty="0"/>
          </a:p>
        </p:txBody>
      </p:sp>
    </p:spTree>
    <p:extLst>
      <p:ext uri="{BB962C8B-B14F-4D97-AF65-F5344CB8AC3E}">
        <p14:creationId xmlns:p14="http://schemas.microsoft.com/office/powerpoint/2010/main" val="413423651"/>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6"/>
          <p:cNvSpPr>
            <a:spLocks noGrp="1" noChangeArrowheads="1"/>
          </p:cNvSpPr>
          <p:nvPr>
            <p:ph type="title"/>
          </p:nvPr>
        </p:nvSpPr>
        <p:spPr/>
        <p:txBody>
          <a:bodyPr>
            <a:noAutofit/>
          </a:bodyPr>
          <a:lstStyle/>
          <a:p>
            <a:pPr eaLnBrk="1" hangingPunct="1"/>
            <a:r>
              <a:rPr lang="en-US" dirty="0" smtClean="0"/>
              <a:t>Delinquency and Receivables </a:t>
            </a:r>
            <a:br>
              <a:rPr lang="en-US" dirty="0" smtClean="0"/>
            </a:br>
            <a:r>
              <a:rPr lang="en-US" dirty="0" smtClean="0"/>
              <a:t>Management – Table of Contents</a:t>
            </a:r>
          </a:p>
        </p:txBody>
      </p:sp>
      <p:sp>
        <p:nvSpPr>
          <p:cNvPr id="6" name="Rectangle 5"/>
          <p:cNvSpPr/>
          <p:nvPr/>
        </p:nvSpPr>
        <p:spPr bwMode="auto">
          <a:xfrm>
            <a:off x="392836" y="5192321"/>
            <a:ext cx="8751164" cy="283653"/>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latin typeface="Arial"/>
            </a:endParaRPr>
          </a:p>
        </p:txBody>
      </p:sp>
      <p:sp>
        <p:nvSpPr>
          <p:cNvPr id="6147" name="Rectangle 7"/>
          <p:cNvSpPr>
            <a:spLocks noGrp="1" noChangeArrowheads="1"/>
          </p:cNvSpPr>
          <p:nvPr>
            <p:ph idx="1"/>
          </p:nvPr>
        </p:nvSpPr>
        <p:spPr>
          <a:xfrm>
            <a:off x="457200" y="1188720"/>
            <a:ext cx="8498251" cy="3200400"/>
          </a:xfrm>
        </p:spPr>
        <p:txBody>
          <a:bodyPr>
            <a:noAutofit/>
          </a:bodyPr>
          <a:lstStyle/>
          <a:p>
            <a:pPr eaLnBrk="1" hangingPunct="1">
              <a:lnSpc>
                <a:spcPct val="120000"/>
              </a:lnSpc>
              <a:spcBef>
                <a:spcPts val="300"/>
              </a:spcBef>
              <a:spcAft>
                <a:spcPts val="300"/>
              </a:spcAft>
              <a:tabLst>
                <a:tab pos="7315200" algn="l"/>
                <a:tab pos="8001000" algn="r"/>
              </a:tabLst>
            </a:pPr>
            <a:r>
              <a:rPr lang="en-US" sz="1600" b="1" dirty="0">
                <a:solidFill>
                  <a:schemeClr val="bg2"/>
                </a:solidFill>
              </a:rPr>
              <a:t>Segment 1:  </a:t>
            </a:r>
            <a:r>
              <a:rPr lang="en-US" sz="1600" dirty="0">
                <a:solidFill>
                  <a:schemeClr val="bg2"/>
                </a:solidFill>
              </a:rPr>
              <a:t>Delinquency and Receivables Management Overview	</a:t>
            </a:r>
            <a:endParaRPr lang="en-US" sz="1600" b="1" dirty="0">
              <a:solidFill>
                <a:schemeClr val="bg2"/>
              </a:solidFill>
            </a:endParaRPr>
          </a:p>
          <a:p>
            <a:pPr eaLnBrk="1" hangingPunct="1">
              <a:lnSpc>
                <a:spcPct val="120000"/>
              </a:lnSpc>
              <a:spcBef>
                <a:spcPts val="300"/>
              </a:spcBef>
              <a:spcAft>
                <a:spcPts val="300"/>
              </a:spcAft>
              <a:tabLst>
                <a:tab pos="7315200" algn="l"/>
                <a:tab pos="8001000" algn="r"/>
              </a:tabLst>
            </a:pPr>
            <a:r>
              <a:rPr lang="en-US" sz="1600" b="1" dirty="0">
                <a:solidFill>
                  <a:schemeClr val="bg2"/>
                </a:solidFill>
              </a:rPr>
              <a:t>Segment 2:</a:t>
            </a:r>
            <a:r>
              <a:rPr lang="en-US" sz="1600" dirty="0">
                <a:solidFill>
                  <a:schemeClr val="bg2"/>
                </a:solidFill>
              </a:rPr>
              <a:t>  Outstanding Bills Query	</a:t>
            </a:r>
          </a:p>
          <a:p>
            <a:pPr eaLnBrk="1" hangingPunct="1">
              <a:lnSpc>
                <a:spcPct val="120000"/>
              </a:lnSpc>
              <a:spcBef>
                <a:spcPts val="300"/>
              </a:spcBef>
              <a:spcAft>
                <a:spcPts val="300"/>
              </a:spcAft>
              <a:tabLst>
                <a:tab pos="7315200" algn="l"/>
                <a:tab pos="8001000" algn="r"/>
              </a:tabLst>
            </a:pPr>
            <a:r>
              <a:rPr lang="en-US" sz="1600" b="1" dirty="0">
                <a:solidFill>
                  <a:schemeClr val="bg2"/>
                </a:solidFill>
              </a:rPr>
              <a:t>Segment 3:  </a:t>
            </a:r>
            <a:r>
              <a:rPr lang="en-US" sz="1600" dirty="0">
                <a:solidFill>
                  <a:schemeClr val="bg2"/>
                </a:solidFill>
              </a:rPr>
              <a:t>Overdue Charges	</a:t>
            </a:r>
            <a:r>
              <a:rPr lang="en-US" sz="1600" dirty="0" smtClean="0">
                <a:solidFill>
                  <a:schemeClr val="bg2"/>
                </a:solidFill>
              </a:rPr>
              <a:t> </a:t>
            </a:r>
            <a:endParaRPr lang="en-US" sz="1600" dirty="0">
              <a:solidFill>
                <a:schemeClr val="bg2"/>
              </a:solidFill>
            </a:endParaRPr>
          </a:p>
          <a:p>
            <a:pPr eaLnBrk="1" hangingPunct="1">
              <a:lnSpc>
                <a:spcPct val="120000"/>
              </a:lnSpc>
              <a:spcBef>
                <a:spcPts val="300"/>
              </a:spcBef>
              <a:spcAft>
                <a:spcPts val="300"/>
              </a:spcAft>
              <a:tabLst>
                <a:tab pos="7315200" algn="l"/>
                <a:tab pos="8001000" algn="r"/>
              </a:tabLst>
            </a:pPr>
            <a:r>
              <a:rPr lang="en-US" sz="1600" b="1" dirty="0">
                <a:solidFill>
                  <a:schemeClr val="bg2"/>
                </a:solidFill>
              </a:rPr>
              <a:t>Segment 4:  </a:t>
            </a:r>
            <a:r>
              <a:rPr lang="en-US" sz="1600" dirty="0">
                <a:solidFill>
                  <a:schemeClr val="bg2"/>
                </a:solidFill>
              </a:rPr>
              <a:t>Statement Level Dunning	</a:t>
            </a:r>
          </a:p>
          <a:p>
            <a:pPr eaLnBrk="1" hangingPunct="1">
              <a:lnSpc>
                <a:spcPct val="120000"/>
              </a:lnSpc>
              <a:spcBef>
                <a:spcPts val="300"/>
              </a:spcBef>
              <a:spcAft>
                <a:spcPts val="300"/>
              </a:spcAft>
              <a:tabLst>
                <a:tab pos="7315200" algn="l"/>
                <a:tab pos="8001000" algn="r"/>
              </a:tabLst>
            </a:pPr>
            <a:r>
              <a:rPr lang="en-US" sz="1600" b="1" dirty="0">
                <a:solidFill>
                  <a:schemeClr val="bg2"/>
                </a:solidFill>
              </a:rPr>
              <a:t>Segment 5:  </a:t>
            </a:r>
            <a:r>
              <a:rPr lang="en-US" sz="1600" dirty="0">
                <a:solidFill>
                  <a:schemeClr val="bg2"/>
                </a:solidFill>
              </a:rPr>
              <a:t>Non-IPAC Write Offs	</a:t>
            </a:r>
          </a:p>
          <a:p>
            <a:pPr eaLnBrk="1" hangingPunct="1">
              <a:lnSpc>
                <a:spcPct val="120000"/>
              </a:lnSpc>
              <a:spcBef>
                <a:spcPts val="600"/>
              </a:spcBef>
              <a:spcAft>
                <a:spcPts val="600"/>
              </a:spcAft>
              <a:tabLst>
                <a:tab pos="7315200" algn="l"/>
                <a:tab pos="8001000" algn="r"/>
              </a:tabLst>
            </a:pPr>
            <a:r>
              <a:rPr lang="en-US" sz="1600" b="1" dirty="0">
                <a:solidFill>
                  <a:schemeClr val="bg2"/>
                </a:solidFill>
              </a:rPr>
              <a:t>Segment 6:  </a:t>
            </a:r>
            <a:r>
              <a:rPr lang="en-US" sz="1600" dirty="0">
                <a:solidFill>
                  <a:schemeClr val="bg2"/>
                </a:solidFill>
              </a:rPr>
              <a:t>Correspondence and Non-IPAC Disputes </a:t>
            </a:r>
            <a:r>
              <a:rPr lang="en-US" sz="1600" dirty="0"/>
              <a:t>	</a:t>
            </a:r>
          </a:p>
          <a:p>
            <a:pPr eaLnBrk="1" hangingPunct="1">
              <a:lnSpc>
                <a:spcPct val="120000"/>
              </a:lnSpc>
              <a:spcBef>
                <a:spcPts val="600"/>
              </a:spcBef>
              <a:spcAft>
                <a:spcPts val="600"/>
              </a:spcAft>
              <a:tabLst>
                <a:tab pos="7315200" algn="l"/>
                <a:tab pos="8001000" algn="r"/>
              </a:tabLst>
            </a:pPr>
            <a:r>
              <a:rPr lang="en-US" sz="1600" b="1" dirty="0">
                <a:solidFill>
                  <a:schemeClr val="bg2"/>
                </a:solidFill>
              </a:rPr>
              <a:t>Segment 7:  </a:t>
            </a:r>
            <a:r>
              <a:rPr lang="en-US" sz="1600" dirty="0">
                <a:solidFill>
                  <a:schemeClr val="bg2"/>
                </a:solidFill>
              </a:rPr>
              <a:t>IPAC Chargebacks and Customer Generated Exceptions	</a:t>
            </a:r>
            <a:endParaRPr lang="en-US" sz="1600" dirty="0"/>
          </a:p>
          <a:p>
            <a:pPr eaLnBrk="1" hangingPunct="1">
              <a:spcBef>
                <a:spcPts val="600"/>
              </a:spcBef>
              <a:spcAft>
                <a:spcPts val="600"/>
              </a:spcAft>
              <a:tabLst>
                <a:tab pos="7315200" algn="l"/>
                <a:tab pos="8001000" algn="r"/>
              </a:tabLst>
            </a:pPr>
            <a:r>
              <a:rPr lang="en-US" sz="1600" b="1" dirty="0">
                <a:solidFill>
                  <a:schemeClr val="bg2"/>
                </a:solidFill>
              </a:rPr>
              <a:t>Segment 8:  </a:t>
            </a:r>
            <a:r>
              <a:rPr lang="en-US" sz="1600" dirty="0">
                <a:solidFill>
                  <a:schemeClr val="bg2"/>
                </a:solidFill>
              </a:rPr>
              <a:t>PCAS Customer Novation</a:t>
            </a:r>
            <a:r>
              <a:rPr lang="en-US" sz="1600" dirty="0"/>
              <a:t>	</a:t>
            </a:r>
            <a:r>
              <a:rPr lang="en-US" sz="1600" dirty="0" smtClean="0"/>
              <a:t> </a:t>
            </a:r>
            <a:endParaRPr lang="en-US" sz="1600" dirty="0"/>
          </a:p>
          <a:p>
            <a:pPr eaLnBrk="1" hangingPunct="1">
              <a:spcBef>
                <a:spcPts val="600"/>
              </a:spcBef>
              <a:spcAft>
                <a:spcPts val="600"/>
              </a:spcAft>
              <a:tabLst>
                <a:tab pos="7315200" algn="l"/>
                <a:tab pos="8001000" algn="r"/>
              </a:tabLst>
            </a:pPr>
            <a:r>
              <a:rPr lang="en-US" sz="1600" b="1" dirty="0">
                <a:solidFill>
                  <a:schemeClr val="bg2"/>
                </a:solidFill>
              </a:rPr>
              <a:t>Segment 9:  </a:t>
            </a:r>
            <a:r>
              <a:rPr lang="en-US" sz="1600" dirty="0">
                <a:solidFill>
                  <a:schemeClr val="bg2"/>
                </a:solidFill>
              </a:rPr>
              <a:t>Unfilled </a:t>
            </a:r>
            <a:r>
              <a:rPr lang="en-US" sz="1600" dirty="0" smtClean="0">
                <a:solidFill>
                  <a:schemeClr val="bg2"/>
                </a:solidFill>
              </a:rPr>
              <a:t>Customer Order </a:t>
            </a:r>
            <a:r>
              <a:rPr lang="en-US" sz="1600" dirty="0">
                <a:solidFill>
                  <a:schemeClr val="bg2"/>
                </a:solidFill>
              </a:rPr>
              <a:t>Reversal	</a:t>
            </a:r>
          </a:p>
          <a:p>
            <a:pPr eaLnBrk="1" hangingPunct="1">
              <a:spcBef>
                <a:spcPts val="600"/>
              </a:spcBef>
              <a:spcAft>
                <a:spcPts val="600"/>
              </a:spcAft>
              <a:tabLst>
                <a:tab pos="7315200" algn="l"/>
                <a:tab pos="8001000" algn="r"/>
              </a:tabLst>
            </a:pPr>
            <a:r>
              <a:rPr lang="en-US" sz="1600" b="1" dirty="0">
                <a:solidFill>
                  <a:schemeClr val="bg2"/>
                </a:solidFill>
              </a:rPr>
              <a:t>Segment 10:  </a:t>
            </a:r>
            <a:r>
              <a:rPr lang="en-US" sz="1600" dirty="0">
                <a:solidFill>
                  <a:schemeClr val="bg2"/>
                </a:solidFill>
              </a:rPr>
              <a:t>Treasury Referral	</a:t>
            </a:r>
          </a:p>
          <a:p>
            <a:pPr eaLnBrk="1" hangingPunct="1">
              <a:spcBef>
                <a:spcPts val="600"/>
              </a:spcBef>
              <a:spcAft>
                <a:spcPts val="600"/>
              </a:spcAft>
              <a:tabLst>
                <a:tab pos="7315200" algn="l"/>
                <a:tab pos="8001000" algn="r"/>
              </a:tabLst>
            </a:pPr>
            <a:r>
              <a:rPr lang="en-US" sz="1600" b="1" dirty="0"/>
              <a:t>Segment 11:  </a:t>
            </a:r>
            <a:r>
              <a:rPr lang="en-US" sz="1600" dirty="0"/>
              <a:t>Allowance for Loss </a:t>
            </a:r>
            <a:endParaRPr lang="en-US" sz="1600" dirty="0" smtClean="0">
              <a:solidFill>
                <a:srgbClr val="FF0000"/>
              </a:solidFill>
            </a:endParaRPr>
          </a:p>
          <a:p>
            <a:pPr eaLnBrk="1" hangingPunct="1">
              <a:spcBef>
                <a:spcPts val="600"/>
              </a:spcBef>
              <a:spcAft>
                <a:spcPts val="600"/>
              </a:spcAft>
              <a:tabLst>
                <a:tab pos="7315200" algn="l"/>
                <a:tab pos="8001000" algn="r"/>
              </a:tabLst>
            </a:pPr>
            <a:r>
              <a:rPr lang="en-US" sz="1600" b="1" dirty="0" smtClean="0">
                <a:solidFill>
                  <a:schemeClr val="bg2"/>
                </a:solidFill>
              </a:rPr>
              <a:t>Segment </a:t>
            </a:r>
            <a:r>
              <a:rPr lang="en-US" sz="1600" b="1" dirty="0">
                <a:solidFill>
                  <a:schemeClr val="bg2"/>
                </a:solidFill>
              </a:rPr>
              <a:t>12: </a:t>
            </a:r>
            <a:r>
              <a:rPr lang="en-US" sz="1600" dirty="0">
                <a:solidFill>
                  <a:schemeClr val="bg2"/>
                </a:solidFill>
              </a:rPr>
              <a:t> Treasury Report on Receivables (TROR)	</a:t>
            </a:r>
            <a:endParaRPr lang="en-US" sz="1600" dirty="0"/>
          </a:p>
          <a:p>
            <a:pPr marL="0" indent="0" eaLnBrk="1" hangingPunct="1">
              <a:lnSpc>
                <a:spcPct val="120000"/>
              </a:lnSpc>
              <a:buNone/>
              <a:tabLst>
                <a:tab pos="7315200" algn="l"/>
                <a:tab pos="8001000" algn="r"/>
              </a:tabLst>
            </a:pPr>
            <a:endParaRPr lang="en-US" dirty="0" smtClean="0"/>
          </a:p>
        </p:txBody>
      </p:sp>
      <p:sp>
        <p:nvSpPr>
          <p:cNvPr id="2" name="Footer Placeholder 1"/>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11" name="TextBox 10"/>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229</a:t>
            </a:fld>
            <a:endParaRPr lang="en-US" sz="1000" dirty="0"/>
          </a:p>
        </p:txBody>
      </p:sp>
    </p:spTree>
    <p:extLst>
      <p:ext uri="{BB962C8B-B14F-4D97-AF65-F5344CB8AC3E}">
        <p14:creationId xmlns:p14="http://schemas.microsoft.com/office/powerpoint/2010/main" val="24052999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Title 1"/>
          <p:cNvSpPr>
            <a:spLocks noGrp="1"/>
          </p:cNvSpPr>
          <p:nvPr>
            <p:ph type="title"/>
          </p:nvPr>
        </p:nvSpPr>
        <p:spPr>
          <a:xfrm>
            <a:off x="455612" y="331788"/>
            <a:ext cx="8572273" cy="563562"/>
          </a:xfrm>
        </p:spPr>
        <p:txBody>
          <a:bodyPr/>
          <a:lstStyle/>
          <a:p>
            <a:r>
              <a:rPr lang="en-US" dirty="0" smtClean="0"/>
              <a:t>Outstanding Bills Query  - Information Displayed</a:t>
            </a:r>
          </a:p>
        </p:txBody>
      </p:sp>
      <p:sp>
        <p:nvSpPr>
          <p:cNvPr id="2" name="Footer Placeholder 1"/>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0" name="TextBox 9"/>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23</a:t>
            </a:fld>
            <a:endParaRPr lang="en-US" sz="1000" dirty="0"/>
          </a:p>
        </p:txBody>
      </p:sp>
      <p:sp>
        <p:nvSpPr>
          <p:cNvPr id="9" name="Content Placeholder 2"/>
          <p:cNvSpPr>
            <a:spLocks noGrp="1"/>
          </p:cNvSpPr>
          <p:nvPr>
            <p:ph idx="1"/>
          </p:nvPr>
        </p:nvSpPr>
        <p:spPr>
          <a:xfrm>
            <a:off x="420783" y="1276010"/>
            <a:ext cx="8466042" cy="1305266"/>
          </a:xfrm>
        </p:spPr>
        <p:txBody>
          <a:bodyPr/>
          <a:lstStyle/>
          <a:p>
            <a:r>
              <a:rPr lang="en-US" sz="2000" dirty="0"/>
              <a:t>Results of search is </a:t>
            </a:r>
            <a:r>
              <a:rPr lang="en-US" sz="2000" dirty="0" smtClean="0"/>
              <a:t>displayed</a:t>
            </a:r>
          </a:p>
          <a:p>
            <a:r>
              <a:rPr lang="en-US" sz="2000" dirty="0" smtClean="0"/>
              <a:t>Select </a:t>
            </a:r>
            <a:r>
              <a:rPr lang="en-US" sz="2000" dirty="0"/>
              <a:t>item from item collection list and select </a:t>
            </a:r>
            <a:r>
              <a:rPr lang="en-US" sz="2000" dirty="0" smtClean="0"/>
              <a:t>Details</a:t>
            </a:r>
            <a:endParaRPr lang="en-US" sz="2000" dirty="0"/>
          </a:p>
        </p:txBody>
      </p:sp>
      <p:grpSp>
        <p:nvGrpSpPr>
          <p:cNvPr id="6" name="Group 5"/>
          <p:cNvGrpSpPr/>
          <p:nvPr/>
        </p:nvGrpSpPr>
        <p:grpSpPr>
          <a:xfrm>
            <a:off x="599674" y="2327570"/>
            <a:ext cx="8312314" cy="1125314"/>
            <a:chOff x="599674" y="2327570"/>
            <a:chExt cx="8312314" cy="1125314"/>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674" y="2327570"/>
              <a:ext cx="8312314" cy="1125314"/>
            </a:xfrm>
            <a:prstGeom prst="rect">
              <a:avLst/>
            </a:prstGeom>
            <a:noFill/>
            <a:ln w="22225">
              <a:solidFill>
                <a:schemeClr val="tx1"/>
              </a:solidFill>
              <a:miter lim="800000"/>
              <a:headEnd/>
              <a:tailEnd/>
            </a:ln>
          </p:spPr>
        </p:pic>
        <p:sp>
          <p:nvSpPr>
            <p:cNvPr id="5" name="TextBox 4"/>
            <p:cNvSpPr txBox="1"/>
            <p:nvPr/>
          </p:nvSpPr>
          <p:spPr>
            <a:xfrm>
              <a:off x="599674" y="2327570"/>
              <a:ext cx="437556" cy="369332"/>
            </a:xfrm>
            <a:prstGeom prst="rect">
              <a:avLst/>
            </a:prstGeom>
            <a:noFill/>
            <a:ln w="22225">
              <a:solidFill>
                <a:srgbClr val="FF0000"/>
              </a:solidFill>
            </a:ln>
          </p:spPr>
          <p:txBody>
            <a:bodyPr wrap="square" rtlCol="0">
              <a:spAutoFit/>
            </a:bodyPr>
            <a:lstStyle/>
            <a:p>
              <a:endParaRPr lang="en-US" dirty="0"/>
            </a:p>
          </p:txBody>
        </p:sp>
        <p:sp>
          <p:nvSpPr>
            <p:cNvPr id="12" name="TextBox 11"/>
            <p:cNvSpPr txBox="1"/>
            <p:nvPr/>
          </p:nvSpPr>
          <p:spPr>
            <a:xfrm>
              <a:off x="641444" y="3058392"/>
              <a:ext cx="125673" cy="195461"/>
            </a:xfrm>
            <a:prstGeom prst="rect">
              <a:avLst/>
            </a:prstGeom>
            <a:noFill/>
            <a:ln w="22225">
              <a:solidFill>
                <a:srgbClr val="FF0000"/>
              </a:solidFill>
            </a:ln>
          </p:spPr>
          <p:txBody>
            <a:bodyPr wrap="square" rtlCol="0">
              <a:spAutoFit/>
            </a:bodyPr>
            <a:lstStyle/>
            <a:p>
              <a:endParaRPr lang="en-US" dirty="0"/>
            </a:p>
          </p:txBody>
        </p:sp>
      </p:grpSp>
    </p:spTree>
    <p:extLst>
      <p:ext uri="{BB962C8B-B14F-4D97-AF65-F5344CB8AC3E}">
        <p14:creationId xmlns:p14="http://schemas.microsoft.com/office/powerpoint/2010/main" val="496350403"/>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p:txBody>
          <a:bodyPr/>
          <a:lstStyle/>
          <a:p>
            <a:pPr>
              <a:defRPr/>
            </a:pPr>
            <a:r>
              <a:rPr lang="en-US" dirty="0" smtClean="0">
                <a:solidFill>
                  <a:schemeClr val="bg1"/>
                </a:solidFill>
              </a:rPr>
              <a:t>CGI Federal Proprietary and Confidential</a:t>
            </a:r>
            <a:endParaRPr lang="en-US" dirty="0">
              <a:solidFill>
                <a:schemeClr val="bg1"/>
              </a:solidFill>
            </a:endParaRPr>
          </a:p>
        </p:txBody>
      </p:sp>
      <p:sp>
        <p:nvSpPr>
          <p:cNvPr id="2" name="Title 1"/>
          <p:cNvSpPr>
            <a:spLocks noGrp="1"/>
          </p:cNvSpPr>
          <p:nvPr>
            <p:ph type="title"/>
          </p:nvPr>
        </p:nvSpPr>
        <p:spPr/>
        <p:txBody>
          <a:bodyPr/>
          <a:lstStyle/>
          <a:p>
            <a:r>
              <a:rPr lang="en-US" dirty="0" smtClean="0"/>
              <a:t>Allowance for </a:t>
            </a:r>
            <a:r>
              <a:rPr lang="en-US" dirty="0"/>
              <a:t>Loss </a:t>
            </a:r>
            <a:r>
              <a:rPr lang="en-US" dirty="0" smtClean="0"/>
              <a:t>– Overview</a:t>
            </a:r>
            <a:endParaRPr lang="en-US" dirty="0"/>
          </a:p>
        </p:txBody>
      </p:sp>
      <p:sp>
        <p:nvSpPr>
          <p:cNvPr id="3" name="Content Placeholder 2"/>
          <p:cNvSpPr>
            <a:spLocks noGrp="1"/>
          </p:cNvSpPr>
          <p:nvPr>
            <p:ph idx="1"/>
          </p:nvPr>
        </p:nvSpPr>
        <p:spPr>
          <a:xfrm>
            <a:off x="457200" y="1346200"/>
            <a:ext cx="8686800" cy="3873500"/>
          </a:xfrm>
        </p:spPr>
        <p:txBody>
          <a:bodyPr anchor="ctr"/>
          <a:lstStyle/>
          <a:p>
            <a:pPr>
              <a:spcBef>
                <a:spcPts val="600"/>
              </a:spcBef>
              <a:spcAft>
                <a:spcPts val="600"/>
              </a:spcAft>
            </a:pPr>
            <a:r>
              <a:rPr lang="en-US" sz="2000" dirty="0" smtClean="0"/>
              <a:t>An allowance for estimated losses is recorded for receivables that GSA believes will not be fully collected</a:t>
            </a:r>
            <a:endParaRPr lang="en-US" sz="1050" dirty="0" smtClean="0"/>
          </a:p>
          <a:p>
            <a:pPr>
              <a:spcBef>
                <a:spcPts val="600"/>
              </a:spcBef>
              <a:spcAft>
                <a:spcPts val="600"/>
              </a:spcAft>
            </a:pPr>
            <a:r>
              <a:rPr lang="en-US" sz="2000" dirty="0" smtClean="0"/>
              <a:t>Receivables are presented on the Balance Sheet at </a:t>
            </a:r>
            <a:r>
              <a:rPr lang="en-US" sz="2000" u="sng" dirty="0" smtClean="0"/>
              <a:t>Net </a:t>
            </a:r>
            <a:r>
              <a:rPr lang="en-US" sz="2000" u="sng" dirty="0"/>
              <a:t>R</a:t>
            </a:r>
            <a:r>
              <a:rPr lang="en-US" sz="2000" u="sng" dirty="0" smtClean="0"/>
              <a:t>ealizable Value</a:t>
            </a:r>
          </a:p>
          <a:p>
            <a:pPr lvl="1">
              <a:spcBef>
                <a:spcPts val="600"/>
              </a:spcBef>
              <a:spcAft>
                <a:spcPts val="600"/>
              </a:spcAft>
            </a:pPr>
            <a:r>
              <a:rPr lang="en-US" sz="1800" dirty="0"/>
              <a:t>Net Realizable Value = Total Accounts Receivable - Allowance for Loss </a:t>
            </a:r>
            <a:r>
              <a:rPr lang="en-US" sz="1800" dirty="0" smtClean="0"/>
              <a:t> </a:t>
            </a:r>
          </a:p>
          <a:p>
            <a:pPr lvl="1">
              <a:spcBef>
                <a:spcPts val="600"/>
              </a:spcBef>
              <a:spcAft>
                <a:spcPts val="600"/>
              </a:spcAft>
            </a:pPr>
            <a:r>
              <a:rPr lang="en-US" sz="1800" dirty="0" smtClean="0"/>
              <a:t>Established </a:t>
            </a:r>
            <a:r>
              <a:rPr lang="en-US" sz="1800" u="sng" dirty="0" smtClean="0"/>
              <a:t>based on the history of collections</a:t>
            </a:r>
            <a:r>
              <a:rPr lang="en-US" sz="1800" dirty="0" smtClean="0"/>
              <a:t> and responses or non-responses from debtor customers </a:t>
            </a:r>
            <a:endParaRPr lang="en-US" sz="1050" dirty="0" smtClean="0"/>
          </a:p>
          <a:p>
            <a:pPr>
              <a:spcBef>
                <a:spcPts val="600"/>
              </a:spcBef>
              <a:spcAft>
                <a:spcPts val="600"/>
              </a:spcAft>
            </a:pPr>
            <a:r>
              <a:rPr lang="en-US" sz="2000" dirty="0" smtClean="0"/>
              <a:t>Business Lines establish selection criteria to calculate the Allowance for Loss on the Allowance For Loss Selection Criteria </a:t>
            </a:r>
            <a:r>
              <a:rPr lang="en-US" sz="2000" dirty="0"/>
              <a:t>Maintenance </a:t>
            </a:r>
            <a:r>
              <a:rPr lang="en-US" sz="2000" dirty="0" smtClean="0"/>
              <a:t>table</a:t>
            </a:r>
          </a:p>
          <a:p>
            <a:pPr>
              <a:spcBef>
                <a:spcPts val="600"/>
              </a:spcBef>
              <a:spcAft>
                <a:spcPts val="600"/>
              </a:spcAft>
            </a:pPr>
            <a:r>
              <a:rPr lang="en-US" sz="2000" dirty="0" smtClean="0"/>
              <a:t>The Allowance for Loss (ARALLOWLOS) batch job calculates and records the Allowance for Loss in Pegasys</a:t>
            </a:r>
          </a:p>
        </p:txBody>
      </p:sp>
      <p:sp>
        <p:nvSpPr>
          <p:cNvPr id="10" name="TextBox 9"/>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230</a:t>
            </a:fld>
            <a:endParaRPr lang="en-US" sz="1000" dirty="0"/>
          </a:p>
        </p:txBody>
      </p:sp>
      <p:sp>
        <p:nvSpPr>
          <p:cNvPr id="7" name="Footer Placeholder 1"/>
          <p:cNvSpPr txBox="1">
            <a:spLocks/>
          </p:cNvSpPr>
          <p:nvPr/>
        </p:nvSpPr>
        <p:spPr bwMode="auto">
          <a:xfrm>
            <a:off x="457200" y="6556248"/>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200" b="1"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151930276"/>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Region 6 Phase 3 Business Lines</a:t>
            </a:r>
            <a:br>
              <a:rPr lang="en-US" dirty="0" smtClean="0"/>
            </a:br>
            <a:r>
              <a:rPr lang="en-US" dirty="0" smtClean="0"/>
              <a:t>Document Types for Allowance for Loss</a:t>
            </a:r>
            <a:endParaRPr lang="en-US" dirty="0"/>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graphicFrame>
        <p:nvGraphicFramePr>
          <p:cNvPr id="5" name="Content Placeholder 5"/>
          <p:cNvGraphicFramePr>
            <a:graphicFrameLocks noGrp="1"/>
          </p:cNvGraphicFramePr>
          <p:nvPr>
            <p:ph idx="4294967295"/>
            <p:extLst>
              <p:ext uri="{D42A27DB-BD31-4B8C-83A1-F6EECF244321}">
                <p14:modId xmlns:p14="http://schemas.microsoft.com/office/powerpoint/2010/main" val="3110814207"/>
              </p:ext>
            </p:extLst>
          </p:nvPr>
        </p:nvGraphicFramePr>
        <p:xfrm>
          <a:off x="992343" y="1363064"/>
          <a:ext cx="6829090" cy="5167975"/>
        </p:xfrm>
        <a:graphic>
          <a:graphicData uri="http://schemas.openxmlformats.org/drawingml/2006/table">
            <a:tbl>
              <a:tblPr firstRow="1" firstCol="1" bandRow="1">
                <a:tableStyleId>{00A15C55-8517-42AA-B614-E9B94910E393}</a:tableStyleId>
              </a:tblPr>
              <a:tblGrid>
                <a:gridCol w="1987758"/>
                <a:gridCol w="2138093"/>
                <a:gridCol w="1133077"/>
                <a:gridCol w="1570162"/>
              </a:tblGrid>
              <a:tr h="357137">
                <a:tc rowSpan="2">
                  <a:txBody>
                    <a:bodyPr/>
                    <a:lstStyle/>
                    <a:p>
                      <a:pPr marL="0" marR="0" algn="ctr"/>
                      <a:r>
                        <a:rPr lang="en-US" sz="1200" dirty="0" smtClean="0">
                          <a:solidFill>
                            <a:schemeClr val="tx1"/>
                          </a:solidFill>
                          <a:effectLst/>
                          <a:latin typeface="Arial"/>
                          <a:ea typeface="Times New Roman"/>
                          <a:cs typeface="Times New Roman"/>
                        </a:rPr>
                        <a:t>Region 6 Phase 3 Business Lines</a:t>
                      </a:r>
                      <a:endParaRPr lang="en-US" sz="1200" dirty="0">
                        <a:solidFill>
                          <a:schemeClr val="tx1"/>
                        </a:solidFill>
                        <a:effectLst/>
                        <a:latin typeface="Arial"/>
                        <a:ea typeface="Times New Roman"/>
                        <a:cs typeface="Times New Roman"/>
                      </a:endParaRPr>
                    </a:p>
                  </a:txBody>
                  <a:tcPr marL="68580" marR="68580" marT="0" marB="0" anchor="ctr">
                    <a:solidFill>
                      <a:schemeClr val="accent5">
                        <a:lumMod val="50000"/>
                      </a:schemeClr>
                    </a:solidFill>
                  </a:tcPr>
                </a:tc>
                <a:tc rowSpan="2">
                  <a:txBody>
                    <a:bodyPr/>
                    <a:lstStyle/>
                    <a:p>
                      <a:pPr marL="0" marR="0" algn="ctr"/>
                      <a:r>
                        <a:rPr lang="en-US" sz="1200" dirty="0" smtClean="0">
                          <a:solidFill>
                            <a:schemeClr val="tx1"/>
                          </a:solidFill>
                          <a:effectLst/>
                          <a:latin typeface="Arial"/>
                          <a:ea typeface="Times New Roman"/>
                          <a:cs typeface="Times New Roman"/>
                        </a:rPr>
                        <a:t>Document</a:t>
                      </a:r>
                      <a:r>
                        <a:rPr lang="en-US" sz="1200" baseline="0" dirty="0" smtClean="0">
                          <a:solidFill>
                            <a:schemeClr val="tx1"/>
                          </a:solidFill>
                          <a:effectLst/>
                          <a:latin typeface="Arial"/>
                          <a:ea typeface="Times New Roman"/>
                          <a:cs typeface="Times New Roman"/>
                        </a:rPr>
                        <a:t> Types for Manual Allowance for Loss</a:t>
                      </a:r>
                      <a:endParaRPr lang="en-US" sz="1200" dirty="0">
                        <a:solidFill>
                          <a:schemeClr val="tx1"/>
                        </a:solidFill>
                        <a:effectLst/>
                        <a:latin typeface="Arial"/>
                        <a:ea typeface="Times New Roman"/>
                        <a:cs typeface="Times New Roman"/>
                      </a:endParaRPr>
                    </a:p>
                  </a:txBody>
                  <a:tcPr marL="0" marR="0" marT="0" marB="0" anchor="ctr">
                    <a:solidFill>
                      <a:schemeClr val="accent5">
                        <a:lumMod val="50000"/>
                      </a:schemeClr>
                    </a:solidFill>
                  </a:tcPr>
                </a:tc>
                <a:tc gridSpan="2">
                  <a:txBody>
                    <a:bodyPr/>
                    <a:lstStyle/>
                    <a:p>
                      <a:pPr marL="0" marR="0" algn="ctr"/>
                      <a:r>
                        <a:rPr lang="en-US" sz="1200" dirty="0" smtClean="0">
                          <a:solidFill>
                            <a:schemeClr val="tx1"/>
                          </a:solidFill>
                          <a:effectLst/>
                          <a:latin typeface="+mn-lt"/>
                          <a:ea typeface="Times New Roman"/>
                          <a:cs typeface="Times New Roman"/>
                        </a:rPr>
                        <a:t>Document</a:t>
                      </a:r>
                      <a:r>
                        <a:rPr lang="en-US" sz="1200" baseline="0" dirty="0" smtClean="0">
                          <a:solidFill>
                            <a:schemeClr val="tx1"/>
                          </a:solidFill>
                          <a:effectLst/>
                          <a:latin typeface="+mn-lt"/>
                          <a:ea typeface="Times New Roman"/>
                          <a:cs typeface="Times New Roman"/>
                        </a:rPr>
                        <a:t> Types for Automated Allowance for Loss</a:t>
                      </a:r>
                      <a:endParaRPr lang="en-US" sz="1200" dirty="0">
                        <a:solidFill>
                          <a:schemeClr val="tx1"/>
                        </a:solidFill>
                        <a:effectLst/>
                        <a:latin typeface="+mn-lt"/>
                        <a:ea typeface="Times New Roman"/>
                        <a:cs typeface="Times New Roman"/>
                      </a:endParaRPr>
                    </a:p>
                  </a:txBody>
                  <a:tcPr marL="0" marR="0" marT="0" marB="0" anchor="ctr">
                    <a:solidFill>
                      <a:schemeClr val="accent5">
                        <a:lumMod val="50000"/>
                      </a:schemeClr>
                    </a:solidFill>
                  </a:tcPr>
                </a:tc>
                <a:tc hMerge="1">
                  <a:txBody>
                    <a:bodyPr/>
                    <a:lstStyle/>
                    <a:p>
                      <a:pPr marL="0" marR="0" algn="ctr"/>
                      <a:endParaRPr lang="en-US" sz="1200" dirty="0">
                        <a:effectLst/>
                        <a:latin typeface="Arial"/>
                        <a:ea typeface="Times New Roman"/>
                        <a:cs typeface="Times New Roman"/>
                      </a:endParaRPr>
                    </a:p>
                  </a:txBody>
                  <a:tcPr marL="68580" marR="68580" marT="0" marB="0" anchor="ctr">
                    <a:solidFill>
                      <a:schemeClr val="accent5">
                        <a:lumMod val="50000"/>
                      </a:schemeClr>
                    </a:solidFill>
                  </a:tcPr>
                </a:tc>
              </a:tr>
              <a:tr h="357137">
                <a:tc vMerge="1">
                  <a:txBody>
                    <a:bodyPr/>
                    <a:lstStyle/>
                    <a:p>
                      <a:pPr marL="0" marR="0" algn="ctr"/>
                      <a:endParaRPr lang="en-US" sz="1200" dirty="0">
                        <a:effectLst/>
                        <a:latin typeface="Arial"/>
                        <a:ea typeface="Times New Roman"/>
                        <a:cs typeface="Times New Roman"/>
                      </a:endParaRPr>
                    </a:p>
                  </a:txBody>
                  <a:tcPr marL="68580" marR="68580" marT="0" marB="0" anchor="ctr">
                    <a:solidFill>
                      <a:schemeClr val="accent5">
                        <a:lumMod val="50000"/>
                      </a:schemeClr>
                    </a:solidFill>
                  </a:tcPr>
                </a:tc>
                <a:tc vMerge="1">
                  <a:txBody>
                    <a:bodyPr/>
                    <a:lstStyle/>
                    <a:p>
                      <a:pPr marL="0" marR="0" algn="ctr"/>
                      <a:endParaRPr lang="en-US" sz="1200" dirty="0">
                        <a:effectLst/>
                        <a:latin typeface="Arial"/>
                        <a:ea typeface="Times New Roman"/>
                        <a:cs typeface="Times New Roman"/>
                      </a:endParaRPr>
                    </a:p>
                  </a:txBody>
                  <a:tcPr marL="0" marR="0" marT="0" marB="0" anchor="ctr">
                    <a:solidFill>
                      <a:schemeClr val="accent5">
                        <a:lumMod val="50000"/>
                      </a:schemeClr>
                    </a:solidFill>
                  </a:tcPr>
                </a:tc>
                <a:tc>
                  <a:txBody>
                    <a:bodyPr/>
                    <a:lstStyle/>
                    <a:p>
                      <a:pPr marL="0" marR="0" algn="ctr"/>
                      <a:r>
                        <a:rPr lang="en-US" sz="1200" b="1" dirty="0" smtClean="0">
                          <a:solidFill>
                            <a:schemeClr val="tx1"/>
                          </a:solidFill>
                          <a:effectLst/>
                        </a:rPr>
                        <a:t>Federal</a:t>
                      </a:r>
                      <a:endParaRPr lang="en-US" sz="1200" b="1" dirty="0">
                        <a:solidFill>
                          <a:schemeClr val="tx1"/>
                        </a:solidFill>
                        <a:effectLst/>
                        <a:latin typeface="Arial"/>
                        <a:ea typeface="Times New Roman"/>
                        <a:cs typeface="Times New Roman"/>
                      </a:endParaRPr>
                    </a:p>
                  </a:txBody>
                  <a:tcPr marL="0" marR="0" marT="0" marB="0" anchor="ctr">
                    <a:solidFill>
                      <a:schemeClr val="accent5">
                        <a:lumMod val="50000"/>
                      </a:schemeClr>
                    </a:solidFill>
                  </a:tcPr>
                </a:tc>
                <a:tc>
                  <a:txBody>
                    <a:bodyPr/>
                    <a:lstStyle/>
                    <a:p>
                      <a:pPr marL="0" marR="0" algn="ctr"/>
                      <a:r>
                        <a:rPr lang="en-US" sz="1200" b="1" dirty="0" smtClean="0">
                          <a:solidFill>
                            <a:schemeClr val="tx1"/>
                          </a:solidFill>
                          <a:effectLst/>
                        </a:rPr>
                        <a:t>Non-Federal</a:t>
                      </a:r>
                      <a:endParaRPr lang="en-US" sz="1200" b="1" dirty="0">
                        <a:solidFill>
                          <a:schemeClr val="tx1"/>
                        </a:solidFill>
                        <a:effectLst/>
                        <a:latin typeface="Arial"/>
                        <a:ea typeface="Times New Roman"/>
                        <a:cs typeface="Times New Roman"/>
                      </a:endParaRPr>
                    </a:p>
                  </a:txBody>
                  <a:tcPr marL="68580" marR="68580" marT="0" marB="0" anchor="ctr">
                    <a:solidFill>
                      <a:schemeClr val="accent5">
                        <a:lumMod val="50000"/>
                      </a:schemeClr>
                    </a:solidFill>
                  </a:tcPr>
                </a:tc>
              </a:tr>
              <a:tr h="47288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effectLst/>
                        </a:rPr>
                        <a:t>Claims</a:t>
                      </a:r>
                      <a:endParaRPr lang="en-US" sz="1200" dirty="0" smtClean="0">
                        <a:solidFill>
                          <a:schemeClr val="tx1"/>
                        </a:solidFill>
                        <a:effectLst/>
                        <a:latin typeface="+mn-lt"/>
                        <a:ea typeface="Times New Roman"/>
                        <a:cs typeface="Times New Roman"/>
                      </a:endParaRPr>
                    </a:p>
                    <a:p>
                      <a:pPr marL="0" marR="0"/>
                      <a:endParaRPr lang="en-US" sz="1200" dirty="0">
                        <a:solidFill>
                          <a:schemeClr val="tx1"/>
                        </a:solidFill>
                        <a:effectLst/>
                        <a:latin typeface="Arial"/>
                        <a:ea typeface="Times New Roman"/>
                        <a:cs typeface="Times New Roman"/>
                      </a:endParaRPr>
                    </a:p>
                  </a:txBody>
                  <a:tcPr marL="68580" marR="68580" marT="0" marB="0" anchor="ctr">
                    <a:solidFill>
                      <a:schemeClr val="accent5">
                        <a:lumMod val="50000"/>
                      </a:schemeClr>
                    </a:solidFill>
                  </a:tcPr>
                </a:tc>
                <a:tc>
                  <a:txBody>
                    <a:bodyPr/>
                    <a:lstStyle/>
                    <a:p>
                      <a:pPr marL="0" marR="0" algn="ctr"/>
                      <a:r>
                        <a:rPr lang="en-US" sz="1200" dirty="0" smtClean="0">
                          <a:effectLst/>
                          <a:latin typeface="Arial"/>
                          <a:ea typeface="Times New Roman"/>
                          <a:cs typeface="Times New Roman"/>
                        </a:rPr>
                        <a:t>ML6</a:t>
                      </a:r>
                      <a:endParaRPr lang="en-US" sz="1200" dirty="0">
                        <a:effectLst/>
                        <a:latin typeface="Arial"/>
                        <a:ea typeface="Times New Roman"/>
                        <a:cs typeface="Times New Roman"/>
                      </a:endParaRPr>
                    </a:p>
                  </a:txBody>
                  <a:tcPr marL="0" marR="0" marT="0" marB="0" anchor="ctr">
                    <a:solidFill>
                      <a:schemeClr val="accent5">
                        <a:lumMod val="90000"/>
                      </a:schemeClr>
                    </a:solidFill>
                  </a:tcPr>
                </a:tc>
                <a:tc>
                  <a:txBody>
                    <a:bodyPr/>
                    <a:lstStyle/>
                    <a:p>
                      <a:pPr marL="0" marR="0" algn="ctr"/>
                      <a:endParaRPr lang="en-US" sz="1200" dirty="0">
                        <a:effectLst/>
                        <a:latin typeface="Arial"/>
                        <a:ea typeface="Times New Roman"/>
                        <a:cs typeface="Times New Roman"/>
                      </a:endParaRPr>
                    </a:p>
                  </a:txBody>
                  <a:tcPr marL="0" marR="0" marT="0" marB="0" anchor="ctr">
                    <a:solidFill>
                      <a:schemeClr val="accent5">
                        <a:lumMod val="90000"/>
                      </a:schemeClr>
                    </a:solidFill>
                  </a:tcPr>
                </a:tc>
                <a:tc>
                  <a:txBody>
                    <a:bodyPr/>
                    <a:lstStyle/>
                    <a:p>
                      <a:pPr marL="0" marR="0" algn="ctr"/>
                      <a:r>
                        <a:rPr lang="en-US" sz="1200" dirty="0" smtClean="0">
                          <a:effectLst/>
                          <a:latin typeface="Arial"/>
                          <a:ea typeface="Times New Roman"/>
                          <a:cs typeface="Times New Roman"/>
                        </a:rPr>
                        <a:t>LN6</a:t>
                      </a:r>
                      <a:endParaRPr lang="en-US" sz="1200" dirty="0">
                        <a:effectLst/>
                        <a:latin typeface="Arial"/>
                        <a:ea typeface="Times New Roman"/>
                        <a:cs typeface="Times New Roman"/>
                      </a:endParaRPr>
                    </a:p>
                  </a:txBody>
                  <a:tcPr marL="68580" marR="68580" marT="0" marB="0" anchor="ctr">
                    <a:solidFill>
                      <a:schemeClr val="accent5">
                        <a:lumMod val="90000"/>
                      </a:schemeClr>
                    </a:solidFill>
                  </a:tcPr>
                </a:tc>
              </a:tr>
              <a:tr h="472886">
                <a:tc>
                  <a:txBody>
                    <a:bodyPr/>
                    <a:lstStyle/>
                    <a:p>
                      <a:pPr marL="0" marR="0"/>
                      <a:r>
                        <a:rPr lang="en-US" sz="1200" dirty="0" smtClean="0">
                          <a:solidFill>
                            <a:schemeClr val="tx1"/>
                          </a:solidFill>
                          <a:effectLst/>
                        </a:rPr>
                        <a:t>External Services</a:t>
                      </a:r>
                      <a:endParaRPr lang="en-US" sz="1200" dirty="0">
                        <a:solidFill>
                          <a:schemeClr val="tx1"/>
                        </a:solidFill>
                        <a:effectLst/>
                        <a:latin typeface="Arial"/>
                        <a:ea typeface="Times New Roman"/>
                        <a:cs typeface="Times New Roman"/>
                      </a:endParaRPr>
                    </a:p>
                  </a:txBody>
                  <a:tcPr marL="68580" marR="68580" marT="0" marB="0" anchor="ctr">
                    <a:solidFill>
                      <a:schemeClr val="accent5">
                        <a:lumMod val="50000"/>
                      </a:schemeClr>
                    </a:solidFill>
                  </a:tcPr>
                </a:tc>
                <a:tc>
                  <a:txBody>
                    <a:bodyPr/>
                    <a:lstStyle/>
                    <a:p>
                      <a:pPr marL="0" marR="0" algn="ctr"/>
                      <a:r>
                        <a:rPr lang="en-US" sz="1200" dirty="0" smtClean="0">
                          <a:effectLst/>
                          <a:latin typeface="Arial"/>
                          <a:ea typeface="Times New Roman"/>
                          <a:cs typeface="Times New Roman"/>
                        </a:rPr>
                        <a:t>QML</a:t>
                      </a:r>
                      <a:endParaRPr lang="en-US" sz="1200" dirty="0">
                        <a:effectLst/>
                        <a:latin typeface="Arial"/>
                        <a:ea typeface="Times New Roman"/>
                        <a:cs typeface="Times New Roman"/>
                      </a:endParaRPr>
                    </a:p>
                  </a:txBody>
                  <a:tcPr marL="0" marR="0" marT="0" marB="0" anchor="ctr">
                    <a:solidFill>
                      <a:schemeClr val="accent5"/>
                    </a:solidFill>
                  </a:tcPr>
                </a:tc>
                <a:tc>
                  <a:txBody>
                    <a:bodyPr/>
                    <a:lstStyle/>
                    <a:p>
                      <a:pPr marL="0" marR="0" algn="ctr"/>
                      <a:endParaRPr lang="en-US" sz="1200" dirty="0">
                        <a:effectLst/>
                        <a:latin typeface="Arial"/>
                        <a:ea typeface="Times New Roman"/>
                        <a:cs typeface="Times New Roman"/>
                      </a:endParaRPr>
                    </a:p>
                  </a:txBody>
                  <a:tcPr marL="0" marR="0" marT="0" marB="0" anchor="ctr">
                    <a:solidFill>
                      <a:schemeClr val="accent5"/>
                    </a:solidFill>
                  </a:tcPr>
                </a:tc>
                <a:tc>
                  <a:txBody>
                    <a:bodyPr/>
                    <a:lstStyle/>
                    <a:p>
                      <a:pPr marL="0" marR="0" algn="ctr"/>
                      <a:endParaRPr lang="en-US" sz="1200" dirty="0">
                        <a:effectLst/>
                        <a:latin typeface="Arial"/>
                        <a:ea typeface="Times New Roman"/>
                        <a:cs typeface="Times New Roman"/>
                      </a:endParaRPr>
                    </a:p>
                  </a:txBody>
                  <a:tcPr marL="68580" marR="68580" marT="0" marB="0" anchor="ctr">
                    <a:solidFill>
                      <a:schemeClr val="accent5"/>
                    </a:solidFill>
                  </a:tcPr>
                </a:tc>
              </a:tr>
              <a:tr h="535705">
                <a:tc>
                  <a:txBody>
                    <a:bodyPr/>
                    <a:lstStyle/>
                    <a:p>
                      <a:pPr marL="0" marR="0"/>
                      <a:r>
                        <a:rPr lang="en-US" sz="1200" dirty="0">
                          <a:solidFill>
                            <a:schemeClr val="tx1"/>
                          </a:solidFill>
                          <a:effectLst/>
                        </a:rPr>
                        <a:t>National Assisted Acquisition Services-FEDSIM</a:t>
                      </a:r>
                      <a:endParaRPr lang="en-US" sz="1200" dirty="0">
                        <a:solidFill>
                          <a:schemeClr val="tx1"/>
                        </a:solidFill>
                        <a:effectLst/>
                        <a:latin typeface="Arial"/>
                        <a:ea typeface="Times New Roman"/>
                        <a:cs typeface="Times New Roman"/>
                      </a:endParaRPr>
                    </a:p>
                  </a:txBody>
                  <a:tcPr marL="68580" marR="68580" marT="0" marB="0" anchor="ctr">
                    <a:solidFill>
                      <a:schemeClr val="accent5">
                        <a:lumMod val="50000"/>
                      </a:schemeClr>
                    </a:solidFill>
                  </a:tcPr>
                </a:tc>
                <a:tc>
                  <a:txBody>
                    <a:bodyPr/>
                    <a:lstStyle/>
                    <a:p>
                      <a:pPr marL="0" marR="0" algn="ctr"/>
                      <a:r>
                        <a:rPr lang="en-US" sz="1200" dirty="0" smtClean="0">
                          <a:effectLst/>
                          <a:latin typeface="Arial"/>
                          <a:ea typeface="Times New Roman"/>
                          <a:cs typeface="Times New Roman"/>
                        </a:rPr>
                        <a:t>SML</a:t>
                      </a:r>
                      <a:endParaRPr lang="en-US" sz="1200" dirty="0">
                        <a:effectLst/>
                        <a:latin typeface="Arial"/>
                        <a:ea typeface="Times New Roman"/>
                        <a:cs typeface="Times New Roman"/>
                      </a:endParaRPr>
                    </a:p>
                  </a:txBody>
                  <a:tcPr marL="0" marR="0" marT="0" marB="0" anchor="ctr">
                    <a:solidFill>
                      <a:schemeClr val="accent5">
                        <a:lumMod val="90000"/>
                      </a:schemeClr>
                    </a:solidFill>
                  </a:tcPr>
                </a:tc>
                <a:tc>
                  <a:txBody>
                    <a:bodyPr/>
                    <a:lstStyle/>
                    <a:p>
                      <a:pPr marL="0" marR="0" algn="ctr"/>
                      <a:r>
                        <a:rPr lang="en-US" sz="1200" dirty="0" smtClean="0">
                          <a:effectLst/>
                          <a:latin typeface="Arial"/>
                          <a:ea typeface="Times New Roman"/>
                          <a:cs typeface="Times New Roman"/>
                        </a:rPr>
                        <a:t>SFL</a:t>
                      </a:r>
                      <a:endParaRPr lang="en-US" sz="1200" dirty="0">
                        <a:effectLst/>
                        <a:latin typeface="Arial"/>
                        <a:ea typeface="Times New Roman"/>
                        <a:cs typeface="Times New Roman"/>
                      </a:endParaRPr>
                    </a:p>
                  </a:txBody>
                  <a:tcPr marL="68580" marR="68580" marT="0" marB="0" anchor="ctr">
                    <a:solidFill>
                      <a:schemeClr val="accent5">
                        <a:lumMod val="90000"/>
                      </a:schemeClr>
                    </a:solidFill>
                  </a:tcPr>
                </a:tc>
                <a:tc>
                  <a:txBody>
                    <a:bodyPr/>
                    <a:lstStyle/>
                    <a:p>
                      <a:pPr marL="0" marR="0" algn="ctr"/>
                      <a:r>
                        <a:rPr lang="en-US" sz="1200" dirty="0" smtClean="0">
                          <a:effectLst/>
                          <a:latin typeface="Arial"/>
                          <a:ea typeface="Times New Roman"/>
                          <a:cs typeface="Times New Roman"/>
                        </a:rPr>
                        <a:t>SNL</a:t>
                      </a:r>
                      <a:endParaRPr lang="en-US" sz="1200" dirty="0">
                        <a:effectLst/>
                        <a:latin typeface="Arial"/>
                        <a:ea typeface="Times New Roman"/>
                        <a:cs typeface="Times New Roman"/>
                      </a:endParaRPr>
                    </a:p>
                  </a:txBody>
                  <a:tcPr marL="68580" marR="68580" marT="0" marB="0" anchor="ctr">
                    <a:solidFill>
                      <a:schemeClr val="accent5">
                        <a:lumMod val="90000"/>
                      </a:schemeClr>
                    </a:solidFill>
                  </a:tcPr>
                </a:tc>
              </a:tr>
              <a:tr h="464346">
                <a:tc>
                  <a:txBody>
                    <a:bodyPr/>
                    <a:lstStyle/>
                    <a:p>
                      <a:pPr marL="0" marR="0"/>
                      <a:r>
                        <a:rPr lang="en-US" sz="1200" dirty="0">
                          <a:solidFill>
                            <a:schemeClr val="tx1"/>
                          </a:solidFill>
                          <a:effectLst/>
                        </a:rPr>
                        <a:t>Regional Assisted Acquisition Services</a:t>
                      </a:r>
                      <a:endParaRPr lang="en-US" sz="1200" dirty="0">
                        <a:solidFill>
                          <a:schemeClr val="tx1"/>
                        </a:solidFill>
                        <a:effectLst/>
                        <a:latin typeface="Arial"/>
                        <a:ea typeface="Times New Roman"/>
                        <a:cs typeface="Times New Roman"/>
                      </a:endParaRPr>
                    </a:p>
                  </a:txBody>
                  <a:tcPr marL="68580" marR="68580" marT="0" marB="0" anchor="ctr">
                    <a:solidFill>
                      <a:schemeClr val="accent5">
                        <a:lumMod val="50000"/>
                      </a:schemeClr>
                    </a:solidFill>
                  </a:tcPr>
                </a:tc>
                <a:tc>
                  <a:txBody>
                    <a:bodyPr/>
                    <a:lstStyle/>
                    <a:p>
                      <a:pPr marL="0" marR="0" algn="ctr"/>
                      <a:r>
                        <a:rPr lang="en-US" sz="1200" dirty="0" smtClean="0">
                          <a:effectLst/>
                          <a:latin typeface="Arial"/>
                          <a:ea typeface="Times New Roman"/>
                          <a:cs typeface="Times New Roman"/>
                        </a:rPr>
                        <a:t>EML</a:t>
                      </a:r>
                      <a:endParaRPr lang="en-US" sz="1200" dirty="0">
                        <a:effectLst/>
                        <a:latin typeface="Arial"/>
                        <a:ea typeface="Times New Roman"/>
                        <a:cs typeface="Times New Roman"/>
                      </a:endParaRPr>
                    </a:p>
                  </a:txBody>
                  <a:tcPr marL="0" marR="0" marT="0" marB="0" anchor="ctr">
                    <a:solidFill>
                      <a:schemeClr val="accent5"/>
                    </a:solidFill>
                  </a:tcPr>
                </a:tc>
                <a:tc>
                  <a:txBody>
                    <a:bodyPr/>
                    <a:lstStyle/>
                    <a:p>
                      <a:pPr marL="0" marR="0" algn="ctr"/>
                      <a:r>
                        <a:rPr lang="en-US" sz="1200" dirty="0" smtClean="0">
                          <a:effectLst/>
                          <a:latin typeface="Arial"/>
                          <a:ea typeface="Times New Roman"/>
                          <a:cs typeface="Times New Roman"/>
                        </a:rPr>
                        <a:t>EFL</a:t>
                      </a:r>
                      <a:endParaRPr lang="en-US" sz="1200" dirty="0">
                        <a:effectLst/>
                        <a:latin typeface="Arial"/>
                        <a:ea typeface="Times New Roman"/>
                        <a:cs typeface="Times New Roman"/>
                      </a:endParaRPr>
                    </a:p>
                  </a:txBody>
                  <a:tcPr marL="68580" marR="68580" marT="0" marB="0" anchor="ctr">
                    <a:solidFill>
                      <a:schemeClr val="accent5"/>
                    </a:solidFill>
                  </a:tcPr>
                </a:tc>
                <a:tc>
                  <a:txBody>
                    <a:bodyPr/>
                    <a:lstStyle/>
                    <a:p>
                      <a:pPr marL="0" marR="0" algn="ctr"/>
                      <a:r>
                        <a:rPr lang="en-US" sz="1200" dirty="0" smtClean="0">
                          <a:effectLst/>
                          <a:latin typeface="Arial"/>
                          <a:ea typeface="Times New Roman"/>
                          <a:cs typeface="Times New Roman"/>
                        </a:rPr>
                        <a:t>ENL</a:t>
                      </a:r>
                      <a:endParaRPr lang="en-US" sz="1200" dirty="0">
                        <a:effectLst/>
                        <a:latin typeface="Arial"/>
                        <a:ea typeface="Times New Roman"/>
                        <a:cs typeface="Times New Roman"/>
                      </a:endParaRPr>
                    </a:p>
                  </a:txBody>
                  <a:tcPr marL="68580" marR="68580" marT="0" marB="0" anchor="ctr">
                    <a:solidFill>
                      <a:schemeClr val="accent5"/>
                    </a:solidFill>
                  </a:tcPr>
                </a:tc>
              </a:tr>
              <a:tr h="535705">
                <a:tc>
                  <a:txBody>
                    <a:bodyPr/>
                    <a:lstStyle/>
                    <a:p>
                      <a:pPr marL="0" marR="0"/>
                      <a:r>
                        <a:rPr lang="en-US" sz="1200" dirty="0">
                          <a:solidFill>
                            <a:schemeClr val="tx1"/>
                          </a:solidFill>
                          <a:effectLst/>
                        </a:rPr>
                        <a:t>Integrated Workplace Acquisition Center (IWAC)</a:t>
                      </a:r>
                      <a:endParaRPr lang="en-US" sz="1200" dirty="0">
                        <a:solidFill>
                          <a:schemeClr val="tx1"/>
                        </a:solidFill>
                        <a:effectLst/>
                        <a:latin typeface="Arial"/>
                        <a:ea typeface="Times New Roman"/>
                        <a:cs typeface="Times New Roman"/>
                      </a:endParaRPr>
                    </a:p>
                  </a:txBody>
                  <a:tcPr marL="68580" marR="68580" marT="0" marB="0" anchor="ctr">
                    <a:solidFill>
                      <a:schemeClr val="accent5">
                        <a:lumMod val="50000"/>
                      </a:schemeClr>
                    </a:solidFill>
                  </a:tcPr>
                </a:tc>
                <a:tc>
                  <a:txBody>
                    <a:bodyPr/>
                    <a:lstStyle/>
                    <a:p>
                      <a:pPr marL="0" marR="0" algn="ctr"/>
                      <a:r>
                        <a:rPr lang="en-US" sz="1200" dirty="0" smtClean="0">
                          <a:effectLst/>
                          <a:latin typeface="Arial"/>
                          <a:ea typeface="Times New Roman"/>
                          <a:cs typeface="Times New Roman"/>
                        </a:rPr>
                        <a:t>KML</a:t>
                      </a:r>
                      <a:endParaRPr lang="en-US" sz="1200" dirty="0">
                        <a:effectLst/>
                        <a:latin typeface="Arial"/>
                        <a:ea typeface="Times New Roman"/>
                        <a:cs typeface="Times New Roman"/>
                      </a:endParaRPr>
                    </a:p>
                  </a:txBody>
                  <a:tcPr marL="0" marR="0" marT="0" marB="0" anchor="ctr">
                    <a:solidFill>
                      <a:schemeClr val="accent5">
                        <a:lumMod val="90000"/>
                      </a:schemeClr>
                    </a:solidFill>
                  </a:tcPr>
                </a:tc>
                <a:tc>
                  <a:txBody>
                    <a:bodyPr/>
                    <a:lstStyle/>
                    <a:p>
                      <a:pPr marL="0" marR="0" algn="ctr"/>
                      <a:r>
                        <a:rPr lang="en-US" sz="1200" dirty="0" smtClean="0">
                          <a:effectLst/>
                          <a:latin typeface="Arial"/>
                          <a:ea typeface="Times New Roman"/>
                          <a:cs typeface="Times New Roman"/>
                        </a:rPr>
                        <a:t>KFL</a:t>
                      </a:r>
                      <a:endParaRPr lang="en-US" sz="1200" dirty="0">
                        <a:effectLst/>
                        <a:latin typeface="Arial"/>
                        <a:ea typeface="Times New Roman"/>
                        <a:cs typeface="Times New Roman"/>
                      </a:endParaRPr>
                    </a:p>
                  </a:txBody>
                  <a:tcPr marL="0" marR="0" marT="0" marB="0" anchor="ctr">
                    <a:solidFill>
                      <a:schemeClr val="accent5">
                        <a:lumMod val="90000"/>
                      </a:schemeClr>
                    </a:solidFill>
                  </a:tcPr>
                </a:tc>
                <a:tc>
                  <a:txBody>
                    <a:bodyPr/>
                    <a:lstStyle/>
                    <a:p>
                      <a:pPr marL="0" marR="0" algn="ctr"/>
                      <a:r>
                        <a:rPr lang="en-US" sz="1200" dirty="0" smtClean="0">
                          <a:effectLst/>
                          <a:latin typeface="Arial"/>
                          <a:ea typeface="Times New Roman"/>
                          <a:cs typeface="Times New Roman"/>
                        </a:rPr>
                        <a:t>KNL</a:t>
                      </a:r>
                      <a:endParaRPr lang="en-US" sz="1200" dirty="0">
                        <a:effectLst/>
                        <a:latin typeface="Arial"/>
                        <a:ea typeface="Times New Roman"/>
                        <a:cs typeface="Times New Roman"/>
                      </a:endParaRPr>
                    </a:p>
                  </a:txBody>
                  <a:tcPr marL="68580" marR="68580" marT="0" marB="0" anchor="ctr">
                    <a:solidFill>
                      <a:schemeClr val="accent5">
                        <a:lumMod val="90000"/>
                      </a:schemeClr>
                    </a:solidFill>
                  </a:tcPr>
                </a:tc>
              </a:tr>
              <a:tr h="535705">
                <a:tc>
                  <a:txBody>
                    <a:bodyPr/>
                    <a:lstStyle/>
                    <a:p>
                      <a:pPr marL="0" marR="0"/>
                      <a:r>
                        <a:rPr lang="en-US" sz="1200" dirty="0">
                          <a:solidFill>
                            <a:schemeClr val="tx1"/>
                          </a:solidFill>
                          <a:effectLst/>
                        </a:rPr>
                        <a:t>Regional Network Services-Expanded Services</a:t>
                      </a:r>
                      <a:endParaRPr lang="en-US" sz="1200" dirty="0">
                        <a:solidFill>
                          <a:schemeClr val="tx1"/>
                        </a:solidFill>
                        <a:effectLst/>
                        <a:latin typeface="Arial"/>
                        <a:ea typeface="Times New Roman"/>
                        <a:cs typeface="Times New Roman"/>
                      </a:endParaRPr>
                    </a:p>
                  </a:txBody>
                  <a:tcPr marL="68580" marR="68580" marT="0" marB="0" anchor="ctr">
                    <a:solidFill>
                      <a:schemeClr val="accent5">
                        <a:lumMod val="50000"/>
                      </a:schemeClr>
                    </a:solidFill>
                  </a:tcPr>
                </a:tc>
                <a:tc>
                  <a:txBody>
                    <a:bodyPr/>
                    <a:lstStyle/>
                    <a:p>
                      <a:pPr marL="0" marR="0" algn="ctr"/>
                      <a:r>
                        <a:rPr lang="en-US" sz="1200" dirty="0" smtClean="0">
                          <a:effectLst/>
                          <a:latin typeface="Arial"/>
                          <a:ea typeface="Times New Roman"/>
                          <a:cs typeface="Times New Roman"/>
                        </a:rPr>
                        <a:t>XML</a:t>
                      </a:r>
                      <a:endParaRPr lang="en-US" sz="1200" dirty="0">
                        <a:effectLst/>
                        <a:latin typeface="Arial"/>
                        <a:ea typeface="Times New Roman"/>
                        <a:cs typeface="Times New Roman"/>
                      </a:endParaRPr>
                    </a:p>
                  </a:txBody>
                  <a:tcPr marL="0" marR="0" marT="0" marB="0" anchor="ctr">
                    <a:solidFill>
                      <a:schemeClr val="accent5"/>
                    </a:solidFill>
                  </a:tcPr>
                </a:tc>
                <a:tc>
                  <a:txBody>
                    <a:bodyPr/>
                    <a:lstStyle/>
                    <a:p>
                      <a:pPr marL="0" marR="0" algn="ctr"/>
                      <a:r>
                        <a:rPr lang="en-US" sz="1200" dirty="0" smtClean="0">
                          <a:effectLst/>
                          <a:latin typeface="Arial"/>
                          <a:ea typeface="Times New Roman"/>
                          <a:cs typeface="Times New Roman"/>
                        </a:rPr>
                        <a:t>XFL</a:t>
                      </a:r>
                      <a:endParaRPr lang="en-US" sz="1200" dirty="0">
                        <a:effectLst/>
                        <a:latin typeface="Arial"/>
                        <a:ea typeface="Times New Roman"/>
                        <a:cs typeface="Times New Roman"/>
                      </a:endParaRPr>
                    </a:p>
                  </a:txBody>
                  <a:tcPr marL="0" marR="0" marT="0" marB="0" anchor="ctr">
                    <a:solidFill>
                      <a:schemeClr val="accent5"/>
                    </a:solidFill>
                  </a:tcPr>
                </a:tc>
                <a:tc>
                  <a:txBody>
                    <a:bodyPr/>
                    <a:lstStyle/>
                    <a:p>
                      <a:pPr marL="0" marR="0" algn="ctr"/>
                      <a:r>
                        <a:rPr lang="en-US" sz="1200" dirty="0" smtClean="0">
                          <a:effectLst/>
                          <a:latin typeface="Arial"/>
                          <a:ea typeface="Times New Roman"/>
                          <a:cs typeface="Times New Roman"/>
                        </a:rPr>
                        <a:t>XNL</a:t>
                      </a:r>
                      <a:endParaRPr lang="en-US" sz="1200" dirty="0">
                        <a:effectLst/>
                        <a:latin typeface="Arial"/>
                        <a:ea typeface="Times New Roman"/>
                        <a:cs typeface="Times New Roman"/>
                      </a:endParaRPr>
                    </a:p>
                  </a:txBody>
                  <a:tcPr marL="68580" marR="68580" marT="0" marB="0" anchor="ctr">
                    <a:solidFill>
                      <a:schemeClr val="accent5"/>
                    </a:solidFill>
                  </a:tcPr>
                </a:tc>
              </a:tr>
              <a:tr h="279467">
                <a:tc>
                  <a:txBody>
                    <a:bodyPr/>
                    <a:lstStyle/>
                    <a:p>
                      <a:pPr marL="0" marR="0"/>
                      <a:r>
                        <a:rPr lang="en-US" sz="1200" dirty="0">
                          <a:solidFill>
                            <a:schemeClr val="tx1"/>
                          </a:solidFill>
                          <a:effectLst/>
                        </a:rPr>
                        <a:t>Wide Area Network</a:t>
                      </a:r>
                      <a:endParaRPr lang="en-US" sz="1200" dirty="0">
                        <a:solidFill>
                          <a:schemeClr val="tx1"/>
                        </a:solidFill>
                        <a:effectLst/>
                        <a:latin typeface="Arial"/>
                        <a:ea typeface="Times New Roman"/>
                        <a:cs typeface="Times New Roman"/>
                      </a:endParaRPr>
                    </a:p>
                  </a:txBody>
                  <a:tcPr marL="68580" marR="68580" marT="0" marB="0" anchor="ctr">
                    <a:solidFill>
                      <a:schemeClr val="accent5">
                        <a:lumMod val="50000"/>
                      </a:schemeClr>
                    </a:solidFill>
                  </a:tcPr>
                </a:tc>
                <a:tc>
                  <a:txBody>
                    <a:bodyPr/>
                    <a:lstStyle/>
                    <a:p>
                      <a:pPr marL="0" marR="0" algn="ctr"/>
                      <a:r>
                        <a:rPr lang="en-US" sz="1200" dirty="0" smtClean="0">
                          <a:effectLst/>
                          <a:latin typeface="Arial"/>
                          <a:ea typeface="Times New Roman"/>
                          <a:cs typeface="Times New Roman"/>
                        </a:rPr>
                        <a:t>WML</a:t>
                      </a:r>
                      <a:endParaRPr lang="en-US" sz="1200" dirty="0">
                        <a:effectLst/>
                        <a:latin typeface="Arial"/>
                        <a:ea typeface="Times New Roman"/>
                        <a:cs typeface="Times New Roman"/>
                      </a:endParaRPr>
                    </a:p>
                  </a:txBody>
                  <a:tcPr marL="0" marR="0" marT="0" marB="0" anchor="ctr">
                    <a:solidFill>
                      <a:schemeClr val="accent5">
                        <a:lumMod val="90000"/>
                      </a:schemeClr>
                    </a:solidFill>
                  </a:tcPr>
                </a:tc>
                <a:tc>
                  <a:txBody>
                    <a:bodyPr/>
                    <a:lstStyle/>
                    <a:p>
                      <a:pPr marL="0" marR="0" algn="ctr"/>
                      <a:r>
                        <a:rPr lang="en-US" sz="1200" dirty="0" smtClean="0">
                          <a:effectLst/>
                          <a:latin typeface="Arial"/>
                          <a:ea typeface="Times New Roman"/>
                          <a:cs typeface="Times New Roman"/>
                        </a:rPr>
                        <a:t>WFL</a:t>
                      </a:r>
                      <a:endParaRPr lang="en-US" sz="1200" dirty="0">
                        <a:effectLst/>
                        <a:latin typeface="Arial"/>
                        <a:ea typeface="Times New Roman"/>
                        <a:cs typeface="Times New Roman"/>
                      </a:endParaRPr>
                    </a:p>
                  </a:txBody>
                  <a:tcPr marL="0" marR="0" marT="0" marB="0" anchor="ctr">
                    <a:solidFill>
                      <a:schemeClr val="accent5">
                        <a:lumMod val="90000"/>
                      </a:schemeClr>
                    </a:solidFill>
                  </a:tcPr>
                </a:tc>
                <a:tc>
                  <a:txBody>
                    <a:bodyPr/>
                    <a:lstStyle/>
                    <a:p>
                      <a:pPr marL="0" marR="0" algn="ctr"/>
                      <a:r>
                        <a:rPr lang="en-US" sz="1200" dirty="0" smtClean="0">
                          <a:effectLst/>
                          <a:latin typeface="Arial"/>
                          <a:ea typeface="Times New Roman"/>
                          <a:cs typeface="Times New Roman"/>
                        </a:rPr>
                        <a:t>WNL</a:t>
                      </a:r>
                      <a:endParaRPr lang="en-US" sz="1200" dirty="0">
                        <a:effectLst/>
                        <a:latin typeface="Arial"/>
                        <a:ea typeface="Times New Roman"/>
                        <a:cs typeface="Times New Roman"/>
                      </a:endParaRPr>
                    </a:p>
                  </a:txBody>
                  <a:tcPr marL="68580" marR="68580" marT="0" marB="0" anchor="ctr">
                    <a:solidFill>
                      <a:schemeClr val="accent5">
                        <a:lumMod val="90000"/>
                      </a:schemeClr>
                    </a:solidFill>
                  </a:tcPr>
                </a:tc>
              </a:tr>
              <a:tr h="464346">
                <a:tc>
                  <a:txBody>
                    <a:bodyPr/>
                    <a:lstStyle/>
                    <a:p>
                      <a:pPr marL="0" marR="0"/>
                      <a:r>
                        <a:rPr lang="en-US" sz="1200" dirty="0">
                          <a:solidFill>
                            <a:schemeClr val="tx1"/>
                          </a:solidFill>
                          <a:effectLst/>
                        </a:rPr>
                        <a:t>Regional Network Services-Telecom</a:t>
                      </a:r>
                      <a:endParaRPr lang="en-US" sz="1200" dirty="0">
                        <a:solidFill>
                          <a:schemeClr val="tx1"/>
                        </a:solidFill>
                        <a:effectLst/>
                        <a:latin typeface="Arial"/>
                        <a:ea typeface="Times New Roman"/>
                        <a:cs typeface="Times New Roman"/>
                      </a:endParaRPr>
                    </a:p>
                  </a:txBody>
                  <a:tcPr marL="68580" marR="68580" marT="0" marB="0" anchor="ctr">
                    <a:solidFill>
                      <a:schemeClr val="accent5">
                        <a:lumMod val="50000"/>
                      </a:schemeClr>
                    </a:solidFill>
                  </a:tcPr>
                </a:tc>
                <a:tc>
                  <a:txBody>
                    <a:bodyPr/>
                    <a:lstStyle/>
                    <a:p>
                      <a:pPr marL="0" marR="0" algn="ctr"/>
                      <a:r>
                        <a:rPr lang="en-US" sz="1200" dirty="0" smtClean="0">
                          <a:effectLst/>
                          <a:latin typeface="Arial"/>
                          <a:ea typeface="Times New Roman"/>
                          <a:cs typeface="Times New Roman"/>
                        </a:rPr>
                        <a:t>TML</a:t>
                      </a:r>
                      <a:endParaRPr lang="en-US" sz="1200" dirty="0">
                        <a:effectLst/>
                        <a:latin typeface="Arial"/>
                        <a:ea typeface="Times New Roman"/>
                        <a:cs typeface="Times New Roman"/>
                      </a:endParaRPr>
                    </a:p>
                  </a:txBody>
                  <a:tcPr marL="0" marR="0" marT="0" marB="0" anchor="ctr">
                    <a:solidFill>
                      <a:schemeClr val="accent5"/>
                    </a:solidFill>
                  </a:tcPr>
                </a:tc>
                <a:tc>
                  <a:txBody>
                    <a:bodyPr/>
                    <a:lstStyle/>
                    <a:p>
                      <a:pPr marL="0" marR="0" algn="ctr"/>
                      <a:r>
                        <a:rPr lang="en-US" sz="1200" dirty="0" smtClean="0">
                          <a:effectLst/>
                          <a:latin typeface="Arial"/>
                          <a:ea typeface="Times New Roman"/>
                          <a:cs typeface="Times New Roman"/>
                        </a:rPr>
                        <a:t>TFL</a:t>
                      </a:r>
                      <a:endParaRPr lang="en-US" sz="1200" dirty="0">
                        <a:effectLst/>
                        <a:latin typeface="Arial"/>
                        <a:ea typeface="Times New Roman"/>
                        <a:cs typeface="Times New Roman"/>
                      </a:endParaRPr>
                    </a:p>
                  </a:txBody>
                  <a:tcPr marL="0" marR="0" marT="0" marB="0" anchor="ctr">
                    <a:solidFill>
                      <a:schemeClr val="accent5"/>
                    </a:solidFill>
                  </a:tcPr>
                </a:tc>
                <a:tc>
                  <a:txBody>
                    <a:bodyPr/>
                    <a:lstStyle/>
                    <a:p>
                      <a:pPr marL="0" marR="0" algn="ctr"/>
                      <a:r>
                        <a:rPr lang="en-US" sz="1200" dirty="0" smtClean="0">
                          <a:effectLst/>
                          <a:latin typeface="Arial"/>
                          <a:ea typeface="Times New Roman"/>
                          <a:cs typeface="Times New Roman"/>
                        </a:rPr>
                        <a:t>TNL</a:t>
                      </a:r>
                      <a:endParaRPr lang="en-US" sz="1200" dirty="0">
                        <a:effectLst/>
                        <a:latin typeface="Arial"/>
                        <a:ea typeface="Times New Roman"/>
                        <a:cs typeface="Times New Roman"/>
                      </a:endParaRPr>
                    </a:p>
                  </a:txBody>
                  <a:tcPr marL="68580" marR="68580" marT="0" marB="0" anchor="ctr">
                    <a:solidFill>
                      <a:schemeClr val="accent5"/>
                    </a:solidFill>
                  </a:tcPr>
                </a:tc>
              </a:tr>
              <a:tr h="357137">
                <a:tc>
                  <a:txBody>
                    <a:bodyPr/>
                    <a:lstStyle/>
                    <a:p>
                      <a:pPr marL="0" marR="0"/>
                      <a:r>
                        <a:rPr lang="en-US" sz="1200" dirty="0">
                          <a:solidFill>
                            <a:schemeClr val="tx1"/>
                          </a:solidFill>
                          <a:effectLst/>
                        </a:rPr>
                        <a:t>National IT Commodity Program</a:t>
                      </a:r>
                      <a:endParaRPr lang="en-US" sz="1200" dirty="0">
                        <a:solidFill>
                          <a:schemeClr val="tx1"/>
                        </a:solidFill>
                        <a:effectLst/>
                        <a:latin typeface="Arial"/>
                        <a:ea typeface="Times New Roman"/>
                        <a:cs typeface="Times New Roman"/>
                      </a:endParaRPr>
                    </a:p>
                  </a:txBody>
                  <a:tcPr marL="68580" marR="68580" marT="0" marB="0" anchor="ctr">
                    <a:solidFill>
                      <a:schemeClr val="accent5">
                        <a:lumMod val="50000"/>
                      </a:schemeClr>
                    </a:solidFill>
                  </a:tcPr>
                </a:tc>
                <a:tc>
                  <a:txBody>
                    <a:bodyPr/>
                    <a:lstStyle/>
                    <a:p>
                      <a:pPr marL="0" marR="0" algn="ctr"/>
                      <a:r>
                        <a:rPr lang="en-US" sz="1200" dirty="0" smtClean="0">
                          <a:effectLst/>
                          <a:latin typeface="Arial"/>
                          <a:ea typeface="Times New Roman"/>
                          <a:cs typeface="Times New Roman"/>
                        </a:rPr>
                        <a:t>NML</a:t>
                      </a:r>
                      <a:endParaRPr lang="en-US" sz="1200" dirty="0">
                        <a:effectLst/>
                        <a:latin typeface="Arial"/>
                        <a:ea typeface="Times New Roman"/>
                        <a:cs typeface="Times New Roman"/>
                      </a:endParaRPr>
                    </a:p>
                  </a:txBody>
                  <a:tcPr marL="0" marR="0" marT="0" marB="0" anchor="ctr">
                    <a:solidFill>
                      <a:schemeClr val="accent5">
                        <a:lumMod val="90000"/>
                      </a:schemeClr>
                    </a:solidFill>
                  </a:tcPr>
                </a:tc>
                <a:tc>
                  <a:txBody>
                    <a:bodyPr/>
                    <a:lstStyle/>
                    <a:p>
                      <a:pPr marL="0" marR="0" algn="ctr"/>
                      <a:r>
                        <a:rPr lang="en-US" sz="1200" dirty="0" smtClean="0">
                          <a:effectLst/>
                          <a:latin typeface="Arial"/>
                          <a:ea typeface="Times New Roman"/>
                          <a:cs typeface="Times New Roman"/>
                        </a:rPr>
                        <a:t>NFL</a:t>
                      </a:r>
                      <a:endParaRPr lang="en-US" sz="1200" dirty="0">
                        <a:effectLst/>
                        <a:latin typeface="Arial"/>
                        <a:ea typeface="Times New Roman"/>
                        <a:cs typeface="Times New Roman"/>
                      </a:endParaRPr>
                    </a:p>
                  </a:txBody>
                  <a:tcPr marL="0" marR="0" marT="0" marB="0" anchor="ctr">
                    <a:solidFill>
                      <a:schemeClr val="accent5">
                        <a:lumMod val="90000"/>
                      </a:schemeClr>
                    </a:solidFill>
                  </a:tcPr>
                </a:tc>
                <a:tc>
                  <a:txBody>
                    <a:bodyPr/>
                    <a:lstStyle/>
                    <a:p>
                      <a:pPr marL="0" marR="0" algn="ctr"/>
                      <a:r>
                        <a:rPr lang="en-US" sz="1200" dirty="0" smtClean="0">
                          <a:effectLst/>
                          <a:latin typeface="Arial"/>
                          <a:ea typeface="Times New Roman"/>
                          <a:cs typeface="Times New Roman"/>
                        </a:rPr>
                        <a:t>NNL</a:t>
                      </a:r>
                      <a:endParaRPr lang="en-US" sz="1200" dirty="0">
                        <a:effectLst/>
                        <a:latin typeface="Arial"/>
                        <a:ea typeface="Times New Roman"/>
                        <a:cs typeface="Times New Roman"/>
                      </a:endParaRPr>
                    </a:p>
                  </a:txBody>
                  <a:tcPr marL="68580" marR="68580" marT="0" marB="0" anchor="ctr">
                    <a:solidFill>
                      <a:schemeClr val="accent5">
                        <a:lumMod val="90000"/>
                      </a:schemeClr>
                    </a:solidFill>
                  </a:tcPr>
                </a:tc>
              </a:tr>
              <a:tr h="279467">
                <a:tc>
                  <a:txBody>
                    <a:bodyPr/>
                    <a:lstStyle/>
                    <a:p>
                      <a:pPr marL="0" marR="0"/>
                      <a:r>
                        <a:rPr lang="en-US" sz="1200" dirty="0">
                          <a:solidFill>
                            <a:schemeClr val="tx1"/>
                          </a:solidFill>
                          <a:effectLst/>
                        </a:rPr>
                        <a:t>HSPD-12</a:t>
                      </a:r>
                      <a:endParaRPr lang="en-US" sz="1200" dirty="0">
                        <a:solidFill>
                          <a:schemeClr val="tx1"/>
                        </a:solidFill>
                        <a:effectLst/>
                        <a:latin typeface="Arial"/>
                        <a:ea typeface="Times New Roman"/>
                        <a:cs typeface="Times New Roman"/>
                      </a:endParaRPr>
                    </a:p>
                  </a:txBody>
                  <a:tcPr marL="68580" marR="68580" marT="0" marB="0" anchor="ctr">
                    <a:solidFill>
                      <a:schemeClr val="accent5">
                        <a:lumMod val="50000"/>
                      </a:schemeClr>
                    </a:solidFill>
                  </a:tcPr>
                </a:tc>
                <a:tc>
                  <a:txBody>
                    <a:bodyPr/>
                    <a:lstStyle/>
                    <a:p>
                      <a:pPr marL="0" marR="0" algn="ctr"/>
                      <a:r>
                        <a:rPr lang="en-US" sz="1200" dirty="0" smtClean="0">
                          <a:effectLst/>
                          <a:latin typeface="Arial"/>
                          <a:ea typeface="Times New Roman"/>
                          <a:cs typeface="Times New Roman"/>
                        </a:rPr>
                        <a:t>HML</a:t>
                      </a:r>
                      <a:endParaRPr lang="en-US" sz="1200" dirty="0">
                        <a:effectLst/>
                        <a:latin typeface="Arial"/>
                        <a:ea typeface="Times New Roman"/>
                        <a:cs typeface="Times New Roman"/>
                      </a:endParaRPr>
                    </a:p>
                  </a:txBody>
                  <a:tcPr marL="0" marR="0" marT="0" marB="0" anchor="ctr">
                    <a:solidFill>
                      <a:schemeClr val="accent5"/>
                    </a:solidFill>
                  </a:tcPr>
                </a:tc>
                <a:tc>
                  <a:txBody>
                    <a:bodyPr/>
                    <a:lstStyle/>
                    <a:p>
                      <a:pPr marL="0" marR="0" algn="ctr"/>
                      <a:r>
                        <a:rPr lang="en-US" sz="1200" dirty="0" smtClean="0">
                          <a:effectLst/>
                          <a:latin typeface="Arial"/>
                          <a:ea typeface="Times New Roman"/>
                          <a:cs typeface="Times New Roman"/>
                        </a:rPr>
                        <a:t>HFL</a:t>
                      </a:r>
                      <a:endParaRPr lang="en-US" sz="1200" dirty="0">
                        <a:effectLst/>
                        <a:latin typeface="Arial"/>
                        <a:ea typeface="Times New Roman"/>
                        <a:cs typeface="Times New Roman"/>
                      </a:endParaRPr>
                    </a:p>
                  </a:txBody>
                  <a:tcPr marL="0" marR="0" marT="0" marB="0" anchor="ctr">
                    <a:solidFill>
                      <a:schemeClr val="accent5"/>
                    </a:solidFill>
                  </a:tcPr>
                </a:tc>
                <a:tc>
                  <a:txBody>
                    <a:bodyPr/>
                    <a:lstStyle/>
                    <a:p>
                      <a:pPr marL="0" marR="0" algn="ctr"/>
                      <a:r>
                        <a:rPr lang="en-US" sz="1200" dirty="0" smtClean="0">
                          <a:effectLst/>
                          <a:latin typeface="Arial"/>
                          <a:ea typeface="Times New Roman"/>
                          <a:cs typeface="Times New Roman"/>
                        </a:rPr>
                        <a:t>HNL</a:t>
                      </a:r>
                      <a:endParaRPr lang="en-US" sz="1200" dirty="0">
                        <a:effectLst/>
                        <a:latin typeface="Arial"/>
                        <a:ea typeface="Times New Roman"/>
                        <a:cs typeface="Times New Roman"/>
                      </a:endParaRPr>
                    </a:p>
                  </a:txBody>
                  <a:tcPr marL="68580" marR="68580" marT="0" marB="0" anchor="ctr">
                    <a:solidFill>
                      <a:schemeClr val="accent5"/>
                    </a:solidFill>
                  </a:tcPr>
                </a:tc>
              </a:tr>
            </a:tbl>
          </a:graphicData>
        </a:graphic>
      </p:graphicFrame>
      <p:sp>
        <p:nvSpPr>
          <p:cNvPr id="6" name="Slide Number Placeholder 5"/>
          <p:cNvSpPr>
            <a:spLocks noGrp="1"/>
          </p:cNvSpPr>
          <p:nvPr>
            <p:ph type="sldNum" sz="quarter" idx="11"/>
          </p:nvPr>
        </p:nvSpPr>
        <p:spPr/>
        <p:txBody>
          <a:bodyPr/>
          <a:lstStyle/>
          <a:p>
            <a:pPr algn="r">
              <a:defRPr/>
            </a:pPr>
            <a:fld id="{5842F1FC-5FDD-41D6-BAD6-160FC7BE3BC4}" type="slidenum">
              <a:rPr lang="en-US" sz="1000" smtClean="0">
                <a:solidFill>
                  <a:srgbClr val="000000"/>
                </a:solidFill>
              </a:rPr>
              <a:pPr algn="r">
                <a:defRPr/>
              </a:pPr>
              <a:t>231</a:t>
            </a:fld>
            <a:endParaRPr lang="en-US" sz="1000" dirty="0">
              <a:solidFill>
                <a:srgbClr val="000000"/>
              </a:solidFill>
            </a:endParaRPr>
          </a:p>
        </p:txBody>
      </p:sp>
    </p:spTree>
    <p:extLst>
      <p:ext uri="{BB962C8B-B14F-4D97-AF65-F5344CB8AC3E}">
        <p14:creationId xmlns:p14="http://schemas.microsoft.com/office/powerpoint/2010/main" val="2695338323"/>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Region 7 Phase 3 Business Lines</a:t>
            </a:r>
            <a:br>
              <a:rPr lang="en-US" dirty="0" smtClean="0"/>
            </a:br>
            <a:r>
              <a:rPr lang="en-US" dirty="0" smtClean="0"/>
              <a:t>Document Types for Allowance for Loss</a:t>
            </a:r>
            <a:endParaRPr lang="en-US" dirty="0"/>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graphicFrame>
        <p:nvGraphicFramePr>
          <p:cNvPr id="5" name="Content Placeholder 5"/>
          <p:cNvGraphicFramePr>
            <a:graphicFrameLocks noGrp="1"/>
          </p:cNvGraphicFramePr>
          <p:nvPr>
            <p:ph idx="4294967295"/>
            <p:extLst>
              <p:ext uri="{D42A27DB-BD31-4B8C-83A1-F6EECF244321}">
                <p14:modId xmlns:p14="http://schemas.microsoft.com/office/powerpoint/2010/main" val="1534047171"/>
              </p:ext>
            </p:extLst>
          </p:nvPr>
        </p:nvGraphicFramePr>
        <p:xfrm>
          <a:off x="1030443" y="1538324"/>
          <a:ext cx="6829090" cy="2385975"/>
        </p:xfrm>
        <a:graphic>
          <a:graphicData uri="http://schemas.openxmlformats.org/drawingml/2006/table">
            <a:tbl>
              <a:tblPr firstRow="1" firstCol="1" bandRow="1">
                <a:tableStyleId>{00A15C55-8517-42AA-B614-E9B94910E393}</a:tableStyleId>
              </a:tblPr>
              <a:tblGrid>
                <a:gridCol w="1987758"/>
                <a:gridCol w="2138093"/>
                <a:gridCol w="1133077"/>
                <a:gridCol w="1570162"/>
              </a:tblGrid>
              <a:tr h="558955">
                <a:tc rowSpan="2">
                  <a:txBody>
                    <a:bodyPr/>
                    <a:lstStyle/>
                    <a:p>
                      <a:pPr marL="0" marR="0" algn="ctr"/>
                      <a:r>
                        <a:rPr lang="en-US" sz="1200" dirty="0" smtClean="0">
                          <a:solidFill>
                            <a:schemeClr val="tx1"/>
                          </a:solidFill>
                          <a:effectLst/>
                          <a:latin typeface="Arial"/>
                          <a:ea typeface="Times New Roman"/>
                          <a:cs typeface="Times New Roman"/>
                        </a:rPr>
                        <a:t>Region 7 Phase 3 Business Lines</a:t>
                      </a:r>
                      <a:endParaRPr lang="en-US" sz="1200" dirty="0">
                        <a:solidFill>
                          <a:schemeClr val="tx1"/>
                        </a:solidFill>
                        <a:effectLst/>
                        <a:latin typeface="Arial"/>
                        <a:ea typeface="Times New Roman"/>
                        <a:cs typeface="Times New Roman"/>
                      </a:endParaRPr>
                    </a:p>
                  </a:txBody>
                  <a:tcPr marL="68580" marR="68580" marT="0" marB="0" anchor="ctr">
                    <a:solidFill>
                      <a:schemeClr val="accent5">
                        <a:lumMod val="50000"/>
                      </a:schemeClr>
                    </a:solidFill>
                  </a:tcPr>
                </a:tc>
                <a:tc rowSpan="2">
                  <a:txBody>
                    <a:bodyPr/>
                    <a:lstStyle/>
                    <a:p>
                      <a:pPr marL="0" marR="0" algn="ctr"/>
                      <a:r>
                        <a:rPr lang="en-US" sz="1200" dirty="0" smtClean="0">
                          <a:solidFill>
                            <a:schemeClr val="tx1"/>
                          </a:solidFill>
                          <a:effectLst/>
                          <a:latin typeface="Arial"/>
                          <a:ea typeface="Times New Roman"/>
                          <a:cs typeface="Times New Roman"/>
                        </a:rPr>
                        <a:t>Document</a:t>
                      </a:r>
                      <a:r>
                        <a:rPr lang="en-US" sz="1200" baseline="0" dirty="0" smtClean="0">
                          <a:solidFill>
                            <a:schemeClr val="tx1"/>
                          </a:solidFill>
                          <a:effectLst/>
                          <a:latin typeface="Arial"/>
                          <a:ea typeface="Times New Roman"/>
                          <a:cs typeface="Times New Roman"/>
                        </a:rPr>
                        <a:t> Types for Manual Allowance for Loss</a:t>
                      </a:r>
                      <a:endParaRPr lang="en-US" sz="1200" dirty="0">
                        <a:solidFill>
                          <a:schemeClr val="tx1"/>
                        </a:solidFill>
                        <a:effectLst/>
                        <a:latin typeface="Arial"/>
                        <a:ea typeface="Times New Roman"/>
                        <a:cs typeface="Times New Roman"/>
                      </a:endParaRPr>
                    </a:p>
                  </a:txBody>
                  <a:tcPr marL="0" marR="0" marT="0" marB="0" anchor="ctr">
                    <a:solidFill>
                      <a:schemeClr val="accent5">
                        <a:lumMod val="50000"/>
                      </a:schemeClr>
                    </a:solidFill>
                  </a:tcPr>
                </a:tc>
                <a:tc gridSpan="2">
                  <a:txBody>
                    <a:bodyPr/>
                    <a:lstStyle/>
                    <a:p>
                      <a:pPr marL="0" marR="0" algn="ctr"/>
                      <a:r>
                        <a:rPr lang="en-US" sz="1200" dirty="0" smtClean="0">
                          <a:solidFill>
                            <a:schemeClr val="tx1"/>
                          </a:solidFill>
                          <a:effectLst/>
                          <a:latin typeface="+mn-lt"/>
                          <a:ea typeface="Times New Roman"/>
                          <a:cs typeface="Times New Roman"/>
                        </a:rPr>
                        <a:t>Document</a:t>
                      </a:r>
                      <a:r>
                        <a:rPr lang="en-US" sz="1200" baseline="0" dirty="0" smtClean="0">
                          <a:solidFill>
                            <a:schemeClr val="tx1"/>
                          </a:solidFill>
                          <a:effectLst/>
                          <a:latin typeface="+mn-lt"/>
                          <a:ea typeface="Times New Roman"/>
                          <a:cs typeface="Times New Roman"/>
                        </a:rPr>
                        <a:t> Types for Automated Allowance for Loss</a:t>
                      </a:r>
                      <a:endParaRPr lang="en-US" sz="1200" dirty="0">
                        <a:solidFill>
                          <a:schemeClr val="tx1"/>
                        </a:solidFill>
                        <a:effectLst/>
                        <a:latin typeface="+mn-lt"/>
                        <a:ea typeface="Times New Roman"/>
                        <a:cs typeface="Times New Roman"/>
                      </a:endParaRPr>
                    </a:p>
                  </a:txBody>
                  <a:tcPr marL="0" marR="0" marT="0" marB="0" anchor="ctr">
                    <a:solidFill>
                      <a:schemeClr val="accent5">
                        <a:lumMod val="50000"/>
                      </a:schemeClr>
                    </a:solidFill>
                  </a:tcPr>
                </a:tc>
                <a:tc hMerge="1">
                  <a:txBody>
                    <a:bodyPr/>
                    <a:lstStyle/>
                    <a:p>
                      <a:pPr marL="0" marR="0" algn="ctr"/>
                      <a:endParaRPr lang="en-US" sz="1200" dirty="0">
                        <a:effectLst/>
                        <a:latin typeface="Arial"/>
                        <a:ea typeface="Times New Roman"/>
                        <a:cs typeface="Times New Roman"/>
                      </a:endParaRPr>
                    </a:p>
                  </a:txBody>
                  <a:tcPr marL="68580" marR="68580" marT="0" marB="0" anchor="ctr">
                    <a:solidFill>
                      <a:schemeClr val="accent5">
                        <a:lumMod val="50000"/>
                      </a:schemeClr>
                    </a:solidFill>
                  </a:tcPr>
                </a:tc>
              </a:tr>
              <a:tr h="545777">
                <a:tc vMerge="1">
                  <a:txBody>
                    <a:bodyPr/>
                    <a:lstStyle/>
                    <a:p>
                      <a:pPr marL="0" marR="0" algn="ctr"/>
                      <a:endParaRPr lang="en-US" sz="1200" dirty="0">
                        <a:effectLst/>
                        <a:latin typeface="Arial"/>
                        <a:ea typeface="Times New Roman"/>
                        <a:cs typeface="Times New Roman"/>
                      </a:endParaRPr>
                    </a:p>
                  </a:txBody>
                  <a:tcPr marL="68580" marR="68580" marT="0" marB="0" anchor="ctr">
                    <a:solidFill>
                      <a:schemeClr val="accent5">
                        <a:lumMod val="50000"/>
                      </a:schemeClr>
                    </a:solidFill>
                  </a:tcPr>
                </a:tc>
                <a:tc vMerge="1">
                  <a:txBody>
                    <a:bodyPr/>
                    <a:lstStyle/>
                    <a:p>
                      <a:pPr marL="0" marR="0" algn="ctr"/>
                      <a:endParaRPr lang="en-US" sz="1200" dirty="0">
                        <a:effectLst/>
                        <a:latin typeface="Arial"/>
                        <a:ea typeface="Times New Roman"/>
                        <a:cs typeface="Times New Roman"/>
                      </a:endParaRPr>
                    </a:p>
                  </a:txBody>
                  <a:tcPr marL="0" marR="0" marT="0" marB="0" anchor="ctr">
                    <a:solidFill>
                      <a:schemeClr val="accent5">
                        <a:lumMod val="50000"/>
                      </a:schemeClr>
                    </a:solidFill>
                  </a:tcPr>
                </a:tc>
                <a:tc>
                  <a:txBody>
                    <a:bodyPr/>
                    <a:lstStyle/>
                    <a:p>
                      <a:pPr marL="0" marR="0" algn="ctr"/>
                      <a:r>
                        <a:rPr lang="en-US" sz="1200" b="1" dirty="0" smtClean="0">
                          <a:solidFill>
                            <a:schemeClr val="tx1"/>
                          </a:solidFill>
                          <a:effectLst/>
                        </a:rPr>
                        <a:t>Federal</a:t>
                      </a:r>
                      <a:endParaRPr lang="en-US" sz="1200" b="1" dirty="0">
                        <a:solidFill>
                          <a:schemeClr val="tx1"/>
                        </a:solidFill>
                        <a:effectLst/>
                        <a:latin typeface="Arial"/>
                        <a:ea typeface="Times New Roman"/>
                        <a:cs typeface="Times New Roman"/>
                      </a:endParaRPr>
                    </a:p>
                  </a:txBody>
                  <a:tcPr marL="0" marR="0" marT="0" marB="0" anchor="ctr">
                    <a:solidFill>
                      <a:schemeClr val="accent5">
                        <a:lumMod val="50000"/>
                      </a:schemeClr>
                    </a:solidFill>
                  </a:tcPr>
                </a:tc>
                <a:tc>
                  <a:txBody>
                    <a:bodyPr/>
                    <a:lstStyle/>
                    <a:p>
                      <a:pPr marL="0" marR="0" algn="ctr"/>
                      <a:r>
                        <a:rPr lang="en-US" sz="1200" b="1" dirty="0" smtClean="0">
                          <a:solidFill>
                            <a:schemeClr val="tx1"/>
                          </a:solidFill>
                          <a:effectLst/>
                        </a:rPr>
                        <a:t>Non-Federal</a:t>
                      </a:r>
                      <a:endParaRPr lang="en-US" sz="1200" b="1" dirty="0">
                        <a:solidFill>
                          <a:schemeClr val="tx1"/>
                        </a:solidFill>
                        <a:effectLst/>
                        <a:latin typeface="Arial"/>
                        <a:ea typeface="Times New Roman"/>
                        <a:cs typeface="Times New Roman"/>
                      </a:endParaRPr>
                    </a:p>
                  </a:txBody>
                  <a:tcPr marL="68580" marR="68580" marT="0" marB="0" anchor="ctr">
                    <a:solidFill>
                      <a:schemeClr val="accent5">
                        <a:lumMod val="50000"/>
                      </a:schemeClr>
                    </a:solidFill>
                  </a:tcPr>
                </a:tc>
              </a:tr>
              <a:tr h="427081">
                <a:tc>
                  <a:txBody>
                    <a:bodyPr/>
                    <a:lstStyle/>
                    <a:p>
                      <a:pPr marL="0" marR="0"/>
                      <a:r>
                        <a:rPr lang="en-US" sz="1200" dirty="0" smtClean="0">
                          <a:solidFill>
                            <a:schemeClr val="tx1"/>
                          </a:solidFill>
                          <a:effectLst/>
                          <a:latin typeface="Arial"/>
                          <a:ea typeface="Times New Roman"/>
                          <a:cs typeface="Times New Roman"/>
                        </a:rPr>
                        <a:t>R7</a:t>
                      </a:r>
                      <a:r>
                        <a:rPr lang="en-US" sz="1200" baseline="0" dirty="0" smtClean="0">
                          <a:solidFill>
                            <a:schemeClr val="tx1"/>
                          </a:solidFill>
                          <a:effectLst/>
                          <a:latin typeface="Arial"/>
                          <a:ea typeface="Times New Roman"/>
                          <a:cs typeface="Times New Roman"/>
                        </a:rPr>
                        <a:t> Claims</a:t>
                      </a:r>
                      <a:endParaRPr lang="en-US" sz="1200" dirty="0">
                        <a:solidFill>
                          <a:schemeClr val="tx1"/>
                        </a:solidFill>
                        <a:effectLst/>
                        <a:latin typeface="Arial"/>
                        <a:ea typeface="Times New Roman"/>
                        <a:cs typeface="Times New Roman"/>
                      </a:endParaRPr>
                    </a:p>
                  </a:txBody>
                  <a:tcPr marL="68580" marR="68580" marT="0" marB="0" anchor="ctr">
                    <a:solidFill>
                      <a:schemeClr val="accent5">
                        <a:lumMod val="50000"/>
                      </a:schemeClr>
                    </a:solidFill>
                  </a:tcPr>
                </a:tc>
                <a:tc>
                  <a:txBody>
                    <a:bodyPr/>
                    <a:lstStyle/>
                    <a:p>
                      <a:pPr marL="0" marR="0" algn="ctr"/>
                      <a:r>
                        <a:rPr lang="en-US" sz="1200" dirty="0" smtClean="0">
                          <a:solidFill>
                            <a:schemeClr val="tx1"/>
                          </a:solidFill>
                          <a:effectLst/>
                          <a:latin typeface="Arial"/>
                          <a:ea typeface="Times New Roman"/>
                          <a:cs typeface="Times New Roman"/>
                        </a:rPr>
                        <a:t>ML7</a:t>
                      </a:r>
                      <a:endParaRPr lang="en-US" sz="1200" dirty="0">
                        <a:solidFill>
                          <a:schemeClr val="tx1"/>
                        </a:solidFill>
                        <a:effectLst/>
                        <a:latin typeface="Arial"/>
                        <a:ea typeface="Times New Roman"/>
                        <a:cs typeface="Times New Roman"/>
                      </a:endParaRPr>
                    </a:p>
                  </a:txBody>
                  <a:tcPr marL="0" marR="0" marT="0" marB="0" anchor="ctr">
                    <a:solidFill>
                      <a:schemeClr val="accent5">
                        <a:lumMod val="90000"/>
                      </a:schemeClr>
                    </a:solidFill>
                  </a:tcPr>
                </a:tc>
                <a:tc>
                  <a:txBody>
                    <a:bodyPr/>
                    <a:lstStyle/>
                    <a:p>
                      <a:pPr marL="0" marR="0" algn="ctr"/>
                      <a:endParaRPr lang="en-US" sz="1200" dirty="0">
                        <a:solidFill>
                          <a:schemeClr val="tx1"/>
                        </a:solidFill>
                        <a:effectLst/>
                        <a:latin typeface="Arial"/>
                        <a:ea typeface="Times New Roman"/>
                        <a:cs typeface="Times New Roman"/>
                      </a:endParaRPr>
                    </a:p>
                  </a:txBody>
                  <a:tcPr marL="0" marR="0" marT="0" marB="0" anchor="ctr">
                    <a:solidFill>
                      <a:schemeClr val="accent5">
                        <a:lumMod val="90000"/>
                      </a:schemeClr>
                    </a:solidFill>
                  </a:tcPr>
                </a:tc>
                <a:tc>
                  <a:txBody>
                    <a:bodyPr/>
                    <a:lstStyle/>
                    <a:p>
                      <a:pPr marL="0" marR="0" algn="ctr"/>
                      <a:r>
                        <a:rPr lang="en-US" sz="1200" dirty="0" smtClean="0">
                          <a:solidFill>
                            <a:schemeClr val="tx1"/>
                          </a:solidFill>
                          <a:effectLst/>
                          <a:latin typeface="Arial"/>
                          <a:ea typeface="Times New Roman"/>
                          <a:cs typeface="Times New Roman"/>
                        </a:rPr>
                        <a:t>LN7</a:t>
                      </a:r>
                      <a:endParaRPr lang="en-US" sz="1200" dirty="0">
                        <a:solidFill>
                          <a:schemeClr val="tx1"/>
                        </a:solidFill>
                        <a:effectLst/>
                        <a:latin typeface="Arial"/>
                        <a:ea typeface="Times New Roman"/>
                        <a:cs typeface="Times New Roman"/>
                      </a:endParaRPr>
                    </a:p>
                  </a:txBody>
                  <a:tcPr marL="68580" marR="68580" marT="0" marB="0" anchor="ctr">
                    <a:solidFill>
                      <a:schemeClr val="accent5">
                        <a:lumMod val="90000"/>
                      </a:schemeClr>
                    </a:solidFill>
                  </a:tcPr>
                </a:tc>
              </a:tr>
              <a:tr h="427081">
                <a:tc>
                  <a:txBody>
                    <a:bodyPr/>
                    <a:lstStyle/>
                    <a:p>
                      <a:pPr marL="0" marR="0"/>
                      <a:r>
                        <a:rPr lang="en-US" sz="1200" dirty="0">
                          <a:solidFill>
                            <a:schemeClr val="tx1"/>
                          </a:solidFill>
                          <a:effectLst/>
                        </a:rPr>
                        <a:t>Outlease</a:t>
                      </a:r>
                      <a:endParaRPr lang="en-US" sz="1200" dirty="0">
                        <a:solidFill>
                          <a:schemeClr val="tx1"/>
                        </a:solidFill>
                        <a:effectLst/>
                        <a:latin typeface="Arial"/>
                        <a:ea typeface="Times New Roman"/>
                        <a:cs typeface="Times New Roman"/>
                      </a:endParaRPr>
                    </a:p>
                  </a:txBody>
                  <a:tcPr marL="68580" marR="68580" marT="0" marB="0" anchor="ctr">
                    <a:solidFill>
                      <a:schemeClr val="accent5">
                        <a:lumMod val="50000"/>
                      </a:schemeClr>
                    </a:solidFill>
                  </a:tcPr>
                </a:tc>
                <a:tc>
                  <a:txBody>
                    <a:bodyPr/>
                    <a:lstStyle/>
                    <a:p>
                      <a:pPr marL="0" marR="0" algn="ctr"/>
                      <a:r>
                        <a:rPr lang="en-US" sz="1200" dirty="0" smtClean="0">
                          <a:solidFill>
                            <a:schemeClr val="tx1"/>
                          </a:solidFill>
                          <a:effectLst/>
                          <a:latin typeface="Arial"/>
                          <a:ea typeface="Times New Roman"/>
                          <a:cs typeface="Times New Roman"/>
                        </a:rPr>
                        <a:t>OML</a:t>
                      </a:r>
                      <a:endParaRPr lang="en-US" sz="1200" dirty="0">
                        <a:solidFill>
                          <a:schemeClr val="tx1"/>
                        </a:solidFill>
                        <a:effectLst/>
                        <a:latin typeface="Arial"/>
                        <a:ea typeface="Times New Roman"/>
                        <a:cs typeface="Times New Roman"/>
                      </a:endParaRPr>
                    </a:p>
                  </a:txBody>
                  <a:tcPr marL="0" marR="0" marT="0" marB="0" anchor="ctr">
                    <a:solidFill>
                      <a:schemeClr val="accent5"/>
                    </a:solidFill>
                  </a:tcPr>
                </a:tc>
                <a:tc>
                  <a:txBody>
                    <a:bodyPr/>
                    <a:lstStyle/>
                    <a:p>
                      <a:pPr marL="0" marR="0" algn="ctr"/>
                      <a:endParaRPr lang="en-US" sz="1200" dirty="0">
                        <a:solidFill>
                          <a:schemeClr val="tx1"/>
                        </a:solidFill>
                        <a:effectLst/>
                        <a:latin typeface="Arial"/>
                        <a:ea typeface="Times New Roman"/>
                        <a:cs typeface="Times New Roman"/>
                      </a:endParaRPr>
                    </a:p>
                  </a:txBody>
                  <a:tcPr marL="0" marR="0" marT="0" marB="0" anchor="ctr">
                    <a:solidFill>
                      <a:schemeClr val="accent5"/>
                    </a:solidFill>
                  </a:tcPr>
                </a:tc>
                <a:tc>
                  <a:txBody>
                    <a:bodyPr/>
                    <a:lstStyle/>
                    <a:p>
                      <a:pPr marL="0" marR="0" algn="ctr"/>
                      <a:r>
                        <a:rPr lang="en-US" sz="1200" dirty="0" smtClean="0">
                          <a:solidFill>
                            <a:schemeClr val="tx1"/>
                          </a:solidFill>
                          <a:effectLst/>
                          <a:latin typeface="Arial"/>
                          <a:ea typeface="Times New Roman"/>
                          <a:cs typeface="Times New Roman"/>
                        </a:rPr>
                        <a:t>ONL</a:t>
                      </a:r>
                      <a:endParaRPr lang="en-US" sz="1200" dirty="0">
                        <a:solidFill>
                          <a:schemeClr val="tx1"/>
                        </a:solidFill>
                        <a:effectLst/>
                        <a:latin typeface="Arial"/>
                        <a:ea typeface="Times New Roman"/>
                        <a:cs typeface="Times New Roman"/>
                      </a:endParaRPr>
                    </a:p>
                  </a:txBody>
                  <a:tcPr marL="68580" marR="68580" marT="0" marB="0" anchor="ctr">
                    <a:solidFill>
                      <a:schemeClr val="accent5"/>
                    </a:solidFill>
                  </a:tcPr>
                </a:tc>
              </a:tr>
              <a:tr h="427081">
                <a:tc>
                  <a:txBody>
                    <a:bodyPr/>
                    <a:lstStyle/>
                    <a:p>
                      <a:pPr marL="0" marR="0"/>
                      <a:r>
                        <a:rPr lang="en-US" sz="1200" dirty="0" smtClean="0">
                          <a:solidFill>
                            <a:schemeClr val="tx1"/>
                          </a:solidFill>
                          <a:effectLst/>
                          <a:latin typeface="Arial"/>
                          <a:ea typeface="Times New Roman"/>
                          <a:cs typeface="Times New Roman"/>
                        </a:rPr>
                        <a:t>Manual Business Line</a:t>
                      </a:r>
                      <a:endParaRPr lang="en-US" sz="1200" dirty="0">
                        <a:solidFill>
                          <a:schemeClr val="tx1"/>
                        </a:solidFill>
                        <a:effectLst/>
                        <a:latin typeface="Arial"/>
                        <a:ea typeface="Times New Roman"/>
                        <a:cs typeface="Times New Roman"/>
                      </a:endParaRPr>
                    </a:p>
                  </a:txBody>
                  <a:tcPr marL="68580" marR="68580" marT="0" marB="0" anchor="ctr">
                    <a:solidFill>
                      <a:schemeClr val="accent5">
                        <a:lumMod val="50000"/>
                      </a:schemeClr>
                    </a:solidFill>
                  </a:tcPr>
                </a:tc>
                <a:tc>
                  <a:txBody>
                    <a:bodyPr/>
                    <a:lstStyle/>
                    <a:p>
                      <a:pPr marL="0" marR="0" algn="ctr"/>
                      <a:r>
                        <a:rPr lang="en-US" sz="1200" dirty="0" smtClean="0">
                          <a:solidFill>
                            <a:schemeClr val="tx1"/>
                          </a:solidFill>
                          <a:effectLst/>
                          <a:latin typeface="Arial"/>
                          <a:ea typeface="Times New Roman"/>
                          <a:cs typeface="Times New Roman"/>
                        </a:rPr>
                        <a:t>IAL</a:t>
                      </a:r>
                      <a:endParaRPr lang="en-US" sz="1200" dirty="0">
                        <a:solidFill>
                          <a:schemeClr val="tx1"/>
                        </a:solidFill>
                        <a:effectLst/>
                        <a:latin typeface="Arial"/>
                        <a:ea typeface="Times New Roman"/>
                        <a:cs typeface="Times New Roman"/>
                      </a:endParaRPr>
                    </a:p>
                  </a:txBody>
                  <a:tcPr marL="0" marR="0" marT="0" marB="0" anchor="ctr">
                    <a:solidFill>
                      <a:schemeClr val="accent5">
                        <a:lumMod val="90000"/>
                      </a:schemeClr>
                    </a:solidFill>
                  </a:tcPr>
                </a:tc>
                <a:tc>
                  <a:txBody>
                    <a:bodyPr/>
                    <a:lstStyle/>
                    <a:p>
                      <a:pPr marL="0" marR="0" algn="ctr"/>
                      <a:r>
                        <a:rPr lang="en-US" sz="1200" dirty="0" smtClean="0">
                          <a:solidFill>
                            <a:schemeClr val="tx1"/>
                          </a:solidFill>
                          <a:effectLst/>
                          <a:latin typeface="Arial"/>
                          <a:ea typeface="Times New Roman"/>
                          <a:cs typeface="Times New Roman"/>
                        </a:rPr>
                        <a:t>IFL</a:t>
                      </a:r>
                      <a:endParaRPr lang="en-US" sz="1200" dirty="0">
                        <a:solidFill>
                          <a:schemeClr val="tx1"/>
                        </a:solidFill>
                        <a:effectLst/>
                        <a:latin typeface="Arial"/>
                        <a:ea typeface="Times New Roman"/>
                        <a:cs typeface="Times New Roman"/>
                      </a:endParaRPr>
                    </a:p>
                  </a:txBody>
                  <a:tcPr marL="0" marR="0" marT="0" marB="0" anchor="ctr">
                    <a:solidFill>
                      <a:schemeClr val="accent5">
                        <a:lumMod val="90000"/>
                      </a:schemeClr>
                    </a:solidFill>
                  </a:tcPr>
                </a:tc>
                <a:tc>
                  <a:txBody>
                    <a:bodyPr/>
                    <a:lstStyle/>
                    <a:p>
                      <a:pPr marL="0" marR="0" algn="ctr"/>
                      <a:r>
                        <a:rPr lang="en-US" sz="1200" dirty="0" smtClean="0">
                          <a:solidFill>
                            <a:schemeClr val="tx1"/>
                          </a:solidFill>
                          <a:effectLst/>
                          <a:latin typeface="Arial"/>
                          <a:ea typeface="Times New Roman"/>
                          <a:cs typeface="Times New Roman"/>
                        </a:rPr>
                        <a:t>INL</a:t>
                      </a:r>
                      <a:endParaRPr lang="en-US" sz="1200" dirty="0">
                        <a:solidFill>
                          <a:schemeClr val="tx1"/>
                        </a:solidFill>
                        <a:effectLst/>
                        <a:latin typeface="Arial"/>
                        <a:ea typeface="Times New Roman"/>
                        <a:cs typeface="Times New Roman"/>
                      </a:endParaRPr>
                    </a:p>
                  </a:txBody>
                  <a:tcPr marL="68580" marR="68580" marT="0" marB="0" anchor="ctr">
                    <a:solidFill>
                      <a:schemeClr val="accent5">
                        <a:lumMod val="90000"/>
                      </a:schemeClr>
                    </a:solidFill>
                  </a:tcPr>
                </a:tc>
              </a:tr>
            </a:tbl>
          </a:graphicData>
        </a:graphic>
      </p:graphicFrame>
      <p:sp>
        <p:nvSpPr>
          <p:cNvPr id="6" name="Slide Number Placeholder 5"/>
          <p:cNvSpPr>
            <a:spLocks noGrp="1"/>
          </p:cNvSpPr>
          <p:nvPr>
            <p:ph type="sldNum" sz="quarter" idx="11"/>
          </p:nvPr>
        </p:nvSpPr>
        <p:spPr/>
        <p:txBody>
          <a:bodyPr/>
          <a:lstStyle/>
          <a:p>
            <a:pPr algn="r">
              <a:defRPr/>
            </a:pPr>
            <a:fld id="{5842F1FC-5FDD-41D6-BAD6-160FC7BE3BC4}" type="slidenum">
              <a:rPr lang="en-US" sz="1000" smtClean="0">
                <a:solidFill>
                  <a:srgbClr val="000000"/>
                </a:solidFill>
              </a:rPr>
              <a:pPr algn="r">
                <a:defRPr/>
              </a:pPr>
              <a:t>232</a:t>
            </a:fld>
            <a:endParaRPr lang="en-US" sz="1000" dirty="0">
              <a:solidFill>
                <a:srgbClr val="000000"/>
              </a:solidFill>
            </a:endParaRPr>
          </a:p>
        </p:txBody>
      </p:sp>
    </p:spTree>
    <p:extLst>
      <p:ext uri="{BB962C8B-B14F-4D97-AF65-F5344CB8AC3E}">
        <p14:creationId xmlns:p14="http://schemas.microsoft.com/office/powerpoint/2010/main" val="2106189091"/>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Allowance for Loss Selection Criteria Maintenance Table</a:t>
            </a:r>
            <a:endParaRPr lang="en-US" dirty="0"/>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913483692"/>
              </p:ext>
            </p:extLst>
          </p:nvPr>
        </p:nvGraphicFramePr>
        <p:xfrm>
          <a:off x="368300" y="4098001"/>
          <a:ext cx="8763000" cy="1983134"/>
        </p:xfrm>
        <a:graphic>
          <a:graphicData uri="http://schemas.openxmlformats.org/drawingml/2006/table">
            <a:tbl>
              <a:tblPr firstRow="1" bandRow="1">
                <a:tableStyleId>{5C22544A-7EE6-4342-B048-85BDC9FD1C3A}</a:tableStyleId>
              </a:tblPr>
              <a:tblGrid>
                <a:gridCol w="1566208"/>
                <a:gridCol w="7196792"/>
              </a:tblGrid>
              <a:tr h="282750">
                <a:tc>
                  <a:txBody>
                    <a:bodyPr/>
                    <a:lstStyle/>
                    <a:p>
                      <a:r>
                        <a:rPr lang="en-US" sz="1400" dirty="0" smtClean="0">
                          <a:solidFill>
                            <a:schemeClr val="tx1"/>
                          </a:solidFill>
                        </a:rPr>
                        <a:t>Field</a:t>
                      </a:r>
                      <a:endParaRPr lang="en-US" sz="1400" dirty="0">
                        <a:solidFill>
                          <a:schemeClr val="tx1"/>
                        </a:solidFill>
                      </a:endParaRPr>
                    </a:p>
                  </a:txBody>
                  <a:tcPr/>
                </a:tc>
                <a:tc>
                  <a:txBody>
                    <a:bodyPr/>
                    <a:lstStyle/>
                    <a:p>
                      <a:r>
                        <a:rPr lang="en-US" sz="1400" dirty="0" smtClean="0">
                          <a:solidFill>
                            <a:schemeClr val="tx1"/>
                          </a:solidFill>
                        </a:rPr>
                        <a:t>Description</a:t>
                      </a:r>
                      <a:endParaRPr lang="en-US" sz="1400" dirty="0">
                        <a:solidFill>
                          <a:schemeClr val="tx1"/>
                        </a:solidFill>
                      </a:endParaRPr>
                    </a:p>
                  </a:txBody>
                  <a:tcPr/>
                </a:tc>
              </a:tr>
              <a:tr h="471176">
                <a:tc>
                  <a:txBody>
                    <a:bodyPr/>
                    <a:lstStyle/>
                    <a:p>
                      <a:r>
                        <a:rPr lang="en-US" sz="1400" dirty="0" smtClean="0"/>
                        <a:t>Allowance Percentage</a:t>
                      </a:r>
                      <a:endParaRPr lang="en-US" sz="1400" dirty="0"/>
                    </a:p>
                  </a:txBody>
                  <a:tcPr/>
                </a:tc>
                <a:tc>
                  <a:txBody>
                    <a:bodyPr/>
                    <a:lstStyle/>
                    <a:p>
                      <a:r>
                        <a:rPr lang="en-US" sz="1400" dirty="0" smtClean="0"/>
                        <a:t>Defines the percentage for each Age Category associated to a set of selection</a:t>
                      </a:r>
                      <a:r>
                        <a:rPr lang="en-US" sz="1400" baseline="0" dirty="0" smtClean="0"/>
                        <a:t> criteria and is used to c</a:t>
                      </a:r>
                      <a:r>
                        <a:rPr lang="en-US" sz="1400" dirty="0" smtClean="0"/>
                        <a:t>alculate</a:t>
                      </a:r>
                      <a:r>
                        <a:rPr lang="en-US" sz="1400" baseline="0" dirty="0" smtClean="0"/>
                        <a:t> the Allowance for Loss.</a:t>
                      </a:r>
                    </a:p>
                  </a:txBody>
                  <a:tcPr/>
                </a:tc>
              </a:tr>
              <a:tr h="337214">
                <a:tc>
                  <a:txBody>
                    <a:bodyPr/>
                    <a:lstStyle/>
                    <a:p>
                      <a:r>
                        <a:rPr lang="en-US" sz="1400" dirty="0" smtClean="0"/>
                        <a:t>Age Category</a:t>
                      </a:r>
                      <a:endParaRPr lang="en-US" sz="1400" dirty="0"/>
                    </a:p>
                  </a:txBody>
                  <a:tcPr/>
                </a:tc>
                <a:tc>
                  <a:txBody>
                    <a:bodyPr/>
                    <a:lstStyle/>
                    <a:p>
                      <a:r>
                        <a:rPr lang="en-US" sz="1400" dirty="0" smtClean="0"/>
                        <a:t>Specifies</a:t>
                      </a:r>
                      <a:r>
                        <a:rPr lang="en-US" sz="1400" baseline="0" dirty="0" smtClean="0"/>
                        <a:t> the Age Category value to be used to calculate the Allowance for Loss</a:t>
                      </a:r>
                    </a:p>
                  </a:txBody>
                  <a:tcPr/>
                </a:tc>
              </a:tr>
              <a:tr h="485034">
                <a:tc>
                  <a:txBody>
                    <a:bodyPr/>
                    <a:lstStyle/>
                    <a:p>
                      <a:r>
                        <a:rPr lang="en-US" sz="1400" dirty="0" smtClean="0"/>
                        <a:t>Receivable Type</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Defines the BD and</a:t>
                      </a:r>
                      <a:r>
                        <a:rPr lang="en-US" sz="1400" baseline="0" dirty="0" smtClean="0"/>
                        <a:t> DA Document Types to be selected and consolidates selection by combining manual and automated Document Types</a:t>
                      </a:r>
                      <a:endParaRPr lang="en-US" sz="1400" dirty="0" smtClean="0"/>
                    </a:p>
                  </a:txBody>
                  <a:tcPr/>
                </a:tc>
              </a:tr>
              <a:tr h="294146">
                <a:tc>
                  <a:txBody>
                    <a:bodyPr/>
                    <a:lstStyle/>
                    <a:p>
                      <a:r>
                        <a:rPr lang="en-US" sz="1400" dirty="0" smtClean="0"/>
                        <a:t>Debt Type</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Specifies</a:t>
                      </a:r>
                      <a:r>
                        <a:rPr lang="en-US" sz="1400" baseline="0" dirty="0" smtClean="0"/>
                        <a:t> if the Allowance for Loss is for a Federal or Non-federal vendor</a:t>
                      </a:r>
                      <a:endParaRPr lang="en-US" sz="1400" dirty="0" smtClean="0"/>
                    </a:p>
                  </a:txBody>
                  <a:tcPr/>
                </a:tc>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685772524"/>
              </p:ext>
            </p:extLst>
          </p:nvPr>
        </p:nvGraphicFramePr>
        <p:xfrm>
          <a:off x="5130800" y="1047545"/>
          <a:ext cx="3886200" cy="2908300"/>
        </p:xfrm>
        <a:graphic>
          <a:graphicData uri="http://schemas.openxmlformats.org/drawingml/2006/table">
            <a:tbl>
              <a:tblPr firstRow="1" bandRow="1">
                <a:tableStyleId>{5C22544A-7EE6-4342-B048-85BDC9FD1C3A}</a:tableStyleId>
              </a:tblPr>
              <a:tblGrid>
                <a:gridCol w="927100"/>
                <a:gridCol w="2959100"/>
              </a:tblGrid>
              <a:tr h="370840">
                <a:tc>
                  <a:txBody>
                    <a:bodyPr/>
                    <a:lstStyle/>
                    <a:p>
                      <a:r>
                        <a:rPr lang="en-US" sz="1400" dirty="0" smtClean="0">
                          <a:solidFill>
                            <a:schemeClr val="tx1"/>
                          </a:solidFill>
                        </a:rPr>
                        <a:t>Field</a:t>
                      </a:r>
                      <a:endParaRPr lang="en-US" sz="1400" dirty="0">
                        <a:solidFill>
                          <a:schemeClr val="tx1"/>
                        </a:solidFill>
                      </a:endParaRPr>
                    </a:p>
                  </a:txBody>
                  <a:tcPr/>
                </a:tc>
                <a:tc>
                  <a:txBody>
                    <a:bodyPr/>
                    <a:lstStyle/>
                    <a:p>
                      <a:r>
                        <a:rPr lang="en-US" sz="1400" dirty="0" smtClean="0">
                          <a:solidFill>
                            <a:schemeClr val="tx1"/>
                          </a:solidFill>
                        </a:rPr>
                        <a:t>Description</a:t>
                      </a:r>
                      <a:endParaRPr lang="en-US" sz="1400" dirty="0">
                        <a:solidFill>
                          <a:schemeClr val="tx1"/>
                        </a:solidFill>
                      </a:endParaRPr>
                    </a:p>
                  </a:txBody>
                  <a:tcPr/>
                </a:tc>
              </a:tr>
              <a:tr h="861060">
                <a:tc>
                  <a:txBody>
                    <a:bodyPr/>
                    <a:lstStyle/>
                    <a:p>
                      <a:r>
                        <a:rPr lang="en-US" sz="1400" dirty="0" smtClean="0"/>
                        <a:t>Posting Level</a:t>
                      </a:r>
                      <a:endParaRPr lang="en-US" sz="1400" dirty="0"/>
                    </a:p>
                  </a:txBody>
                  <a:tcPr/>
                </a:tc>
                <a:tc>
                  <a:txBody>
                    <a:bodyPr/>
                    <a:lstStyle/>
                    <a:p>
                      <a:r>
                        <a:rPr lang="en-US" sz="1400" kern="1200" dirty="0" smtClean="0">
                          <a:solidFill>
                            <a:schemeClr val="dk1"/>
                          </a:solidFill>
                          <a:effectLst/>
                          <a:latin typeface="+mn-lt"/>
                          <a:ea typeface="+mn-ea"/>
                          <a:cs typeface="+mn-cs"/>
                        </a:rPr>
                        <a:t>Set at Lowest to post</a:t>
                      </a:r>
                      <a:r>
                        <a:rPr lang="en-US" sz="1400" kern="1200" baseline="0" dirty="0" smtClean="0">
                          <a:solidFill>
                            <a:schemeClr val="dk1"/>
                          </a:solidFill>
                          <a:effectLst/>
                          <a:latin typeface="+mn-lt"/>
                          <a:ea typeface="+mn-ea"/>
                          <a:cs typeface="+mn-cs"/>
                        </a:rPr>
                        <a:t>  Allowance for Loss at </a:t>
                      </a:r>
                      <a:r>
                        <a:rPr lang="en-US" sz="1400" kern="1200" dirty="0" smtClean="0">
                          <a:solidFill>
                            <a:schemeClr val="dk1"/>
                          </a:solidFill>
                          <a:effectLst/>
                          <a:latin typeface="+mn-lt"/>
                          <a:ea typeface="+mn-ea"/>
                          <a:cs typeface="+mn-cs"/>
                        </a:rPr>
                        <a:t>lowest individual accounting dimension</a:t>
                      </a:r>
                      <a:r>
                        <a:rPr lang="en-US" sz="1400" kern="1200" baseline="0" dirty="0" smtClean="0">
                          <a:solidFill>
                            <a:schemeClr val="dk1"/>
                          </a:solidFill>
                          <a:effectLst/>
                          <a:latin typeface="+mn-lt"/>
                          <a:ea typeface="+mn-ea"/>
                          <a:cs typeface="+mn-cs"/>
                        </a:rPr>
                        <a:t> </a:t>
                      </a:r>
                      <a:r>
                        <a:rPr lang="en-US" sz="1400" kern="1200" dirty="0" smtClean="0">
                          <a:solidFill>
                            <a:schemeClr val="dk1"/>
                          </a:solidFill>
                          <a:effectLst/>
                          <a:latin typeface="+mn-lt"/>
                          <a:ea typeface="+mn-ea"/>
                          <a:cs typeface="+mn-cs"/>
                        </a:rPr>
                        <a:t>level.</a:t>
                      </a:r>
                      <a:endParaRPr lang="en-US" sz="1400" dirty="0"/>
                    </a:p>
                  </a:txBody>
                  <a:tcPr/>
                </a:tc>
              </a:tr>
              <a:tr h="370840">
                <a:tc>
                  <a:txBody>
                    <a:bodyPr/>
                    <a:lstStyle/>
                    <a:p>
                      <a:r>
                        <a:rPr lang="en-US" sz="1400" dirty="0" smtClean="0"/>
                        <a:t>Include Vendor</a:t>
                      </a:r>
                      <a:endParaRPr lang="en-US" sz="1400" dirty="0"/>
                    </a:p>
                  </a:txBody>
                  <a:tcPr/>
                </a:tc>
                <a:tc>
                  <a:txBody>
                    <a:bodyPr/>
                    <a:lstStyle/>
                    <a:p>
                      <a:r>
                        <a:rPr lang="en-US" sz="1400" kern="1200" dirty="0" smtClean="0">
                          <a:solidFill>
                            <a:schemeClr val="dk1"/>
                          </a:solidFill>
                          <a:effectLst/>
                          <a:latin typeface="+mn-lt"/>
                          <a:ea typeface="+mn-ea"/>
                          <a:cs typeface="+mn-cs"/>
                        </a:rPr>
                        <a:t>Set to Yes to record vendor on the SV document and to summarize by the Vendor/Vendor Address Code and Transfer TSYM. </a:t>
                      </a:r>
                      <a:endParaRPr lang="en-US" sz="1400" dirty="0"/>
                    </a:p>
                  </a:txBody>
                  <a:tcPr/>
                </a:tc>
              </a:tr>
              <a:tr h="370840">
                <a:tc>
                  <a:txBody>
                    <a:bodyPr/>
                    <a:lstStyle/>
                    <a:p>
                      <a:r>
                        <a:rPr lang="en-US" sz="1400" dirty="0" smtClean="0"/>
                        <a:t>Balance Type</a:t>
                      </a:r>
                      <a:endParaRPr lang="en-US" sz="1400" dirty="0"/>
                    </a:p>
                  </a:txBody>
                  <a:tcPr/>
                </a:tc>
                <a:tc>
                  <a:txBody>
                    <a:bodyPr/>
                    <a:lstStyle/>
                    <a:p>
                      <a:r>
                        <a:rPr lang="en-US" sz="1400" dirty="0" smtClean="0"/>
                        <a:t>Set at Both to calculate</a:t>
                      </a:r>
                      <a:r>
                        <a:rPr lang="en-US" sz="1400" baseline="0" dirty="0" smtClean="0"/>
                        <a:t> Allowance for Loss on Principal and Overdue Charges</a:t>
                      </a:r>
                      <a:endParaRPr lang="en-US" sz="1400" dirty="0"/>
                    </a:p>
                  </a:txBody>
                  <a:tcPr/>
                </a:tc>
              </a:tr>
            </a:tbl>
          </a:graphicData>
        </a:graphic>
      </p:graphicFrame>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946" y="1090170"/>
            <a:ext cx="4789313" cy="2971471"/>
          </a:xfrm>
          <a:prstGeom prst="rect">
            <a:avLst/>
          </a:prstGeom>
          <a:noFill/>
          <a:ln w="22225">
            <a:solidFill>
              <a:schemeClr val="tx1"/>
            </a:solidFill>
            <a:miter lim="800000"/>
            <a:headEnd/>
            <a:tailEnd/>
          </a:ln>
        </p:spPr>
      </p:pic>
      <p:sp>
        <p:nvSpPr>
          <p:cNvPr id="7" name="Slide Number Placeholder 6"/>
          <p:cNvSpPr>
            <a:spLocks noGrp="1"/>
          </p:cNvSpPr>
          <p:nvPr>
            <p:ph type="sldNum" sz="quarter" idx="11"/>
          </p:nvPr>
        </p:nvSpPr>
        <p:spPr>
          <a:xfrm>
            <a:off x="-50139" y="6245225"/>
            <a:ext cx="476662" cy="612775"/>
          </a:xfrm>
        </p:spPr>
        <p:txBody>
          <a:bodyPr/>
          <a:lstStyle/>
          <a:p>
            <a:pPr algn="r">
              <a:defRPr/>
            </a:pPr>
            <a:fld id="{5842F1FC-5FDD-41D6-BAD6-160FC7BE3BC4}" type="slidenum">
              <a:rPr lang="en-US" sz="1000" smtClean="0">
                <a:solidFill>
                  <a:srgbClr val="000000"/>
                </a:solidFill>
              </a:rPr>
              <a:pPr algn="r">
                <a:defRPr/>
              </a:pPr>
              <a:t>233</a:t>
            </a:fld>
            <a:endParaRPr lang="en-US" sz="1000" dirty="0">
              <a:solidFill>
                <a:srgbClr val="000000"/>
              </a:solidFill>
            </a:endParaRPr>
          </a:p>
        </p:txBody>
      </p:sp>
    </p:spTree>
    <p:extLst>
      <p:ext uri="{BB962C8B-B14F-4D97-AF65-F5344CB8AC3E}">
        <p14:creationId xmlns:p14="http://schemas.microsoft.com/office/powerpoint/2010/main" val="3350287878"/>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Allowance for Loss (ARALLOWLOS) </a:t>
            </a:r>
            <a:r>
              <a:rPr lang="en-US" dirty="0" smtClean="0"/>
              <a:t>Batch </a:t>
            </a:r>
            <a:r>
              <a:rPr lang="en-US" dirty="0"/>
              <a:t>P</a:t>
            </a:r>
            <a:r>
              <a:rPr lang="en-US" dirty="0" smtClean="0"/>
              <a:t>rocess</a:t>
            </a:r>
            <a:endParaRPr lang="en-US" dirty="0"/>
          </a:p>
        </p:txBody>
      </p:sp>
      <p:sp>
        <p:nvSpPr>
          <p:cNvPr id="3" name="Content Placeholder 2"/>
          <p:cNvSpPr>
            <a:spLocks noGrp="1"/>
          </p:cNvSpPr>
          <p:nvPr>
            <p:ph idx="1"/>
          </p:nvPr>
        </p:nvSpPr>
        <p:spPr>
          <a:xfrm>
            <a:off x="674688" y="1265238"/>
            <a:ext cx="8229600" cy="4525962"/>
          </a:xfrm>
        </p:spPr>
        <p:txBody>
          <a:bodyPr/>
          <a:lstStyle/>
          <a:p>
            <a:pPr>
              <a:spcBef>
                <a:spcPts val="600"/>
              </a:spcBef>
              <a:spcAft>
                <a:spcPts val="600"/>
              </a:spcAft>
            </a:pPr>
            <a:r>
              <a:rPr lang="en-US" sz="2000" dirty="0" smtClean="0"/>
              <a:t>The </a:t>
            </a:r>
            <a:r>
              <a:rPr lang="en-US" sz="2000" b="1" dirty="0" smtClean="0"/>
              <a:t>Allowance </a:t>
            </a:r>
            <a:r>
              <a:rPr lang="en-US" sz="2000" b="1" dirty="0"/>
              <a:t>for Loss </a:t>
            </a:r>
            <a:r>
              <a:rPr lang="en-US" sz="2000" b="1" dirty="0" smtClean="0"/>
              <a:t>(ARALLOWLOS) batch </a:t>
            </a:r>
            <a:r>
              <a:rPr lang="en-US" sz="2000" b="1" dirty="0"/>
              <a:t>process </a:t>
            </a:r>
            <a:endParaRPr lang="en-US" sz="2000" b="1" dirty="0" smtClean="0"/>
          </a:p>
          <a:p>
            <a:pPr lvl="1">
              <a:spcBef>
                <a:spcPts val="600"/>
              </a:spcBef>
              <a:spcAft>
                <a:spcPts val="600"/>
              </a:spcAft>
            </a:pPr>
            <a:r>
              <a:rPr lang="en-US" sz="1800" dirty="0"/>
              <a:t>P</a:t>
            </a:r>
            <a:r>
              <a:rPr lang="en-US" sz="1800" dirty="0" smtClean="0"/>
              <a:t>osts </a:t>
            </a:r>
            <a:r>
              <a:rPr lang="en-US" sz="1800" dirty="0"/>
              <a:t>the Allowance for Loss at </a:t>
            </a:r>
            <a:r>
              <a:rPr lang="en-US" sz="1800" dirty="0" smtClean="0"/>
              <a:t>the </a:t>
            </a:r>
            <a:r>
              <a:rPr lang="en-US" sz="1800" u="sng" dirty="0" smtClean="0"/>
              <a:t>detail </a:t>
            </a:r>
            <a:r>
              <a:rPr lang="en-US" sz="1800" u="sng" dirty="0"/>
              <a:t>accounting dimension </a:t>
            </a:r>
            <a:r>
              <a:rPr lang="en-US" sz="1800" u="sng" dirty="0" smtClean="0"/>
              <a:t>level</a:t>
            </a:r>
          </a:p>
          <a:p>
            <a:pPr lvl="1">
              <a:spcBef>
                <a:spcPts val="600"/>
              </a:spcBef>
              <a:spcAft>
                <a:spcPts val="600"/>
              </a:spcAft>
            </a:pPr>
            <a:r>
              <a:rPr lang="en-US" sz="1800" u="sng" dirty="0"/>
              <a:t>G</a:t>
            </a:r>
            <a:r>
              <a:rPr lang="en-US" sz="1800" u="sng" dirty="0" smtClean="0"/>
              <a:t>enerates </a:t>
            </a:r>
            <a:r>
              <a:rPr lang="en-US" sz="1800" u="sng" dirty="0"/>
              <a:t>a self-reversing Standard Voucher (SV)</a:t>
            </a:r>
            <a:r>
              <a:rPr lang="en-US" sz="1800" dirty="0"/>
              <a:t> document that </a:t>
            </a:r>
            <a:r>
              <a:rPr lang="en-US" sz="1800" dirty="0" smtClean="0"/>
              <a:t>processes:</a:t>
            </a:r>
          </a:p>
          <a:p>
            <a:pPr lvl="2">
              <a:spcBef>
                <a:spcPts val="600"/>
              </a:spcBef>
              <a:spcAft>
                <a:spcPts val="600"/>
              </a:spcAft>
            </a:pPr>
            <a:r>
              <a:rPr lang="en-US" sz="1800" dirty="0" smtClean="0"/>
              <a:t>Non-Federal Receivables:</a:t>
            </a:r>
          </a:p>
          <a:p>
            <a:pPr lvl="3">
              <a:spcBef>
                <a:spcPts val="600"/>
              </a:spcBef>
              <a:spcAft>
                <a:spcPts val="600"/>
              </a:spcAft>
            </a:pPr>
            <a:r>
              <a:rPr lang="en-US" sz="1400" dirty="0" smtClean="0"/>
              <a:t>Bad </a:t>
            </a:r>
            <a:r>
              <a:rPr lang="en-US" sz="1400" dirty="0"/>
              <a:t>Debt Expense (</a:t>
            </a:r>
            <a:r>
              <a:rPr lang="en-US" sz="1400" dirty="0" smtClean="0"/>
              <a:t>debit)</a:t>
            </a:r>
          </a:p>
          <a:p>
            <a:pPr lvl="3">
              <a:spcBef>
                <a:spcPts val="600"/>
              </a:spcBef>
              <a:spcAft>
                <a:spcPts val="600"/>
              </a:spcAft>
            </a:pPr>
            <a:r>
              <a:rPr lang="en-US" sz="1400" dirty="0" smtClean="0"/>
              <a:t>Allowance </a:t>
            </a:r>
            <a:r>
              <a:rPr lang="en-US" sz="1400" dirty="0"/>
              <a:t>for Loss (credit</a:t>
            </a:r>
            <a:r>
              <a:rPr lang="en-US" sz="1400" dirty="0" smtClean="0"/>
              <a:t>)</a:t>
            </a:r>
          </a:p>
          <a:p>
            <a:pPr lvl="2">
              <a:spcBef>
                <a:spcPts val="600"/>
              </a:spcBef>
              <a:spcAft>
                <a:spcPts val="600"/>
              </a:spcAft>
            </a:pPr>
            <a:r>
              <a:rPr lang="en-US" sz="1800" dirty="0"/>
              <a:t>Federal </a:t>
            </a:r>
            <a:r>
              <a:rPr lang="en-US" sz="1800" dirty="0" smtClean="0"/>
              <a:t>Receivables:</a:t>
            </a:r>
          </a:p>
          <a:p>
            <a:pPr lvl="3">
              <a:spcBef>
                <a:spcPts val="600"/>
              </a:spcBef>
              <a:spcAft>
                <a:spcPts val="600"/>
              </a:spcAft>
            </a:pPr>
            <a:r>
              <a:rPr lang="en-US" sz="1400" dirty="0" smtClean="0"/>
              <a:t>Contra </a:t>
            </a:r>
            <a:r>
              <a:rPr lang="en-US" sz="1400" dirty="0"/>
              <a:t>Revenue (</a:t>
            </a:r>
            <a:r>
              <a:rPr lang="en-US" sz="1400" dirty="0" smtClean="0"/>
              <a:t>debit)</a:t>
            </a:r>
          </a:p>
          <a:p>
            <a:pPr lvl="3">
              <a:spcBef>
                <a:spcPts val="600"/>
              </a:spcBef>
              <a:spcAft>
                <a:spcPts val="600"/>
              </a:spcAft>
            </a:pPr>
            <a:r>
              <a:rPr lang="en-US" sz="1400" dirty="0" smtClean="0"/>
              <a:t>Allowance </a:t>
            </a:r>
            <a:r>
              <a:rPr lang="en-US" sz="1400" dirty="0"/>
              <a:t>for Loss (credit</a:t>
            </a:r>
            <a:r>
              <a:rPr lang="en-US" sz="1400" dirty="0" smtClean="0"/>
              <a:t>)</a:t>
            </a:r>
            <a:endParaRPr lang="en-US" sz="1800" dirty="0" smtClean="0"/>
          </a:p>
          <a:p>
            <a:pPr lvl="1">
              <a:spcBef>
                <a:spcPts val="600"/>
              </a:spcBef>
              <a:spcAft>
                <a:spcPts val="600"/>
              </a:spcAft>
            </a:pPr>
            <a:r>
              <a:rPr lang="en-US" sz="1800" dirty="0" smtClean="0"/>
              <a:t>Does </a:t>
            </a:r>
            <a:r>
              <a:rPr lang="en-US" sz="1800" b="1" u="sng" dirty="0" smtClean="0"/>
              <a:t>not</a:t>
            </a:r>
            <a:r>
              <a:rPr lang="en-US" sz="1800" dirty="0" smtClean="0"/>
              <a:t> calculate Allowance for Losses for:</a:t>
            </a:r>
          </a:p>
          <a:p>
            <a:pPr lvl="3">
              <a:spcBef>
                <a:spcPts val="600"/>
              </a:spcBef>
              <a:spcAft>
                <a:spcPts val="600"/>
              </a:spcAft>
            </a:pPr>
            <a:r>
              <a:rPr lang="en-US" sz="1600" dirty="0"/>
              <a:t>F</a:t>
            </a:r>
            <a:r>
              <a:rPr lang="en-US" sz="1600" dirty="0" smtClean="0"/>
              <a:t>oreign debts</a:t>
            </a:r>
          </a:p>
          <a:p>
            <a:pPr lvl="1">
              <a:spcBef>
                <a:spcPts val="600"/>
              </a:spcBef>
              <a:spcAft>
                <a:spcPts val="600"/>
              </a:spcAft>
            </a:pPr>
            <a:r>
              <a:rPr lang="en-US" sz="1800" dirty="0" smtClean="0"/>
              <a:t>Produces an Allowance for Loss Reconciliation Output file</a:t>
            </a:r>
          </a:p>
          <a:p>
            <a:pPr lvl="1">
              <a:spcBef>
                <a:spcPts val="600"/>
              </a:spcBef>
              <a:spcAft>
                <a:spcPts val="600"/>
              </a:spcAft>
            </a:pPr>
            <a:endParaRPr lang="en-US" sz="1800" dirty="0" smtClean="0"/>
          </a:p>
          <a:p>
            <a:pPr lvl="3">
              <a:spcBef>
                <a:spcPts val="600"/>
              </a:spcBef>
              <a:spcAft>
                <a:spcPts val="600"/>
              </a:spcAft>
            </a:pPr>
            <a:endParaRPr lang="en-US" sz="1800" dirty="0"/>
          </a:p>
          <a:p>
            <a:endParaRPr lang="en-US" dirty="0"/>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6" name="Slide Number Placeholder 5"/>
          <p:cNvSpPr>
            <a:spLocks noGrp="1"/>
          </p:cNvSpPr>
          <p:nvPr>
            <p:ph type="sldNum" sz="quarter" idx="11"/>
          </p:nvPr>
        </p:nvSpPr>
        <p:spPr/>
        <p:txBody>
          <a:bodyPr/>
          <a:lstStyle/>
          <a:p>
            <a:pPr algn="r">
              <a:defRPr/>
            </a:pPr>
            <a:fld id="{5842F1FC-5FDD-41D6-BAD6-160FC7BE3BC4}" type="slidenum">
              <a:rPr lang="en-US" sz="1000" smtClean="0">
                <a:solidFill>
                  <a:srgbClr val="000000"/>
                </a:solidFill>
              </a:rPr>
              <a:pPr algn="r">
                <a:defRPr/>
              </a:pPr>
              <a:t>234</a:t>
            </a:fld>
            <a:endParaRPr lang="en-US" sz="1000" dirty="0">
              <a:solidFill>
                <a:srgbClr val="000000"/>
              </a:solidFill>
            </a:endParaRPr>
          </a:p>
        </p:txBody>
      </p:sp>
    </p:spTree>
    <p:extLst>
      <p:ext uri="{BB962C8B-B14F-4D97-AF65-F5344CB8AC3E}">
        <p14:creationId xmlns:p14="http://schemas.microsoft.com/office/powerpoint/2010/main" val="1720527213"/>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7826928" y="5788404"/>
            <a:ext cx="1216404" cy="1006679"/>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a:t>Allowance for Loss (ARALLOWLOS) </a:t>
            </a:r>
            <a:r>
              <a:rPr lang="en-US" dirty="0" smtClean="0"/>
              <a:t>Batch </a:t>
            </a:r>
            <a:r>
              <a:rPr lang="en-US" dirty="0"/>
              <a:t>P</a:t>
            </a:r>
            <a:r>
              <a:rPr lang="en-US" dirty="0" smtClean="0"/>
              <a:t>rocess</a:t>
            </a:r>
            <a:endParaRPr lang="en-US" dirty="0"/>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8" name="Content Placeholder 2"/>
          <p:cNvSpPr>
            <a:spLocks noGrp="1"/>
          </p:cNvSpPr>
          <p:nvPr>
            <p:ph idx="1"/>
          </p:nvPr>
        </p:nvSpPr>
        <p:spPr>
          <a:xfrm>
            <a:off x="557730" y="1105750"/>
            <a:ext cx="8229600" cy="691153"/>
          </a:xfrm>
        </p:spPr>
        <p:txBody>
          <a:bodyPr/>
          <a:lstStyle/>
          <a:p>
            <a:pPr>
              <a:spcBef>
                <a:spcPts val="600"/>
              </a:spcBef>
              <a:spcAft>
                <a:spcPts val="600"/>
              </a:spcAft>
            </a:pPr>
            <a:r>
              <a:rPr lang="en-US" sz="1800" dirty="0" smtClean="0"/>
              <a:t>An ARALLOWLOS batch instance exists for each Business Line</a:t>
            </a:r>
            <a:endParaRPr lang="en-US" sz="1600" dirty="0" smtClean="0"/>
          </a:p>
          <a:p>
            <a:pPr lvl="3">
              <a:spcBef>
                <a:spcPts val="600"/>
              </a:spcBef>
              <a:spcAft>
                <a:spcPts val="600"/>
              </a:spcAft>
            </a:pPr>
            <a:endParaRPr lang="en-US" sz="1800" dirty="0" smtClean="0"/>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227116921"/>
              </p:ext>
            </p:extLst>
          </p:nvPr>
        </p:nvGraphicFramePr>
        <p:xfrm>
          <a:off x="637958" y="1705344"/>
          <a:ext cx="8123270" cy="4490248"/>
        </p:xfrm>
        <a:graphic>
          <a:graphicData uri="http://schemas.openxmlformats.org/drawingml/2006/table">
            <a:tbl>
              <a:tblPr firstRow="1" bandRow="1">
                <a:tableStyleId>{5C22544A-7EE6-4342-B048-85BDC9FD1C3A}</a:tableStyleId>
              </a:tblPr>
              <a:tblGrid>
                <a:gridCol w="871924"/>
                <a:gridCol w="2052892"/>
                <a:gridCol w="1291336"/>
                <a:gridCol w="1810077"/>
                <a:gridCol w="1202556"/>
                <a:gridCol w="894485"/>
              </a:tblGrid>
              <a:tr h="370840">
                <a:tc>
                  <a:txBody>
                    <a:bodyPr/>
                    <a:lstStyle/>
                    <a:p>
                      <a:pPr algn="ctr"/>
                      <a:r>
                        <a:rPr lang="en-US" sz="1200" dirty="0" smtClean="0">
                          <a:solidFill>
                            <a:schemeClr val="tx1"/>
                          </a:solidFill>
                        </a:rPr>
                        <a:t>Region</a:t>
                      </a:r>
                      <a:endParaRPr lang="en-US" sz="1200" dirty="0">
                        <a:solidFill>
                          <a:schemeClr val="tx1"/>
                        </a:solidFill>
                      </a:endParaRPr>
                    </a:p>
                  </a:txBody>
                  <a:tcPr/>
                </a:tc>
                <a:tc>
                  <a:txBody>
                    <a:bodyPr/>
                    <a:lstStyle/>
                    <a:p>
                      <a:pPr algn="ctr"/>
                      <a:r>
                        <a:rPr lang="en-US" sz="1200" dirty="0" smtClean="0">
                          <a:solidFill>
                            <a:schemeClr val="tx1"/>
                          </a:solidFill>
                        </a:rPr>
                        <a:t>Business Line</a:t>
                      </a:r>
                      <a:endParaRPr lang="en-US" sz="1200" dirty="0">
                        <a:solidFill>
                          <a:schemeClr val="tx1"/>
                        </a:solidFill>
                      </a:endParaRPr>
                    </a:p>
                  </a:txBody>
                  <a:tcPr/>
                </a:tc>
                <a:tc>
                  <a:txBody>
                    <a:bodyPr/>
                    <a:lstStyle/>
                    <a:p>
                      <a:pPr algn="ctr"/>
                      <a:r>
                        <a:rPr lang="en-US" sz="1200" dirty="0" smtClean="0">
                          <a:solidFill>
                            <a:schemeClr val="tx1"/>
                          </a:solidFill>
                        </a:rPr>
                        <a:t>Federal/</a:t>
                      </a:r>
                    </a:p>
                    <a:p>
                      <a:pPr algn="ctr"/>
                      <a:r>
                        <a:rPr lang="en-US" sz="1200" dirty="0" smtClean="0">
                          <a:solidFill>
                            <a:schemeClr val="tx1"/>
                          </a:solidFill>
                        </a:rPr>
                        <a:t>Non-Federal</a:t>
                      </a:r>
                      <a:endParaRPr lang="en-US" sz="1200" dirty="0">
                        <a:solidFill>
                          <a:schemeClr val="tx1"/>
                        </a:solidFill>
                      </a:endParaRPr>
                    </a:p>
                  </a:txBody>
                  <a:tcPr/>
                </a:tc>
                <a:tc>
                  <a:txBody>
                    <a:bodyPr/>
                    <a:lstStyle/>
                    <a:p>
                      <a:pPr algn="ctr"/>
                      <a:r>
                        <a:rPr lang="en-US" sz="1200" dirty="0" smtClean="0">
                          <a:solidFill>
                            <a:schemeClr val="tx1"/>
                          </a:solidFill>
                        </a:rPr>
                        <a:t>Code</a:t>
                      </a:r>
                      <a:endParaRPr lang="en-US" sz="1200" dirty="0">
                        <a:solidFill>
                          <a:schemeClr val="tx1"/>
                        </a:solidFill>
                      </a:endParaRPr>
                    </a:p>
                  </a:txBody>
                  <a:tcPr/>
                </a:tc>
                <a:tc>
                  <a:txBody>
                    <a:bodyPr/>
                    <a:lstStyle/>
                    <a:p>
                      <a:pPr algn="ctr"/>
                      <a:r>
                        <a:rPr lang="en-US" sz="1200" dirty="0" smtClean="0">
                          <a:solidFill>
                            <a:schemeClr val="tx1"/>
                          </a:solidFill>
                        </a:rPr>
                        <a:t>Criteria Code</a:t>
                      </a:r>
                      <a:endParaRPr lang="en-US" sz="1200" dirty="0">
                        <a:solidFill>
                          <a:schemeClr val="tx1"/>
                        </a:solidFill>
                      </a:endParaRPr>
                    </a:p>
                  </a:txBody>
                  <a:tcPr/>
                </a:tc>
                <a:tc>
                  <a:txBody>
                    <a:bodyPr/>
                    <a:lstStyle/>
                    <a:p>
                      <a:pPr algn="ctr"/>
                      <a:r>
                        <a:rPr lang="en-US" sz="1200" dirty="0" smtClean="0">
                          <a:solidFill>
                            <a:schemeClr val="tx1"/>
                          </a:solidFill>
                        </a:rPr>
                        <a:t>Self-Reversing SV</a:t>
                      </a:r>
                      <a:endParaRPr lang="en-US" sz="1200" dirty="0">
                        <a:solidFill>
                          <a:schemeClr val="tx1"/>
                        </a:solidFill>
                      </a:endParaRPr>
                    </a:p>
                  </a:txBody>
                  <a:tcPr/>
                </a:tc>
              </a:tr>
              <a:tr h="316260">
                <a:tc>
                  <a:txBody>
                    <a:bodyPr/>
                    <a:lstStyle/>
                    <a:p>
                      <a:pPr algn="ctr"/>
                      <a:r>
                        <a:rPr lang="en-US" sz="1200" dirty="0" smtClean="0"/>
                        <a:t>6</a:t>
                      </a:r>
                      <a:endParaRPr lang="en-US" sz="1200" dirty="0"/>
                    </a:p>
                  </a:txBody>
                  <a:tcPr/>
                </a:tc>
                <a:tc>
                  <a:txBody>
                    <a:bodyPr/>
                    <a:lstStyle/>
                    <a:p>
                      <a:r>
                        <a:rPr lang="en-US" sz="1200" dirty="0" smtClean="0"/>
                        <a:t>R6 Claims</a:t>
                      </a:r>
                      <a:endParaRPr lang="en-US" sz="1200" dirty="0"/>
                    </a:p>
                  </a:txBody>
                  <a:tcPr/>
                </a:tc>
                <a:tc>
                  <a:txBody>
                    <a:bodyPr/>
                    <a:lstStyle/>
                    <a:p>
                      <a:r>
                        <a:rPr lang="en-US" sz="1200" dirty="0" smtClean="0"/>
                        <a:t>NF</a:t>
                      </a:r>
                      <a:endParaRPr lang="en-US" sz="1200" dirty="0"/>
                    </a:p>
                  </a:txBody>
                  <a:tcPr/>
                </a:tc>
                <a:tc>
                  <a:txBody>
                    <a:bodyPr/>
                    <a:lstStyle/>
                    <a:p>
                      <a:r>
                        <a:rPr lang="en-US" sz="1200" dirty="0" smtClean="0"/>
                        <a:t>R6CARALLOWLOS</a:t>
                      </a:r>
                      <a:endParaRPr lang="en-US" sz="1200" dirty="0"/>
                    </a:p>
                  </a:txBody>
                  <a:tcPr/>
                </a:tc>
                <a:tc>
                  <a:txBody>
                    <a:bodyPr/>
                    <a:lstStyle/>
                    <a:p>
                      <a:r>
                        <a:rPr lang="en-US" sz="1200" dirty="0" smtClean="0"/>
                        <a:t>R6CAL</a:t>
                      </a:r>
                      <a:endParaRPr lang="en-US" sz="1200" dirty="0"/>
                    </a:p>
                  </a:txBody>
                  <a:tcPr/>
                </a:tc>
                <a:tc>
                  <a:txBody>
                    <a:bodyPr/>
                    <a:lstStyle/>
                    <a:p>
                      <a:r>
                        <a:rPr lang="en-US" sz="1200" dirty="0" smtClean="0"/>
                        <a:t>LN6</a:t>
                      </a:r>
                      <a:endParaRPr lang="en-US" sz="1200" dirty="0"/>
                    </a:p>
                  </a:txBody>
                  <a:tcPr/>
                </a:tc>
              </a:tr>
              <a:tr h="264396">
                <a:tc>
                  <a:txBody>
                    <a:bodyPr/>
                    <a:lstStyle/>
                    <a:p>
                      <a:pPr algn="ctr"/>
                      <a:r>
                        <a:rPr lang="en-US" sz="1200" dirty="0" smtClean="0"/>
                        <a:t>6</a:t>
                      </a:r>
                      <a:endParaRPr lang="en-US" sz="1200" dirty="0"/>
                    </a:p>
                  </a:txBody>
                  <a:tcPr/>
                </a:tc>
                <a:tc>
                  <a:txBody>
                    <a:bodyPr/>
                    <a:lstStyle/>
                    <a:p>
                      <a:r>
                        <a:rPr lang="en-US" sz="1200" dirty="0" smtClean="0"/>
                        <a:t>AAS – FEDSIM</a:t>
                      </a:r>
                      <a:endParaRPr lang="en-US" sz="1200" dirty="0"/>
                    </a:p>
                  </a:txBody>
                  <a:tcPr/>
                </a:tc>
                <a:tc>
                  <a:txBody>
                    <a:bodyPr/>
                    <a:lstStyle/>
                    <a:p>
                      <a:r>
                        <a:rPr lang="en-US" sz="1200" dirty="0" smtClean="0"/>
                        <a:t>F</a:t>
                      </a:r>
                      <a:endParaRPr lang="en-US" sz="1200" dirty="0"/>
                    </a:p>
                  </a:txBody>
                  <a:tcPr/>
                </a:tc>
                <a:tc>
                  <a:txBody>
                    <a:bodyPr/>
                    <a:lstStyle/>
                    <a:p>
                      <a:r>
                        <a:rPr lang="en-US" sz="1200" dirty="0" smtClean="0"/>
                        <a:t>FEDSMFARALOWLOS</a:t>
                      </a:r>
                      <a:endParaRPr lang="en-US" sz="1200" dirty="0"/>
                    </a:p>
                  </a:txBody>
                  <a:tcPr/>
                </a:tc>
                <a:tc>
                  <a:txBody>
                    <a:bodyPr/>
                    <a:lstStyle/>
                    <a:p>
                      <a:r>
                        <a:rPr lang="en-US" sz="1200" dirty="0" smtClean="0"/>
                        <a:t>FEDSIMFAL</a:t>
                      </a:r>
                      <a:endParaRPr lang="en-US" sz="1200" dirty="0"/>
                    </a:p>
                  </a:txBody>
                  <a:tcPr/>
                </a:tc>
                <a:tc>
                  <a:txBody>
                    <a:bodyPr/>
                    <a:lstStyle/>
                    <a:p>
                      <a:r>
                        <a:rPr lang="en-US" sz="1200" dirty="0" smtClean="0"/>
                        <a:t>SFL</a:t>
                      </a:r>
                      <a:endParaRPr lang="en-US" sz="1200" dirty="0"/>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6</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AAS – FEDSIM</a:t>
                      </a:r>
                    </a:p>
                  </a:txBody>
                  <a:tcPr/>
                </a:tc>
                <a:tc>
                  <a:txBody>
                    <a:bodyPr/>
                    <a:lstStyle/>
                    <a:p>
                      <a:r>
                        <a:rPr lang="en-US" sz="1200" dirty="0" smtClean="0"/>
                        <a:t>NF</a:t>
                      </a:r>
                      <a:endParaRPr lang="en-US" sz="1200" dirty="0"/>
                    </a:p>
                  </a:txBody>
                  <a:tcPr/>
                </a:tc>
                <a:tc>
                  <a:txBody>
                    <a:bodyPr/>
                    <a:lstStyle/>
                    <a:p>
                      <a:r>
                        <a:rPr lang="en-US" sz="1200" dirty="0" smtClean="0"/>
                        <a:t>FEDSMNFARALOWLO</a:t>
                      </a:r>
                      <a:endParaRPr lang="en-US" sz="1200" dirty="0"/>
                    </a:p>
                  </a:txBody>
                  <a:tcPr/>
                </a:tc>
                <a:tc>
                  <a:txBody>
                    <a:bodyPr/>
                    <a:lstStyle/>
                    <a:p>
                      <a:r>
                        <a:rPr lang="en-US" sz="1200" dirty="0" smtClean="0"/>
                        <a:t>FEDSIMNFAL</a:t>
                      </a:r>
                      <a:endParaRPr lang="en-US" sz="1200" dirty="0"/>
                    </a:p>
                  </a:txBody>
                  <a:tcPr/>
                </a:tc>
                <a:tc>
                  <a:txBody>
                    <a:bodyPr/>
                    <a:lstStyle/>
                    <a:p>
                      <a:r>
                        <a:rPr lang="en-US" sz="1200" dirty="0" smtClean="0"/>
                        <a:t>SNL</a:t>
                      </a:r>
                      <a:endParaRPr lang="en-US" sz="1200" dirty="0"/>
                    </a:p>
                  </a:txBody>
                  <a:tcPr/>
                </a:tc>
              </a:tr>
              <a:tr h="313188">
                <a:tc>
                  <a:txBody>
                    <a:bodyPr/>
                    <a:lstStyle/>
                    <a:p>
                      <a:pPr algn="ctr"/>
                      <a:r>
                        <a:rPr lang="en-US" sz="1200" dirty="0" smtClean="0"/>
                        <a:t>6</a:t>
                      </a:r>
                      <a:endParaRPr lang="en-US" sz="1200" dirty="0"/>
                    </a:p>
                  </a:txBody>
                  <a:tcPr/>
                </a:tc>
                <a:tc>
                  <a:txBody>
                    <a:bodyPr/>
                    <a:lstStyle/>
                    <a:p>
                      <a:r>
                        <a:rPr lang="en-US" sz="1200" dirty="0" smtClean="0"/>
                        <a:t>AAS - Regional - IT </a:t>
                      </a:r>
                      <a:endParaRPr lang="en-US" sz="1200" dirty="0"/>
                    </a:p>
                  </a:txBody>
                  <a:tcPr/>
                </a:tc>
                <a:tc>
                  <a:txBody>
                    <a:bodyPr/>
                    <a:lstStyle/>
                    <a:p>
                      <a:r>
                        <a:rPr lang="en-US" sz="1200" dirty="0" smtClean="0"/>
                        <a:t>F</a:t>
                      </a:r>
                      <a:endParaRPr lang="en-US" sz="1200" dirty="0"/>
                    </a:p>
                  </a:txBody>
                  <a:tcPr/>
                </a:tc>
                <a:tc>
                  <a:txBody>
                    <a:bodyPr/>
                    <a:lstStyle/>
                    <a:p>
                      <a:r>
                        <a:rPr lang="en-US" sz="1200" dirty="0" smtClean="0"/>
                        <a:t>REGITFARALOWLOS</a:t>
                      </a:r>
                      <a:endParaRPr lang="en-US" sz="1200" dirty="0"/>
                    </a:p>
                  </a:txBody>
                  <a:tcPr/>
                </a:tc>
                <a:tc>
                  <a:txBody>
                    <a:bodyPr/>
                    <a:lstStyle/>
                    <a:p>
                      <a:r>
                        <a:rPr lang="en-US" sz="1200" dirty="0" smtClean="0"/>
                        <a:t>REGITFAL</a:t>
                      </a:r>
                    </a:p>
                  </a:txBody>
                  <a:tcPr/>
                </a:tc>
                <a:tc>
                  <a:txBody>
                    <a:bodyPr/>
                    <a:lstStyle/>
                    <a:p>
                      <a:r>
                        <a:rPr lang="en-US" sz="1200" dirty="0" smtClean="0"/>
                        <a:t>EFL</a:t>
                      </a:r>
                      <a:endParaRPr lang="en-US" sz="1200" dirty="0"/>
                    </a:p>
                  </a:txBody>
                  <a:tcPr/>
                </a:tc>
              </a:tr>
              <a:tr h="370840">
                <a:tc>
                  <a:txBody>
                    <a:bodyPr/>
                    <a:lstStyle/>
                    <a:p>
                      <a:pPr algn="ctr"/>
                      <a:r>
                        <a:rPr lang="en-US" sz="1200" dirty="0" smtClean="0"/>
                        <a:t>6</a:t>
                      </a:r>
                      <a:endParaRPr lang="en-US" sz="1200" dirty="0"/>
                    </a:p>
                  </a:txBody>
                  <a:tcPr/>
                </a:tc>
                <a:tc>
                  <a:txBody>
                    <a:bodyPr/>
                    <a:lstStyle/>
                    <a:p>
                      <a:r>
                        <a:rPr lang="en-US" sz="1200" dirty="0" smtClean="0"/>
                        <a:t>AAS - Regional - IT </a:t>
                      </a:r>
                      <a:endParaRPr lang="en-US" sz="1200" dirty="0"/>
                    </a:p>
                  </a:txBody>
                  <a:tcPr/>
                </a:tc>
                <a:tc>
                  <a:txBody>
                    <a:bodyPr/>
                    <a:lstStyle/>
                    <a:p>
                      <a:r>
                        <a:rPr lang="en-US" sz="1200" dirty="0" smtClean="0"/>
                        <a:t>NF</a:t>
                      </a:r>
                      <a:endParaRPr lang="en-US" sz="1200" dirty="0"/>
                    </a:p>
                  </a:txBody>
                  <a:tcPr/>
                </a:tc>
                <a:tc>
                  <a:txBody>
                    <a:bodyPr/>
                    <a:lstStyle/>
                    <a:p>
                      <a:r>
                        <a:rPr lang="en-US" sz="1200" dirty="0" smtClean="0"/>
                        <a:t>REGITNFARALOWLO</a:t>
                      </a:r>
                      <a:endParaRPr lang="en-US" sz="1200" dirty="0"/>
                    </a:p>
                  </a:txBody>
                  <a:tcPr/>
                </a:tc>
                <a:tc>
                  <a:txBody>
                    <a:bodyPr/>
                    <a:lstStyle/>
                    <a:p>
                      <a:r>
                        <a:rPr lang="en-US" sz="1200" dirty="0" smtClean="0"/>
                        <a:t>REGTNFAL</a:t>
                      </a:r>
                    </a:p>
                  </a:txBody>
                  <a:tcPr/>
                </a:tc>
                <a:tc>
                  <a:txBody>
                    <a:bodyPr/>
                    <a:lstStyle/>
                    <a:p>
                      <a:r>
                        <a:rPr lang="en-US" sz="1200" dirty="0" smtClean="0"/>
                        <a:t>ENL</a:t>
                      </a:r>
                      <a:endParaRPr lang="en-US" sz="1200" dirty="0"/>
                    </a:p>
                  </a:txBody>
                  <a:tcPr/>
                </a:tc>
              </a:tr>
              <a:tr h="235215">
                <a:tc>
                  <a:txBody>
                    <a:bodyPr/>
                    <a:lstStyle/>
                    <a:p>
                      <a:pPr algn="ctr"/>
                      <a:r>
                        <a:rPr lang="en-US" sz="1200" dirty="0" smtClean="0"/>
                        <a:t>6</a:t>
                      </a:r>
                      <a:endParaRPr lang="en-US" sz="1200" dirty="0"/>
                    </a:p>
                  </a:txBody>
                  <a:tcPr/>
                </a:tc>
                <a:tc>
                  <a:txBody>
                    <a:bodyPr/>
                    <a:lstStyle/>
                    <a:p>
                      <a:r>
                        <a:rPr lang="en-US" sz="1200" dirty="0" smtClean="0"/>
                        <a:t>IWAC</a:t>
                      </a:r>
                      <a:endParaRPr lang="en-US" sz="1200" dirty="0"/>
                    </a:p>
                  </a:txBody>
                  <a:tcPr/>
                </a:tc>
                <a:tc>
                  <a:txBody>
                    <a:bodyPr/>
                    <a:lstStyle/>
                    <a:p>
                      <a:r>
                        <a:rPr lang="en-US" sz="1200" dirty="0" smtClean="0"/>
                        <a:t>F</a:t>
                      </a:r>
                      <a:endParaRPr lang="en-US" sz="1200" dirty="0"/>
                    </a:p>
                  </a:txBody>
                  <a:tcPr/>
                </a:tc>
                <a:tc>
                  <a:txBody>
                    <a:bodyPr/>
                    <a:lstStyle/>
                    <a:p>
                      <a:r>
                        <a:rPr lang="en-US" sz="1200" dirty="0" smtClean="0"/>
                        <a:t>IWACFARALLOWLOS</a:t>
                      </a:r>
                      <a:endParaRPr lang="en-US" sz="1200" dirty="0"/>
                    </a:p>
                  </a:txBody>
                  <a:tcPr/>
                </a:tc>
                <a:tc>
                  <a:txBody>
                    <a:bodyPr/>
                    <a:lstStyle/>
                    <a:p>
                      <a:r>
                        <a:rPr lang="en-US" sz="1200" dirty="0" smtClean="0"/>
                        <a:t>IWACFAL</a:t>
                      </a:r>
                    </a:p>
                  </a:txBody>
                  <a:tcPr/>
                </a:tc>
                <a:tc>
                  <a:txBody>
                    <a:bodyPr/>
                    <a:lstStyle/>
                    <a:p>
                      <a:r>
                        <a:rPr lang="en-US" sz="1200" dirty="0" smtClean="0"/>
                        <a:t>KFL</a:t>
                      </a:r>
                      <a:endParaRPr lang="en-US" sz="1200" dirty="0"/>
                    </a:p>
                  </a:txBody>
                  <a:tcPr/>
                </a:tc>
              </a:tr>
              <a:tr h="260025">
                <a:tc>
                  <a:txBody>
                    <a:bodyPr/>
                    <a:lstStyle/>
                    <a:p>
                      <a:pPr algn="ctr"/>
                      <a:r>
                        <a:rPr lang="en-US" sz="1200" dirty="0" smtClean="0"/>
                        <a:t>6</a:t>
                      </a:r>
                      <a:endParaRPr lang="en-US" sz="1200" dirty="0"/>
                    </a:p>
                  </a:txBody>
                  <a:tcPr/>
                </a:tc>
                <a:tc>
                  <a:txBody>
                    <a:bodyPr/>
                    <a:lstStyle/>
                    <a:p>
                      <a:r>
                        <a:rPr lang="en-US" sz="1200" dirty="0" smtClean="0"/>
                        <a:t>IWAC</a:t>
                      </a:r>
                      <a:endParaRPr lang="en-US" sz="1200" dirty="0"/>
                    </a:p>
                  </a:txBody>
                  <a:tcPr/>
                </a:tc>
                <a:tc>
                  <a:txBody>
                    <a:bodyPr/>
                    <a:lstStyle/>
                    <a:p>
                      <a:r>
                        <a:rPr lang="en-US" sz="1200" dirty="0" smtClean="0"/>
                        <a:t>NF</a:t>
                      </a:r>
                      <a:endParaRPr lang="en-US" sz="1200" dirty="0"/>
                    </a:p>
                  </a:txBody>
                  <a:tcPr/>
                </a:tc>
                <a:tc>
                  <a:txBody>
                    <a:bodyPr/>
                    <a:lstStyle/>
                    <a:p>
                      <a:r>
                        <a:rPr lang="en-US" sz="1200" dirty="0" smtClean="0"/>
                        <a:t>IWACNFARALOWLOS</a:t>
                      </a:r>
                      <a:endParaRPr lang="en-US" sz="1200" dirty="0"/>
                    </a:p>
                  </a:txBody>
                  <a:tcPr/>
                </a:tc>
                <a:tc>
                  <a:txBody>
                    <a:bodyPr/>
                    <a:lstStyle/>
                    <a:p>
                      <a:r>
                        <a:rPr lang="en-US" sz="1200" dirty="0" smtClean="0"/>
                        <a:t>IWACNFAL</a:t>
                      </a:r>
                    </a:p>
                  </a:txBody>
                  <a:tcPr/>
                </a:tc>
                <a:tc>
                  <a:txBody>
                    <a:bodyPr/>
                    <a:lstStyle/>
                    <a:p>
                      <a:r>
                        <a:rPr lang="en-US" sz="1200" dirty="0" smtClean="0"/>
                        <a:t>KNL</a:t>
                      </a:r>
                      <a:endParaRPr lang="en-US" sz="1200" dirty="0"/>
                    </a:p>
                  </a:txBody>
                  <a:tcPr/>
                </a:tc>
              </a:tr>
              <a:tr h="370840">
                <a:tc>
                  <a:txBody>
                    <a:bodyPr/>
                    <a:lstStyle/>
                    <a:p>
                      <a:pPr algn="ctr"/>
                      <a:r>
                        <a:rPr lang="en-US" sz="1200" dirty="0" smtClean="0"/>
                        <a:t>6</a:t>
                      </a:r>
                      <a:endParaRPr lang="en-US" sz="1200" dirty="0"/>
                    </a:p>
                  </a:txBody>
                  <a:tcPr/>
                </a:tc>
                <a:tc>
                  <a:txBody>
                    <a:bodyPr/>
                    <a:lstStyle/>
                    <a:p>
                      <a:r>
                        <a:rPr lang="en-US" sz="1200" dirty="0" smtClean="0"/>
                        <a:t>Regional Network Service-Expanded Service </a:t>
                      </a:r>
                      <a:endParaRPr lang="en-US" sz="1200" dirty="0"/>
                    </a:p>
                  </a:txBody>
                  <a:tcPr/>
                </a:tc>
                <a:tc>
                  <a:txBody>
                    <a:bodyPr/>
                    <a:lstStyle/>
                    <a:p>
                      <a:r>
                        <a:rPr lang="en-US" sz="1200" dirty="0" smtClean="0"/>
                        <a:t>F</a:t>
                      </a:r>
                      <a:endParaRPr lang="en-US" sz="1200" dirty="0"/>
                    </a:p>
                  </a:txBody>
                  <a:tcPr/>
                </a:tc>
                <a:tc>
                  <a:txBody>
                    <a:bodyPr/>
                    <a:lstStyle/>
                    <a:p>
                      <a:r>
                        <a:rPr lang="en-US" sz="1200" dirty="0" smtClean="0"/>
                        <a:t>EXPSRFARALOWLOS</a:t>
                      </a:r>
                      <a:endParaRPr lang="en-US" sz="1200" dirty="0"/>
                    </a:p>
                  </a:txBody>
                  <a:tcPr/>
                </a:tc>
                <a:tc>
                  <a:txBody>
                    <a:bodyPr/>
                    <a:lstStyle/>
                    <a:p>
                      <a:r>
                        <a:rPr lang="en-US" sz="1200" dirty="0" smtClean="0"/>
                        <a:t>EXPSERFAL</a:t>
                      </a:r>
                    </a:p>
                  </a:txBody>
                  <a:tcPr/>
                </a:tc>
                <a:tc>
                  <a:txBody>
                    <a:bodyPr/>
                    <a:lstStyle/>
                    <a:p>
                      <a:r>
                        <a:rPr lang="en-US" sz="1200" dirty="0" smtClean="0"/>
                        <a:t>XFL</a:t>
                      </a:r>
                      <a:endParaRPr lang="en-US" sz="1200" dirty="0"/>
                    </a:p>
                  </a:txBody>
                  <a:tcPr/>
                </a:tc>
              </a:tr>
              <a:tr h="370840">
                <a:tc>
                  <a:txBody>
                    <a:bodyPr/>
                    <a:lstStyle/>
                    <a:p>
                      <a:pPr algn="ctr"/>
                      <a:r>
                        <a:rPr lang="en-US" sz="1200" dirty="0" smtClean="0"/>
                        <a:t>6</a:t>
                      </a:r>
                      <a:endParaRPr lang="en-US" sz="1200" dirty="0"/>
                    </a:p>
                  </a:txBody>
                  <a:tcPr/>
                </a:tc>
                <a:tc>
                  <a:txBody>
                    <a:bodyPr/>
                    <a:lstStyle/>
                    <a:p>
                      <a:r>
                        <a:rPr lang="en-US" sz="1200" dirty="0" smtClean="0"/>
                        <a:t>Regional Network Service-Expanded Service </a:t>
                      </a:r>
                      <a:endParaRPr lang="en-US" sz="1200" dirty="0"/>
                    </a:p>
                  </a:txBody>
                  <a:tcPr/>
                </a:tc>
                <a:tc>
                  <a:txBody>
                    <a:bodyPr/>
                    <a:lstStyle/>
                    <a:p>
                      <a:r>
                        <a:rPr lang="en-US" sz="1200" dirty="0" smtClean="0"/>
                        <a:t>NF</a:t>
                      </a:r>
                      <a:endParaRPr lang="en-US" sz="1200" dirty="0"/>
                    </a:p>
                  </a:txBody>
                  <a:tcPr/>
                </a:tc>
                <a:tc>
                  <a:txBody>
                    <a:bodyPr/>
                    <a:lstStyle/>
                    <a:p>
                      <a:r>
                        <a:rPr lang="en-US" sz="1200" dirty="0" smtClean="0"/>
                        <a:t>EXPSRNFARALOWLO</a:t>
                      </a:r>
                      <a:endParaRPr lang="en-US" sz="1200" dirty="0"/>
                    </a:p>
                  </a:txBody>
                  <a:tcPr/>
                </a:tc>
                <a:tc>
                  <a:txBody>
                    <a:bodyPr/>
                    <a:lstStyle/>
                    <a:p>
                      <a:r>
                        <a:rPr lang="en-US" sz="1200" dirty="0" smtClean="0"/>
                        <a:t>EXPSERNFAL</a:t>
                      </a:r>
                    </a:p>
                  </a:txBody>
                  <a:tcPr/>
                </a:tc>
                <a:tc>
                  <a:txBody>
                    <a:bodyPr/>
                    <a:lstStyle/>
                    <a:p>
                      <a:r>
                        <a:rPr lang="en-US" sz="1200" dirty="0" smtClean="0"/>
                        <a:t>XNL</a:t>
                      </a:r>
                      <a:endParaRPr lang="en-US" sz="1200" dirty="0"/>
                    </a:p>
                  </a:txBody>
                  <a:tcPr/>
                </a:tc>
              </a:tr>
              <a:tr h="370840">
                <a:tc>
                  <a:txBody>
                    <a:bodyPr/>
                    <a:lstStyle/>
                    <a:p>
                      <a:pPr algn="ctr"/>
                      <a:r>
                        <a:rPr lang="en-US" sz="1200" dirty="0" smtClean="0"/>
                        <a:t>6</a:t>
                      </a:r>
                      <a:endParaRPr lang="en-US" sz="1200" dirty="0"/>
                    </a:p>
                  </a:txBody>
                  <a:tcPr/>
                </a:tc>
                <a:tc>
                  <a:txBody>
                    <a:bodyPr/>
                    <a:lstStyle/>
                    <a:p>
                      <a:r>
                        <a:rPr lang="en-US" sz="1200" dirty="0" smtClean="0"/>
                        <a:t>HSPD-12</a:t>
                      </a:r>
                      <a:endParaRPr lang="en-US" sz="1200" dirty="0"/>
                    </a:p>
                  </a:txBody>
                  <a:tcPr/>
                </a:tc>
                <a:tc>
                  <a:txBody>
                    <a:bodyPr/>
                    <a:lstStyle/>
                    <a:p>
                      <a:r>
                        <a:rPr lang="en-US" sz="1200" dirty="0" smtClean="0"/>
                        <a:t>F</a:t>
                      </a:r>
                      <a:endParaRPr lang="en-US" sz="1200" dirty="0"/>
                    </a:p>
                  </a:txBody>
                  <a:tcPr/>
                </a:tc>
                <a:tc>
                  <a:txBody>
                    <a:bodyPr/>
                    <a:lstStyle/>
                    <a:p>
                      <a:r>
                        <a:rPr lang="en-US" sz="1200" dirty="0" smtClean="0"/>
                        <a:t>HSPDFARALLOWLOS</a:t>
                      </a:r>
                      <a:endParaRPr lang="en-US" sz="1200" dirty="0"/>
                    </a:p>
                  </a:txBody>
                  <a:tcPr/>
                </a:tc>
                <a:tc>
                  <a:txBody>
                    <a:bodyPr/>
                    <a:lstStyle/>
                    <a:p>
                      <a:r>
                        <a:rPr lang="en-US" sz="1200" dirty="0" smtClean="0"/>
                        <a:t>HSPD12FAL</a:t>
                      </a:r>
                    </a:p>
                  </a:txBody>
                  <a:tcPr/>
                </a:tc>
                <a:tc>
                  <a:txBody>
                    <a:bodyPr/>
                    <a:lstStyle/>
                    <a:p>
                      <a:r>
                        <a:rPr lang="en-US" sz="1200" dirty="0" smtClean="0"/>
                        <a:t>HFL</a:t>
                      </a:r>
                      <a:endParaRPr lang="en-US" sz="1200" dirty="0"/>
                    </a:p>
                  </a:txBody>
                  <a:tcPr/>
                </a:tc>
              </a:tr>
              <a:tr h="370840">
                <a:tc>
                  <a:txBody>
                    <a:bodyPr/>
                    <a:lstStyle/>
                    <a:p>
                      <a:pPr algn="ctr"/>
                      <a:r>
                        <a:rPr lang="en-US" sz="1200" dirty="0" smtClean="0"/>
                        <a:t>6</a:t>
                      </a:r>
                      <a:endParaRPr lang="en-US" sz="1200" dirty="0"/>
                    </a:p>
                  </a:txBody>
                  <a:tcPr/>
                </a:tc>
                <a:tc>
                  <a:txBody>
                    <a:bodyPr/>
                    <a:lstStyle/>
                    <a:p>
                      <a:r>
                        <a:rPr lang="en-US" sz="1200" dirty="0" smtClean="0"/>
                        <a:t>HSPD-12</a:t>
                      </a:r>
                      <a:endParaRPr lang="en-US" sz="1200" dirty="0"/>
                    </a:p>
                  </a:txBody>
                  <a:tcPr/>
                </a:tc>
                <a:tc>
                  <a:txBody>
                    <a:bodyPr/>
                    <a:lstStyle/>
                    <a:p>
                      <a:r>
                        <a:rPr lang="en-US" sz="1200" dirty="0" smtClean="0"/>
                        <a:t>NF</a:t>
                      </a:r>
                      <a:endParaRPr lang="en-US" sz="1200" dirty="0"/>
                    </a:p>
                  </a:txBody>
                  <a:tcPr/>
                </a:tc>
                <a:tc>
                  <a:txBody>
                    <a:bodyPr/>
                    <a:lstStyle/>
                    <a:p>
                      <a:r>
                        <a:rPr lang="en-US" sz="1200" dirty="0" smtClean="0"/>
                        <a:t>HSPDNFARALOWLOS</a:t>
                      </a:r>
                      <a:endParaRPr lang="en-US" sz="1200" dirty="0"/>
                    </a:p>
                  </a:txBody>
                  <a:tcPr/>
                </a:tc>
                <a:tc>
                  <a:txBody>
                    <a:bodyPr/>
                    <a:lstStyle/>
                    <a:p>
                      <a:r>
                        <a:rPr lang="en-US" sz="1200" dirty="0" smtClean="0"/>
                        <a:t>HSPD12NFAL</a:t>
                      </a:r>
                    </a:p>
                  </a:txBody>
                  <a:tcPr/>
                </a:tc>
                <a:tc>
                  <a:txBody>
                    <a:bodyPr/>
                    <a:lstStyle/>
                    <a:p>
                      <a:r>
                        <a:rPr lang="en-US" sz="1200" dirty="0" smtClean="0"/>
                        <a:t>HNL</a:t>
                      </a:r>
                      <a:endParaRPr lang="en-US" sz="1200" dirty="0"/>
                    </a:p>
                  </a:txBody>
                  <a:tcPr/>
                </a:tc>
              </a:tr>
            </a:tbl>
          </a:graphicData>
        </a:graphic>
      </p:graphicFrame>
      <p:sp>
        <p:nvSpPr>
          <p:cNvPr id="6" name="Slide Number Placeholder 5"/>
          <p:cNvSpPr>
            <a:spLocks noGrp="1"/>
          </p:cNvSpPr>
          <p:nvPr>
            <p:ph type="sldNum" sz="quarter" idx="11"/>
          </p:nvPr>
        </p:nvSpPr>
        <p:spPr>
          <a:xfrm>
            <a:off x="7917" y="6245225"/>
            <a:ext cx="476662" cy="612775"/>
          </a:xfrm>
        </p:spPr>
        <p:txBody>
          <a:bodyPr/>
          <a:lstStyle/>
          <a:p>
            <a:pPr>
              <a:defRPr/>
            </a:pPr>
            <a:fld id="{5842F1FC-5FDD-41D6-BAD6-160FC7BE3BC4}" type="slidenum">
              <a:rPr lang="en-US" sz="1000" smtClean="0">
                <a:solidFill>
                  <a:srgbClr val="000000"/>
                </a:solidFill>
              </a:rPr>
              <a:pPr>
                <a:defRPr/>
              </a:pPr>
              <a:t>235</a:t>
            </a:fld>
            <a:endParaRPr lang="en-US" sz="1000" dirty="0">
              <a:solidFill>
                <a:srgbClr val="000000"/>
              </a:solidFill>
            </a:endParaRPr>
          </a:p>
        </p:txBody>
      </p:sp>
    </p:spTree>
    <p:extLst>
      <p:ext uri="{BB962C8B-B14F-4D97-AF65-F5344CB8AC3E}">
        <p14:creationId xmlns:p14="http://schemas.microsoft.com/office/powerpoint/2010/main" val="4065639711"/>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Allowance for Loss (ARALLOWLOS) </a:t>
            </a:r>
            <a:r>
              <a:rPr lang="en-US" dirty="0" smtClean="0"/>
              <a:t>Batch </a:t>
            </a:r>
            <a:r>
              <a:rPr lang="en-US" dirty="0"/>
              <a:t>P</a:t>
            </a:r>
            <a:r>
              <a:rPr lang="en-US" dirty="0" smtClean="0"/>
              <a:t>rocess</a:t>
            </a:r>
            <a:endParaRPr lang="en-US" dirty="0"/>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2480388878"/>
              </p:ext>
            </p:extLst>
          </p:nvPr>
        </p:nvGraphicFramePr>
        <p:xfrm>
          <a:off x="574160" y="1541716"/>
          <a:ext cx="8399719" cy="4196204"/>
        </p:xfrm>
        <a:graphic>
          <a:graphicData uri="http://schemas.openxmlformats.org/drawingml/2006/table">
            <a:tbl>
              <a:tblPr firstRow="1" bandRow="1">
                <a:tableStyleId>{5C22544A-7EE6-4342-B048-85BDC9FD1C3A}</a:tableStyleId>
              </a:tblPr>
              <a:tblGrid>
                <a:gridCol w="878400"/>
                <a:gridCol w="2381081"/>
                <a:gridCol w="823019"/>
                <a:gridCol w="1856402"/>
                <a:gridCol w="1279624"/>
                <a:gridCol w="1181193"/>
              </a:tblGrid>
              <a:tr h="659224">
                <a:tc>
                  <a:txBody>
                    <a:bodyPr/>
                    <a:lstStyle/>
                    <a:p>
                      <a:r>
                        <a:rPr lang="en-US" sz="1200" dirty="0" smtClean="0">
                          <a:solidFill>
                            <a:schemeClr val="tx1"/>
                          </a:solidFill>
                        </a:rPr>
                        <a:t>Region</a:t>
                      </a:r>
                      <a:endParaRPr lang="en-US" sz="1200" dirty="0">
                        <a:solidFill>
                          <a:schemeClr val="tx1"/>
                        </a:solidFill>
                      </a:endParaRPr>
                    </a:p>
                  </a:txBody>
                  <a:tcPr/>
                </a:tc>
                <a:tc>
                  <a:txBody>
                    <a:bodyPr/>
                    <a:lstStyle/>
                    <a:p>
                      <a:r>
                        <a:rPr lang="en-US" sz="1200" dirty="0" smtClean="0">
                          <a:solidFill>
                            <a:schemeClr val="tx1"/>
                          </a:solidFill>
                        </a:rPr>
                        <a:t>Business Line</a:t>
                      </a:r>
                      <a:endParaRPr lang="en-US" sz="1200" dirty="0">
                        <a:solidFill>
                          <a:schemeClr val="tx1"/>
                        </a:solidFill>
                      </a:endParaRPr>
                    </a:p>
                  </a:txBody>
                  <a:tcPr/>
                </a:tc>
                <a:tc>
                  <a:txBody>
                    <a:bodyPr/>
                    <a:lstStyle/>
                    <a:p>
                      <a:r>
                        <a:rPr lang="en-US" sz="1200" dirty="0" smtClean="0">
                          <a:solidFill>
                            <a:schemeClr val="tx1"/>
                          </a:solidFill>
                        </a:rPr>
                        <a:t>Federal/</a:t>
                      </a:r>
                    </a:p>
                    <a:p>
                      <a:r>
                        <a:rPr lang="en-US" sz="1200" dirty="0" smtClean="0">
                          <a:solidFill>
                            <a:schemeClr val="tx1"/>
                          </a:solidFill>
                        </a:rPr>
                        <a:t>Non-Federal</a:t>
                      </a:r>
                      <a:endParaRPr lang="en-US" sz="1200" dirty="0">
                        <a:solidFill>
                          <a:schemeClr val="tx1"/>
                        </a:solidFill>
                      </a:endParaRPr>
                    </a:p>
                  </a:txBody>
                  <a:tcPr/>
                </a:tc>
                <a:tc>
                  <a:txBody>
                    <a:bodyPr/>
                    <a:lstStyle/>
                    <a:p>
                      <a:r>
                        <a:rPr lang="en-US" sz="1200" dirty="0" smtClean="0">
                          <a:solidFill>
                            <a:schemeClr val="tx1"/>
                          </a:solidFill>
                        </a:rPr>
                        <a:t>Code</a:t>
                      </a:r>
                      <a:endParaRPr lang="en-US" sz="1200" dirty="0">
                        <a:solidFill>
                          <a:schemeClr val="tx1"/>
                        </a:solidFill>
                      </a:endParaRPr>
                    </a:p>
                  </a:txBody>
                  <a:tcPr/>
                </a:tc>
                <a:tc>
                  <a:txBody>
                    <a:bodyPr/>
                    <a:lstStyle/>
                    <a:p>
                      <a:r>
                        <a:rPr lang="en-US" sz="1200" dirty="0" smtClean="0">
                          <a:solidFill>
                            <a:schemeClr val="tx1"/>
                          </a:solidFill>
                        </a:rPr>
                        <a:t>Criteria Code</a:t>
                      </a:r>
                      <a:endParaRPr lang="en-US" sz="1200" dirty="0">
                        <a:solidFill>
                          <a:schemeClr val="tx1"/>
                        </a:solidFill>
                      </a:endParaRPr>
                    </a:p>
                  </a:txBody>
                  <a:tcPr/>
                </a:tc>
                <a:tc>
                  <a:txBody>
                    <a:bodyPr/>
                    <a:lstStyle/>
                    <a:p>
                      <a:r>
                        <a:rPr lang="en-US" sz="1200" dirty="0" smtClean="0">
                          <a:solidFill>
                            <a:schemeClr val="tx1"/>
                          </a:solidFill>
                        </a:rPr>
                        <a:t>Self-Reversing SV</a:t>
                      </a:r>
                      <a:endParaRPr lang="en-US" sz="1200" dirty="0">
                        <a:solidFill>
                          <a:schemeClr val="tx1"/>
                        </a:solidFill>
                      </a:endParaRPr>
                    </a:p>
                  </a:txBody>
                  <a:tcPr/>
                </a:tc>
              </a:tr>
              <a:tr h="316260">
                <a:tc>
                  <a:txBody>
                    <a:bodyPr/>
                    <a:lstStyle/>
                    <a:p>
                      <a:pPr algn="ctr"/>
                      <a:r>
                        <a:rPr lang="en-US" sz="1200" dirty="0" smtClean="0"/>
                        <a:t>6</a:t>
                      </a:r>
                      <a:endParaRPr lang="en-US" sz="1200" dirty="0"/>
                    </a:p>
                  </a:txBody>
                  <a:tcPr/>
                </a:tc>
                <a:tc>
                  <a:txBody>
                    <a:bodyPr/>
                    <a:lstStyle/>
                    <a:p>
                      <a:r>
                        <a:rPr lang="en-US" sz="1200" dirty="0" smtClean="0"/>
                        <a:t>National IT Commodity </a:t>
                      </a:r>
                      <a:endParaRPr lang="en-US" sz="1200" dirty="0"/>
                    </a:p>
                  </a:txBody>
                  <a:tcPr/>
                </a:tc>
                <a:tc>
                  <a:txBody>
                    <a:bodyPr/>
                    <a:lstStyle/>
                    <a:p>
                      <a:r>
                        <a:rPr lang="en-US" sz="1200" dirty="0" smtClean="0"/>
                        <a:t>F</a:t>
                      </a:r>
                      <a:endParaRPr lang="en-US" sz="1200" dirty="0"/>
                    </a:p>
                  </a:txBody>
                  <a:tcPr/>
                </a:tc>
                <a:tc>
                  <a:txBody>
                    <a:bodyPr/>
                    <a:lstStyle/>
                    <a:p>
                      <a:r>
                        <a:rPr lang="en-US" sz="1200" dirty="0" smtClean="0"/>
                        <a:t>NATITFARALOWLOS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NATITCMFAL</a:t>
                      </a:r>
                    </a:p>
                  </a:txBody>
                  <a:tcPr/>
                </a:tc>
                <a:tc>
                  <a:txBody>
                    <a:bodyPr/>
                    <a:lstStyle/>
                    <a:p>
                      <a:r>
                        <a:rPr lang="en-US" sz="1200" dirty="0" smtClean="0"/>
                        <a:t>NFL</a:t>
                      </a:r>
                      <a:endParaRPr lang="en-US" sz="1200" dirty="0"/>
                    </a:p>
                  </a:txBody>
                  <a:tcPr/>
                </a:tc>
              </a:tr>
              <a:tr h="264396">
                <a:tc>
                  <a:txBody>
                    <a:bodyPr/>
                    <a:lstStyle/>
                    <a:p>
                      <a:pPr algn="ctr"/>
                      <a:r>
                        <a:rPr lang="en-US" sz="1200" dirty="0" smtClean="0"/>
                        <a:t>6</a:t>
                      </a:r>
                      <a:endParaRPr lang="en-US" sz="1200" dirty="0"/>
                    </a:p>
                  </a:txBody>
                  <a:tcPr/>
                </a:tc>
                <a:tc>
                  <a:txBody>
                    <a:bodyPr/>
                    <a:lstStyle/>
                    <a:p>
                      <a:r>
                        <a:rPr lang="en-US" sz="1200" dirty="0" smtClean="0"/>
                        <a:t>National IT Commodity </a:t>
                      </a:r>
                      <a:endParaRPr lang="en-US" sz="1200" dirty="0"/>
                    </a:p>
                  </a:txBody>
                  <a:tcPr/>
                </a:tc>
                <a:tc>
                  <a:txBody>
                    <a:bodyPr/>
                    <a:lstStyle/>
                    <a:p>
                      <a:r>
                        <a:rPr lang="en-US" sz="1200" dirty="0" smtClean="0"/>
                        <a:t>NF</a:t>
                      </a:r>
                      <a:endParaRPr lang="en-US" sz="1200" dirty="0"/>
                    </a:p>
                  </a:txBody>
                  <a:tcPr/>
                </a:tc>
                <a:tc>
                  <a:txBody>
                    <a:bodyPr/>
                    <a:lstStyle/>
                    <a:p>
                      <a:r>
                        <a:rPr lang="en-US" sz="1200" dirty="0" smtClean="0"/>
                        <a:t>NATITNFARALOWLO</a:t>
                      </a:r>
                      <a:endParaRPr lang="en-US" sz="1200" dirty="0"/>
                    </a:p>
                  </a:txBody>
                  <a:tcPr/>
                </a:tc>
                <a:tc>
                  <a:txBody>
                    <a:bodyPr/>
                    <a:lstStyle/>
                    <a:p>
                      <a:r>
                        <a:rPr lang="en-US" sz="1200" dirty="0" smtClean="0"/>
                        <a:t>NATITCMNF</a:t>
                      </a:r>
                    </a:p>
                  </a:txBody>
                  <a:tcPr/>
                </a:tc>
                <a:tc>
                  <a:txBody>
                    <a:bodyPr/>
                    <a:lstStyle/>
                    <a:p>
                      <a:r>
                        <a:rPr lang="en-US" sz="1200" dirty="0" smtClean="0"/>
                        <a:t>MNL</a:t>
                      </a:r>
                      <a:endParaRPr lang="en-US" sz="1200" dirty="0"/>
                    </a:p>
                  </a:txBody>
                  <a:tcPr/>
                </a:tc>
              </a:tr>
              <a:tr h="370840">
                <a:tc>
                  <a:txBody>
                    <a:bodyPr/>
                    <a:lstStyle/>
                    <a:p>
                      <a:pPr algn="ctr"/>
                      <a:r>
                        <a:rPr lang="en-US" sz="1200" dirty="0" smtClean="0"/>
                        <a:t>6</a:t>
                      </a:r>
                      <a:endParaRPr lang="en-US" sz="1200" dirty="0"/>
                    </a:p>
                  </a:txBody>
                  <a:tcPr/>
                </a:tc>
                <a:tc>
                  <a:txBody>
                    <a:bodyPr/>
                    <a:lstStyle/>
                    <a:p>
                      <a:r>
                        <a:rPr lang="en-US" sz="1200" dirty="0" smtClean="0"/>
                        <a:t>Regional Network Services-Telecom Federal</a:t>
                      </a:r>
                      <a:endParaRPr lang="en-US" sz="1200" dirty="0"/>
                    </a:p>
                  </a:txBody>
                  <a:tcPr/>
                </a:tc>
                <a:tc>
                  <a:txBody>
                    <a:bodyPr/>
                    <a:lstStyle/>
                    <a:p>
                      <a:r>
                        <a:rPr lang="en-US" sz="1200" dirty="0" smtClean="0"/>
                        <a:t>F</a:t>
                      </a:r>
                      <a:endParaRPr lang="en-US" sz="1200" dirty="0"/>
                    </a:p>
                  </a:txBody>
                  <a:tcPr/>
                </a:tc>
                <a:tc>
                  <a:txBody>
                    <a:bodyPr/>
                    <a:lstStyle/>
                    <a:p>
                      <a:r>
                        <a:rPr lang="en-US" sz="1200" dirty="0" smtClean="0"/>
                        <a:t>REGTLFARALOWLOS</a:t>
                      </a:r>
                      <a:endParaRPr lang="en-US" sz="1200" dirty="0"/>
                    </a:p>
                  </a:txBody>
                  <a:tcPr/>
                </a:tc>
                <a:tc>
                  <a:txBody>
                    <a:bodyPr/>
                    <a:lstStyle/>
                    <a:p>
                      <a:r>
                        <a:rPr lang="en-US" sz="1200" dirty="0" smtClean="0"/>
                        <a:t>REGTELFAL</a:t>
                      </a:r>
                    </a:p>
                  </a:txBody>
                  <a:tcPr/>
                </a:tc>
                <a:tc>
                  <a:txBody>
                    <a:bodyPr/>
                    <a:lstStyle/>
                    <a:p>
                      <a:r>
                        <a:rPr lang="en-US" sz="1200" dirty="0" smtClean="0"/>
                        <a:t>TFL</a:t>
                      </a:r>
                      <a:endParaRPr lang="en-US" sz="1200" dirty="0"/>
                    </a:p>
                  </a:txBody>
                  <a:tcPr/>
                </a:tc>
              </a:tr>
              <a:tr h="313188">
                <a:tc>
                  <a:txBody>
                    <a:bodyPr/>
                    <a:lstStyle/>
                    <a:p>
                      <a:pPr algn="ctr"/>
                      <a:r>
                        <a:rPr lang="en-US" sz="1200" dirty="0" smtClean="0"/>
                        <a:t>6</a:t>
                      </a:r>
                      <a:endParaRPr lang="en-US" sz="1200" dirty="0"/>
                    </a:p>
                  </a:txBody>
                  <a:tcPr/>
                </a:tc>
                <a:tc>
                  <a:txBody>
                    <a:bodyPr/>
                    <a:lstStyle/>
                    <a:p>
                      <a:r>
                        <a:rPr lang="en-US" sz="1200" dirty="0" smtClean="0"/>
                        <a:t>Regional Network Services-Telecom Federal</a:t>
                      </a:r>
                      <a:endParaRPr lang="en-US" sz="1200" dirty="0"/>
                    </a:p>
                  </a:txBody>
                  <a:tcPr/>
                </a:tc>
                <a:tc>
                  <a:txBody>
                    <a:bodyPr/>
                    <a:lstStyle/>
                    <a:p>
                      <a:r>
                        <a:rPr lang="en-US" sz="1200" dirty="0" smtClean="0"/>
                        <a:t>NF</a:t>
                      </a:r>
                      <a:endParaRPr lang="en-US" sz="1200" dirty="0"/>
                    </a:p>
                  </a:txBody>
                  <a:tcPr/>
                </a:tc>
                <a:tc>
                  <a:txBody>
                    <a:bodyPr/>
                    <a:lstStyle/>
                    <a:p>
                      <a:r>
                        <a:rPr lang="en-US" sz="1200" dirty="0" smtClean="0"/>
                        <a:t>REGTLNFARALOWLO</a:t>
                      </a:r>
                      <a:endParaRPr lang="en-US" sz="1200" dirty="0"/>
                    </a:p>
                  </a:txBody>
                  <a:tcPr/>
                </a:tc>
                <a:tc>
                  <a:txBody>
                    <a:bodyPr/>
                    <a:lstStyle/>
                    <a:p>
                      <a:r>
                        <a:rPr lang="en-US" sz="1200" dirty="0" smtClean="0"/>
                        <a:t>REGTELNFAL</a:t>
                      </a:r>
                    </a:p>
                  </a:txBody>
                  <a:tcPr/>
                </a:tc>
                <a:tc>
                  <a:txBody>
                    <a:bodyPr/>
                    <a:lstStyle/>
                    <a:p>
                      <a:r>
                        <a:rPr lang="en-US" sz="1200" dirty="0" smtClean="0"/>
                        <a:t>TNL</a:t>
                      </a:r>
                      <a:endParaRPr lang="en-US" sz="1200" dirty="0"/>
                    </a:p>
                  </a:txBody>
                  <a:tcPr/>
                </a:tc>
              </a:tr>
              <a:tr h="370840">
                <a:tc>
                  <a:txBody>
                    <a:bodyPr/>
                    <a:lstStyle/>
                    <a:p>
                      <a:pPr algn="ctr"/>
                      <a:r>
                        <a:rPr lang="en-US" sz="1200" dirty="0" smtClean="0"/>
                        <a:t>6</a:t>
                      </a:r>
                      <a:endParaRPr lang="en-US" sz="1200" dirty="0"/>
                    </a:p>
                  </a:txBody>
                  <a:tcPr/>
                </a:tc>
                <a:tc>
                  <a:txBody>
                    <a:bodyPr/>
                    <a:lstStyle/>
                    <a:p>
                      <a:r>
                        <a:rPr lang="en-US" sz="1200" dirty="0" smtClean="0"/>
                        <a:t>WAN</a:t>
                      </a:r>
                      <a:endParaRPr lang="en-US" sz="1200" dirty="0"/>
                    </a:p>
                  </a:txBody>
                  <a:tcPr/>
                </a:tc>
                <a:tc>
                  <a:txBody>
                    <a:bodyPr/>
                    <a:lstStyle/>
                    <a:p>
                      <a:r>
                        <a:rPr lang="en-US" sz="1200" dirty="0" smtClean="0"/>
                        <a:t>F</a:t>
                      </a:r>
                      <a:endParaRPr lang="en-US" sz="1200" dirty="0"/>
                    </a:p>
                  </a:txBody>
                  <a:tcPr/>
                </a:tc>
                <a:tc>
                  <a:txBody>
                    <a:bodyPr/>
                    <a:lstStyle/>
                    <a:p>
                      <a:r>
                        <a:rPr lang="en-US" sz="1200" dirty="0" smtClean="0"/>
                        <a:t>WANFARALLOWLOS</a:t>
                      </a:r>
                      <a:endParaRPr lang="en-US" sz="1200" dirty="0"/>
                    </a:p>
                  </a:txBody>
                  <a:tcPr/>
                </a:tc>
                <a:tc>
                  <a:txBody>
                    <a:bodyPr/>
                    <a:lstStyle/>
                    <a:p>
                      <a:r>
                        <a:rPr lang="en-US" sz="1200" dirty="0" smtClean="0"/>
                        <a:t>WANFAL</a:t>
                      </a:r>
                    </a:p>
                  </a:txBody>
                  <a:tcPr/>
                </a:tc>
                <a:tc>
                  <a:txBody>
                    <a:bodyPr/>
                    <a:lstStyle/>
                    <a:p>
                      <a:r>
                        <a:rPr lang="en-US" sz="1200" dirty="0" smtClean="0"/>
                        <a:t>WFL</a:t>
                      </a:r>
                      <a:endParaRPr lang="en-US" sz="1200" dirty="0"/>
                    </a:p>
                  </a:txBody>
                  <a:tcPr/>
                </a:tc>
              </a:tr>
              <a:tr h="235215">
                <a:tc>
                  <a:txBody>
                    <a:bodyPr/>
                    <a:lstStyle/>
                    <a:p>
                      <a:pPr algn="ctr"/>
                      <a:r>
                        <a:rPr lang="en-US" sz="1200" dirty="0" smtClean="0"/>
                        <a:t>6</a:t>
                      </a:r>
                      <a:endParaRPr lang="en-US" sz="1200" dirty="0"/>
                    </a:p>
                  </a:txBody>
                  <a:tcPr/>
                </a:tc>
                <a:tc>
                  <a:txBody>
                    <a:bodyPr/>
                    <a:lstStyle/>
                    <a:p>
                      <a:r>
                        <a:rPr lang="en-US" sz="1200" dirty="0" smtClean="0"/>
                        <a:t>WAN</a:t>
                      </a:r>
                      <a:endParaRPr lang="en-US" sz="1200" dirty="0"/>
                    </a:p>
                  </a:txBody>
                  <a:tcPr/>
                </a:tc>
                <a:tc>
                  <a:txBody>
                    <a:bodyPr/>
                    <a:lstStyle/>
                    <a:p>
                      <a:r>
                        <a:rPr lang="en-US" sz="1200" dirty="0" smtClean="0"/>
                        <a:t>NF</a:t>
                      </a:r>
                      <a:endParaRPr lang="en-US" sz="1200" dirty="0"/>
                    </a:p>
                  </a:txBody>
                  <a:tcPr/>
                </a:tc>
                <a:tc>
                  <a:txBody>
                    <a:bodyPr/>
                    <a:lstStyle/>
                    <a:p>
                      <a:r>
                        <a:rPr lang="en-US" sz="1200" dirty="0" smtClean="0"/>
                        <a:t>WANARNFALLOWLOS</a:t>
                      </a:r>
                      <a:endParaRPr lang="en-US" sz="1200" dirty="0"/>
                    </a:p>
                  </a:txBody>
                  <a:tcPr/>
                </a:tc>
                <a:tc>
                  <a:txBody>
                    <a:bodyPr/>
                    <a:lstStyle/>
                    <a:p>
                      <a:r>
                        <a:rPr lang="en-US" sz="1200" dirty="0" smtClean="0"/>
                        <a:t>WANNFAL</a:t>
                      </a:r>
                    </a:p>
                  </a:txBody>
                  <a:tcPr/>
                </a:tc>
                <a:tc>
                  <a:txBody>
                    <a:bodyPr/>
                    <a:lstStyle/>
                    <a:p>
                      <a:r>
                        <a:rPr lang="en-US" sz="1200" dirty="0" smtClean="0"/>
                        <a:t>WNL</a:t>
                      </a:r>
                      <a:endParaRPr lang="en-US" sz="1200" dirty="0"/>
                    </a:p>
                  </a:txBody>
                  <a:tcPr/>
                </a:tc>
              </a:tr>
              <a:tr h="260025">
                <a:tc>
                  <a:txBody>
                    <a:bodyPr/>
                    <a:lstStyle/>
                    <a:p>
                      <a:pPr algn="ctr"/>
                      <a:r>
                        <a:rPr lang="en-US" sz="1200" dirty="0" smtClean="0"/>
                        <a:t>7</a:t>
                      </a:r>
                      <a:endParaRPr lang="en-US" sz="1200" dirty="0"/>
                    </a:p>
                  </a:txBody>
                  <a:tcPr/>
                </a:tc>
                <a:tc>
                  <a:txBody>
                    <a:bodyPr/>
                    <a:lstStyle/>
                    <a:p>
                      <a:r>
                        <a:rPr lang="en-US" sz="1200" dirty="0" smtClean="0"/>
                        <a:t>Outlease</a:t>
                      </a:r>
                      <a:endParaRPr lang="en-US" sz="1200" dirty="0"/>
                    </a:p>
                  </a:txBody>
                  <a:tcPr/>
                </a:tc>
                <a:tc>
                  <a:txBody>
                    <a:bodyPr/>
                    <a:lstStyle/>
                    <a:p>
                      <a:endParaRPr lang="en-US" sz="1200" dirty="0"/>
                    </a:p>
                  </a:txBody>
                  <a:tcPr/>
                </a:tc>
                <a:tc>
                  <a:txBody>
                    <a:bodyPr/>
                    <a:lstStyle/>
                    <a:p>
                      <a:r>
                        <a:rPr lang="en-US" sz="1200" dirty="0" smtClean="0"/>
                        <a:t>OLARALLOWLOS</a:t>
                      </a:r>
                      <a:endParaRPr lang="en-US" sz="1200" dirty="0"/>
                    </a:p>
                  </a:txBody>
                  <a:tcPr/>
                </a:tc>
                <a:tc>
                  <a:txBody>
                    <a:bodyPr/>
                    <a:lstStyle/>
                    <a:p>
                      <a:r>
                        <a:rPr lang="en-US" sz="1200" dirty="0" smtClean="0"/>
                        <a:t>OUTLS</a:t>
                      </a:r>
                      <a:endParaRPr lang="en-US" sz="1200" dirty="0"/>
                    </a:p>
                  </a:txBody>
                  <a:tcPr/>
                </a:tc>
                <a:tc>
                  <a:txBody>
                    <a:bodyPr/>
                    <a:lstStyle/>
                    <a:p>
                      <a:r>
                        <a:rPr lang="en-US" sz="1200" dirty="0" smtClean="0"/>
                        <a:t>ONL</a:t>
                      </a:r>
                      <a:endParaRPr lang="en-US" sz="1200" dirty="0"/>
                    </a:p>
                  </a:txBody>
                  <a:tcPr/>
                </a:tc>
              </a:tr>
              <a:tr h="370840">
                <a:tc>
                  <a:txBody>
                    <a:bodyPr/>
                    <a:lstStyle/>
                    <a:p>
                      <a:pPr algn="ctr"/>
                      <a:r>
                        <a:rPr lang="en-US" sz="1200" dirty="0" smtClean="0"/>
                        <a:t>7</a:t>
                      </a:r>
                      <a:endParaRPr lang="en-US" sz="1200" dirty="0"/>
                    </a:p>
                  </a:txBody>
                  <a:tcPr/>
                </a:tc>
                <a:tc>
                  <a:txBody>
                    <a:bodyPr/>
                    <a:lstStyle/>
                    <a:p>
                      <a:r>
                        <a:rPr lang="en-US" sz="1200" dirty="0" smtClean="0"/>
                        <a:t>R7 Manual</a:t>
                      </a:r>
                      <a:endParaRPr lang="en-US" sz="1200" dirty="0"/>
                    </a:p>
                  </a:txBody>
                  <a:tcPr/>
                </a:tc>
                <a:tc>
                  <a:txBody>
                    <a:bodyPr/>
                    <a:lstStyle/>
                    <a:p>
                      <a:r>
                        <a:rPr lang="en-US" sz="1200" dirty="0" smtClean="0"/>
                        <a:t>F</a:t>
                      </a:r>
                      <a:endParaRPr lang="en-US" sz="1200" dirty="0"/>
                    </a:p>
                  </a:txBody>
                  <a:tcPr/>
                </a:tc>
                <a:tc>
                  <a:txBody>
                    <a:bodyPr/>
                    <a:lstStyle/>
                    <a:p>
                      <a:r>
                        <a:rPr lang="en-US" sz="1200" dirty="0" smtClean="0"/>
                        <a:t>R7MLFARALLOWLOS</a:t>
                      </a:r>
                      <a:endParaRPr lang="en-US" sz="1200" dirty="0"/>
                    </a:p>
                  </a:txBody>
                  <a:tcPr/>
                </a:tc>
                <a:tc>
                  <a:txBody>
                    <a:bodyPr/>
                    <a:lstStyle/>
                    <a:p>
                      <a:r>
                        <a:rPr lang="en-US" sz="1200" dirty="0" smtClean="0"/>
                        <a:t>R7MANFED</a:t>
                      </a:r>
                      <a:endParaRPr lang="en-US" sz="1200" dirty="0"/>
                    </a:p>
                  </a:txBody>
                  <a:tcPr/>
                </a:tc>
                <a:tc>
                  <a:txBody>
                    <a:bodyPr/>
                    <a:lstStyle/>
                    <a:p>
                      <a:r>
                        <a:rPr lang="en-US" sz="1200" dirty="0" smtClean="0"/>
                        <a:t>IFL</a:t>
                      </a:r>
                      <a:endParaRPr lang="en-US" sz="1200" dirty="0"/>
                    </a:p>
                  </a:txBody>
                  <a:tcPr/>
                </a:tc>
              </a:tr>
              <a:tr h="370840">
                <a:tc>
                  <a:txBody>
                    <a:bodyPr/>
                    <a:lstStyle/>
                    <a:p>
                      <a:pPr algn="ctr"/>
                      <a:r>
                        <a:rPr lang="en-US" sz="1200" dirty="0" smtClean="0"/>
                        <a:t>7</a:t>
                      </a:r>
                      <a:endParaRPr lang="en-US" sz="1200" dirty="0"/>
                    </a:p>
                  </a:txBody>
                  <a:tcPr/>
                </a:tc>
                <a:tc>
                  <a:txBody>
                    <a:bodyPr/>
                    <a:lstStyle/>
                    <a:p>
                      <a:r>
                        <a:rPr lang="en-US" sz="1200" dirty="0" smtClean="0"/>
                        <a:t>R7 Manual</a:t>
                      </a:r>
                      <a:endParaRPr lang="en-US" sz="1200" dirty="0"/>
                    </a:p>
                  </a:txBody>
                  <a:tcPr/>
                </a:tc>
                <a:tc>
                  <a:txBody>
                    <a:bodyPr/>
                    <a:lstStyle/>
                    <a:p>
                      <a:r>
                        <a:rPr lang="en-US" sz="1200" dirty="0" smtClean="0"/>
                        <a:t>NF</a:t>
                      </a:r>
                      <a:endParaRPr lang="en-US" sz="1200" dirty="0"/>
                    </a:p>
                  </a:txBody>
                  <a:tcPr/>
                </a:tc>
                <a:tc>
                  <a:txBody>
                    <a:bodyPr/>
                    <a:lstStyle/>
                    <a:p>
                      <a:r>
                        <a:rPr lang="en-US" sz="1200" dirty="0" smtClean="0"/>
                        <a:t>R7MLNFARALOWLOS</a:t>
                      </a:r>
                      <a:endParaRPr lang="en-US" sz="1200" dirty="0"/>
                    </a:p>
                  </a:txBody>
                  <a:tcPr/>
                </a:tc>
                <a:tc>
                  <a:txBody>
                    <a:bodyPr/>
                    <a:lstStyle/>
                    <a:p>
                      <a:r>
                        <a:rPr lang="en-US" sz="1200" dirty="0" smtClean="0"/>
                        <a:t>R7MANNFED</a:t>
                      </a:r>
                      <a:endParaRPr lang="en-US" sz="1200" dirty="0"/>
                    </a:p>
                  </a:txBody>
                  <a:tcPr/>
                </a:tc>
                <a:tc>
                  <a:txBody>
                    <a:bodyPr/>
                    <a:lstStyle/>
                    <a:p>
                      <a:r>
                        <a:rPr lang="en-US" sz="1200" dirty="0" smtClean="0"/>
                        <a:t>INL</a:t>
                      </a:r>
                      <a:endParaRPr lang="en-US" sz="1200" dirty="0"/>
                    </a:p>
                  </a:txBody>
                  <a:tcPr/>
                </a:tc>
              </a:tr>
              <a:tr h="370840">
                <a:tc>
                  <a:txBody>
                    <a:bodyPr/>
                    <a:lstStyle/>
                    <a:p>
                      <a:pPr algn="ctr"/>
                      <a:r>
                        <a:rPr lang="en-US" sz="1200" dirty="0" smtClean="0"/>
                        <a:t>7</a:t>
                      </a:r>
                      <a:endParaRPr lang="en-US" sz="1200" dirty="0"/>
                    </a:p>
                  </a:txBody>
                  <a:tcPr/>
                </a:tc>
                <a:tc>
                  <a:txBody>
                    <a:bodyPr/>
                    <a:lstStyle/>
                    <a:p>
                      <a:r>
                        <a:rPr lang="en-US" sz="1200" dirty="0" smtClean="0"/>
                        <a:t>R7 Claims</a:t>
                      </a:r>
                      <a:endParaRPr lang="en-US" sz="1200" dirty="0"/>
                    </a:p>
                  </a:txBody>
                  <a:tcPr/>
                </a:tc>
                <a:tc>
                  <a:txBody>
                    <a:bodyPr/>
                    <a:lstStyle/>
                    <a:p>
                      <a:r>
                        <a:rPr lang="en-US" sz="1200" dirty="0" smtClean="0"/>
                        <a:t>NF</a:t>
                      </a:r>
                      <a:endParaRPr lang="en-US" sz="1200" dirty="0"/>
                    </a:p>
                  </a:txBody>
                  <a:tcPr/>
                </a:tc>
                <a:tc>
                  <a:txBody>
                    <a:bodyPr/>
                    <a:lstStyle/>
                    <a:p>
                      <a:r>
                        <a:rPr lang="en-US" sz="1200" dirty="0" smtClean="0"/>
                        <a:t>R7CARALLOWLOS</a:t>
                      </a:r>
                      <a:endParaRPr lang="en-US" sz="1200" dirty="0"/>
                    </a:p>
                  </a:txBody>
                  <a:tcPr/>
                </a:tc>
                <a:tc>
                  <a:txBody>
                    <a:bodyPr/>
                    <a:lstStyle/>
                    <a:p>
                      <a:r>
                        <a:rPr lang="en-US" sz="1200" dirty="0" smtClean="0"/>
                        <a:t>R7CAL</a:t>
                      </a:r>
                      <a:endParaRPr lang="en-US" sz="1200" dirty="0"/>
                    </a:p>
                  </a:txBody>
                  <a:tcPr/>
                </a:tc>
                <a:tc>
                  <a:txBody>
                    <a:bodyPr/>
                    <a:lstStyle/>
                    <a:p>
                      <a:r>
                        <a:rPr lang="en-US" sz="1200" dirty="0" smtClean="0"/>
                        <a:t>LN7</a:t>
                      </a:r>
                      <a:endParaRPr lang="en-US" sz="1200" dirty="0"/>
                    </a:p>
                  </a:txBody>
                  <a:tcPr/>
                </a:tc>
              </a:tr>
            </a:tbl>
          </a:graphicData>
        </a:graphic>
      </p:graphicFrame>
      <p:sp>
        <p:nvSpPr>
          <p:cNvPr id="6" name="Slide Number Placeholder 5"/>
          <p:cNvSpPr>
            <a:spLocks noGrp="1"/>
          </p:cNvSpPr>
          <p:nvPr>
            <p:ph type="sldNum" sz="quarter" idx="11"/>
          </p:nvPr>
        </p:nvSpPr>
        <p:spPr>
          <a:xfrm>
            <a:off x="36945" y="6245225"/>
            <a:ext cx="476662" cy="612775"/>
          </a:xfrm>
        </p:spPr>
        <p:txBody>
          <a:bodyPr/>
          <a:lstStyle/>
          <a:p>
            <a:pPr>
              <a:defRPr/>
            </a:pPr>
            <a:fld id="{5842F1FC-5FDD-41D6-BAD6-160FC7BE3BC4}" type="slidenum">
              <a:rPr lang="en-US" sz="1000" smtClean="0">
                <a:solidFill>
                  <a:srgbClr val="000000"/>
                </a:solidFill>
              </a:rPr>
              <a:pPr>
                <a:defRPr/>
              </a:pPr>
              <a:t>236</a:t>
            </a:fld>
            <a:endParaRPr lang="en-US" sz="1000" dirty="0">
              <a:solidFill>
                <a:srgbClr val="000000"/>
              </a:solidFill>
            </a:endParaRPr>
          </a:p>
        </p:txBody>
      </p:sp>
    </p:spTree>
    <p:extLst>
      <p:ext uri="{BB962C8B-B14F-4D97-AF65-F5344CB8AC3E}">
        <p14:creationId xmlns:p14="http://schemas.microsoft.com/office/powerpoint/2010/main" val="4065639711"/>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Allowance for Loss (ARALLOWLOS) </a:t>
            </a:r>
            <a:r>
              <a:rPr lang="en-US" dirty="0" smtClean="0"/>
              <a:t>Batch </a:t>
            </a:r>
            <a:r>
              <a:rPr lang="en-US" dirty="0"/>
              <a:t>P</a:t>
            </a:r>
            <a:r>
              <a:rPr lang="en-US" dirty="0" smtClean="0"/>
              <a:t>rocess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06112573"/>
              </p:ext>
            </p:extLst>
          </p:nvPr>
        </p:nvGraphicFramePr>
        <p:xfrm>
          <a:off x="558800" y="1106720"/>
          <a:ext cx="8345488" cy="5667396"/>
        </p:xfrm>
        <a:graphic>
          <a:graphicData uri="http://schemas.openxmlformats.org/drawingml/2006/table">
            <a:tbl>
              <a:tblPr firstRow="1" bandRow="1">
                <a:tableStyleId>{5C22544A-7EE6-4342-B048-85BDC9FD1C3A}</a:tableStyleId>
              </a:tblPr>
              <a:tblGrid>
                <a:gridCol w="2463800"/>
                <a:gridCol w="5881688"/>
              </a:tblGrid>
              <a:tr h="176349">
                <a:tc>
                  <a:txBody>
                    <a:bodyPr/>
                    <a:lstStyle/>
                    <a:p>
                      <a:r>
                        <a:rPr lang="en-US" dirty="0" smtClean="0">
                          <a:solidFill>
                            <a:schemeClr val="tx1"/>
                          </a:solidFill>
                        </a:rPr>
                        <a:t>Simple Parameter</a:t>
                      </a:r>
                      <a:endParaRPr lang="en-US" dirty="0">
                        <a:solidFill>
                          <a:schemeClr val="tx1"/>
                        </a:solidFill>
                      </a:endParaRPr>
                    </a:p>
                  </a:txBody>
                  <a:tcPr/>
                </a:tc>
                <a:tc>
                  <a:txBody>
                    <a:bodyPr/>
                    <a:lstStyle/>
                    <a:p>
                      <a:r>
                        <a:rPr lang="en-US" dirty="0" smtClean="0">
                          <a:solidFill>
                            <a:schemeClr val="tx1"/>
                          </a:solidFill>
                        </a:rPr>
                        <a:t>Description</a:t>
                      </a:r>
                      <a:endParaRPr lang="en-US" dirty="0">
                        <a:solidFill>
                          <a:schemeClr val="tx1"/>
                        </a:solidFill>
                      </a:endParaRPr>
                    </a:p>
                  </a:txBody>
                  <a:tcPr/>
                </a:tc>
              </a:tr>
              <a:tr h="496751">
                <a:tc>
                  <a:txBody>
                    <a:bodyPr/>
                    <a:lstStyle/>
                    <a:p>
                      <a:pPr algn="l" fontAlgn="t"/>
                      <a:r>
                        <a:rPr lang="en-US" sz="1400" b="0" i="0" u="none" strike="noStrike" dirty="0" smtClean="0">
                          <a:solidFill>
                            <a:srgbClr val="000000"/>
                          </a:solidFill>
                          <a:effectLst/>
                          <a:latin typeface="+mn-lt"/>
                        </a:rPr>
                        <a:t>Process Mode</a:t>
                      </a:r>
                      <a:endParaRPr lang="en-US" sz="1400" b="0" i="0" u="none" strike="noStrike" dirty="0">
                        <a:solidFill>
                          <a:srgbClr val="000000"/>
                        </a:solidFill>
                        <a:effectLst/>
                        <a:latin typeface="+mn-lt"/>
                      </a:endParaRPr>
                    </a:p>
                  </a:txBody>
                  <a:tcPr marL="0" marR="0" marT="0" marB="0"/>
                </a:tc>
                <a:tc>
                  <a:txBody>
                    <a:bodyPr/>
                    <a:lstStyle/>
                    <a:p>
                      <a:pPr marL="0" indent="0">
                        <a:lnSpc>
                          <a:spcPct val="110000"/>
                        </a:lnSpc>
                        <a:spcBef>
                          <a:spcPts val="600"/>
                        </a:spcBef>
                        <a:spcAft>
                          <a:spcPts val="600"/>
                        </a:spcAft>
                        <a:buFont typeface="+mj-lt"/>
                        <a:buNone/>
                      </a:pPr>
                      <a:r>
                        <a:rPr lang="en-US" sz="1400" dirty="0" smtClean="0">
                          <a:latin typeface="+mn-lt"/>
                        </a:rPr>
                        <a:t>Allows users</a:t>
                      </a:r>
                      <a:r>
                        <a:rPr lang="en-US" sz="1400" baseline="0" dirty="0" smtClean="0">
                          <a:latin typeface="+mn-lt"/>
                        </a:rPr>
                        <a:t> to run ARALLOWLOS in Preliminary or Final Mode. GSA will run in Final Mode.</a:t>
                      </a:r>
                      <a:endParaRPr lang="en-US" sz="1400" dirty="0">
                        <a:latin typeface="+mn-lt"/>
                      </a:endParaRPr>
                    </a:p>
                  </a:txBody>
                  <a:tcPr marL="0" marR="0" marT="0" marB="0"/>
                </a:tc>
              </a:tr>
              <a:tr h="496751">
                <a:tc>
                  <a:txBody>
                    <a:bodyPr/>
                    <a:lstStyle/>
                    <a:p>
                      <a:pPr algn="l" fontAlgn="t"/>
                      <a:r>
                        <a:rPr lang="en-US" sz="1400" b="0" i="0" u="none" strike="noStrike" dirty="0" smtClean="0">
                          <a:solidFill>
                            <a:srgbClr val="000000"/>
                          </a:solidFill>
                          <a:effectLst/>
                          <a:latin typeface="+mn-lt"/>
                        </a:rPr>
                        <a:t>Document Type</a:t>
                      </a:r>
                      <a:endParaRPr lang="en-US" sz="1400" b="0" i="0" u="none" strike="noStrike" dirty="0">
                        <a:solidFill>
                          <a:srgbClr val="000000"/>
                        </a:solidFill>
                        <a:effectLst/>
                        <a:latin typeface="+mn-lt"/>
                      </a:endParaRPr>
                    </a:p>
                  </a:txBody>
                  <a:tcPr marL="0" marR="0" marT="0" marB="0"/>
                </a:tc>
                <a:tc>
                  <a:txBody>
                    <a:bodyPr/>
                    <a:lstStyle/>
                    <a:p>
                      <a:pPr marL="0" indent="0">
                        <a:lnSpc>
                          <a:spcPct val="110000"/>
                        </a:lnSpc>
                        <a:spcBef>
                          <a:spcPts val="600"/>
                        </a:spcBef>
                        <a:spcAft>
                          <a:spcPts val="600"/>
                        </a:spcAft>
                        <a:buFont typeface="+mj-lt"/>
                        <a:buNone/>
                      </a:pPr>
                      <a:r>
                        <a:rPr lang="en-US" sz="1400" dirty="0" smtClean="0">
                          <a:latin typeface="+mn-lt"/>
                        </a:rPr>
                        <a:t>Defines the SV Document Type that will be created by the Allowance for Loss Batch job to post the calculated Allowance amounts.</a:t>
                      </a:r>
                      <a:endParaRPr lang="en-US" sz="1400" dirty="0">
                        <a:latin typeface="+mn-lt"/>
                      </a:endParaRPr>
                    </a:p>
                  </a:txBody>
                  <a:tcPr marL="0" marR="0" marT="0" marB="0"/>
                </a:tc>
              </a:tr>
              <a:tr h="444500">
                <a:tc>
                  <a:txBody>
                    <a:bodyPr/>
                    <a:lstStyle/>
                    <a:p>
                      <a:pPr algn="l" fontAlgn="t"/>
                      <a:r>
                        <a:rPr lang="en-US" sz="1400" b="0" i="0" u="none" strike="noStrike" dirty="0">
                          <a:solidFill>
                            <a:srgbClr val="000000"/>
                          </a:solidFill>
                          <a:effectLst/>
                          <a:latin typeface="+mn-lt"/>
                        </a:rPr>
                        <a:t>Document Status</a:t>
                      </a:r>
                    </a:p>
                  </a:txBody>
                  <a:tcPr marL="0" marR="0" marT="0" marB="0"/>
                </a:tc>
                <a:tc>
                  <a:txBody>
                    <a:bodyPr/>
                    <a:lstStyle/>
                    <a:p>
                      <a:pPr algn="l" fontAlgn="t"/>
                      <a:r>
                        <a:rPr lang="en-US" sz="1400" b="0" i="0" u="none" strike="noStrike" dirty="0">
                          <a:solidFill>
                            <a:srgbClr val="000000"/>
                          </a:solidFill>
                          <a:effectLst/>
                          <a:latin typeface="+mn-lt"/>
                        </a:rPr>
                        <a:t>The document </a:t>
                      </a:r>
                      <a:r>
                        <a:rPr lang="en-US" sz="1400" b="0" i="0" u="none" strike="noStrike" dirty="0" smtClean="0">
                          <a:solidFill>
                            <a:srgbClr val="000000"/>
                          </a:solidFill>
                          <a:effectLst/>
                          <a:latin typeface="+mn-lt"/>
                        </a:rPr>
                        <a:t>status (HELD, SCHEDULED, and PROCESSED) </a:t>
                      </a:r>
                      <a:r>
                        <a:rPr lang="en-US" sz="1400" b="0" i="0" u="none" strike="noStrike" dirty="0">
                          <a:solidFill>
                            <a:srgbClr val="000000"/>
                          </a:solidFill>
                          <a:effectLst/>
                          <a:latin typeface="+mn-lt"/>
                        </a:rPr>
                        <a:t>to be used for the </a:t>
                      </a:r>
                      <a:r>
                        <a:rPr lang="en-US" sz="1400" b="0" i="0" u="none" strike="noStrike" dirty="0" smtClean="0">
                          <a:solidFill>
                            <a:srgbClr val="000000"/>
                          </a:solidFill>
                          <a:effectLst/>
                          <a:latin typeface="+mn-lt"/>
                        </a:rPr>
                        <a:t>SV. </a:t>
                      </a:r>
                      <a:endParaRPr lang="en-US" sz="1400" b="0" i="0" u="none" strike="noStrike" dirty="0">
                        <a:solidFill>
                          <a:srgbClr val="000000"/>
                        </a:solidFill>
                        <a:effectLst/>
                        <a:latin typeface="+mn-lt"/>
                      </a:endParaRPr>
                    </a:p>
                  </a:txBody>
                  <a:tcPr marL="0" marR="0" marT="0" marB="0"/>
                </a:tc>
              </a:tr>
              <a:tr h="520700">
                <a:tc>
                  <a:txBody>
                    <a:bodyPr/>
                    <a:lstStyle/>
                    <a:p>
                      <a:pPr algn="l" fontAlgn="t"/>
                      <a:r>
                        <a:rPr lang="en-US" sz="1400" b="0" i="0" u="none" strike="noStrike" dirty="0">
                          <a:solidFill>
                            <a:srgbClr val="000000"/>
                          </a:solidFill>
                          <a:effectLst/>
                          <a:latin typeface="+mn-lt"/>
                        </a:rPr>
                        <a:t>Hold Rejected Forms</a:t>
                      </a:r>
                    </a:p>
                  </a:txBody>
                  <a:tcPr marL="0" marR="0" marT="0" marB="0"/>
                </a:tc>
                <a:tc>
                  <a:txBody>
                    <a:bodyPr/>
                    <a:lstStyle/>
                    <a:p>
                      <a:pPr algn="l" fontAlgn="t"/>
                      <a:r>
                        <a:rPr lang="en-US" sz="1400" b="0" i="0" u="none" strike="noStrike" dirty="0" smtClean="0">
                          <a:solidFill>
                            <a:srgbClr val="000000"/>
                          </a:solidFill>
                          <a:effectLst/>
                          <a:latin typeface="+mn-lt"/>
                        </a:rPr>
                        <a:t>Indicates </a:t>
                      </a:r>
                      <a:r>
                        <a:rPr lang="en-US" sz="1400" b="0" i="0" u="none" strike="noStrike" dirty="0">
                          <a:solidFill>
                            <a:srgbClr val="000000"/>
                          </a:solidFill>
                          <a:effectLst/>
                          <a:latin typeface="+mn-lt"/>
                        </a:rPr>
                        <a:t>whether rejected forms should be created and held, or not created at </a:t>
                      </a:r>
                      <a:r>
                        <a:rPr lang="en-US" sz="1400" b="0" i="0" u="none" strike="noStrike" dirty="0" smtClean="0">
                          <a:solidFill>
                            <a:srgbClr val="000000"/>
                          </a:solidFill>
                          <a:effectLst/>
                          <a:latin typeface="+mn-lt"/>
                        </a:rPr>
                        <a:t>all, but listed </a:t>
                      </a:r>
                      <a:r>
                        <a:rPr lang="en-US" sz="1400" b="0" i="0" u="none" strike="noStrike" dirty="0">
                          <a:solidFill>
                            <a:srgbClr val="000000"/>
                          </a:solidFill>
                          <a:effectLst/>
                          <a:latin typeface="+mn-lt"/>
                        </a:rPr>
                        <a:t>on the batch job report. </a:t>
                      </a:r>
                    </a:p>
                  </a:txBody>
                  <a:tcPr marL="0" marR="0" marT="0" marB="0"/>
                </a:tc>
              </a:tr>
              <a:tr h="269534">
                <a:tc>
                  <a:txBody>
                    <a:bodyPr/>
                    <a:lstStyle/>
                    <a:p>
                      <a:pPr algn="l" fontAlgn="t"/>
                      <a:r>
                        <a:rPr lang="en-US" sz="1400" b="0" i="0" u="none" strike="noStrike" dirty="0">
                          <a:solidFill>
                            <a:srgbClr val="000000"/>
                          </a:solidFill>
                          <a:effectLst/>
                          <a:latin typeface="+mn-lt"/>
                        </a:rPr>
                        <a:t>Max SV Lines</a:t>
                      </a:r>
                    </a:p>
                  </a:txBody>
                  <a:tcPr marL="0" marR="0" marT="0" marB="0"/>
                </a:tc>
                <a:tc>
                  <a:txBody>
                    <a:bodyPr/>
                    <a:lstStyle/>
                    <a:p>
                      <a:pPr algn="l" fontAlgn="t"/>
                      <a:r>
                        <a:rPr lang="en-US" sz="1400" b="0" i="0" u="none" strike="noStrike" dirty="0" smtClean="0">
                          <a:solidFill>
                            <a:srgbClr val="000000"/>
                          </a:solidFill>
                          <a:effectLst/>
                          <a:latin typeface="+mn-lt"/>
                        </a:rPr>
                        <a:t>Sets </a:t>
                      </a:r>
                      <a:r>
                        <a:rPr lang="en-US" sz="1400" b="0" i="0" u="none" strike="noStrike" dirty="0">
                          <a:solidFill>
                            <a:srgbClr val="000000"/>
                          </a:solidFill>
                          <a:effectLst/>
                          <a:latin typeface="+mn-lt"/>
                        </a:rPr>
                        <a:t>the maximum number of accounting lines </a:t>
                      </a:r>
                      <a:r>
                        <a:rPr lang="en-US" sz="1400" b="0" i="0" u="none" strike="noStrike" dirty="0" smtClean="0">
                          <a:solidFill>
                            <a:srgbClr val="000000"/>
                          </a:solidFill>
                          <a:effectLst/>
                          <a:latin typeface="+mn-lt"/>
                        </a:rPr>
                        <a:t>generated </a:t>
                      </a:r>
                      <a:r>
                        <a:rPr lang="en-US" sz="1400" b="0" i="0" u="none" strike="noStrike" dirty="0">
                          <a:solidFill>
                            <a:srgbClr val="000000"/>
                          </a:solidFill>
                          <a:effectLst/>
                          <a:latin typeface="+mn-lt"/>
                        </a:rPr>
                        <a:t>SV will contain.</a:t>
                      </a:r>
                    </a:p>
                  </a:txBody>
                  <a:tcPr marL="0" marR="0" marT="0" marB="0"/>
                </a:tc>
              </a:tr>
              <a:tr h="1054100">
                <a:tc>
                  <a:txBody>
                    <a:bodyPr/>
                    <a:lstStyle/>
                    <a:p>
                      <a:pPr algn="l" fontAlgn="t"/>
                      <a:r>
                        <a:rPr lang="en-US" sz="1400" b="0" i="0" u="none" strike="noStrike" dirty="0">
                          <a:solidFill>
                            <a:srgbClr val="000000"/>
                          </a:solidFill>
                          <a:effectLst/>
                          <a:latin typeface="+mn-lt"/>
                        </a:rPr>
                        <a:t>Code</a:t>
                      </a:r>
                    </a:p>
                  </a:txBody>
                  <a:tcPr marL="0" marR="0" marT="0" marB="0"/>
                </a:tc>
                <a:tc>
                  <a:txBody>
                    <a:bodyPr/>
                    <a:lstStyle/>
                    <a:p>
                      <a:pPr algn="l" fontAlgn="t"/>
                      <a:r>
                        <a:rPr lang="en-US" sz="1400" b="0" i="0" u="none" strike="noStrike" dirty="0" smtClean="0">
                          <a:solidFill>
                            <a:srgbClr val="000000"/>
                          </a:solidFill>
                          <a:effectLst/>
                          <a:latin typeface="+mn-lt"/>
                        </a:rPr>
                        <a:t>The Allowance</a:t>
                      </a:r>
                      <a:r>
                        <a:rPr lang="en-US" sz="1400" b="0" i="0" u="none" strike="noStrike" baseline="0" dirty="0" smtClean="0">
                          <a:solidFill>
                            <a:srgbClr val="000000"/>
                          </a:solidFill>
                          <a:effectLst/>
                          <a:latin typeface="+mn-lt"/>
                        </a:rPr>
                        <a:t> for Loss Selection Criteria Codes established on </a:t>
                      </a:r>
                      <a:r>
                        <a:rPr lang="en-US" sz="1400" b="0" i="0" u="none" strike="noStrike" dirty="0" smtClean="0">
                          <a:solidFill>
                            <a:srgbClr val="000000"/>
                          </a:solidFill>
                          <a:effectLst/>
                          <a:latin typeface="+mn-lt"/>
                        </a:rPr>
                        <a:t>the Allowance for Loss Selection Criteria Maintenance table,</a:t>
                      </a:r>
                      <a:r>
                        <a:rPr lang="en-US" sz="1400" b="0" i="0" u="none" strike="noStrike" baseline="0" dirty="0" smtClean="0">
                          <a:solidFill>
                            <a:srgbClr val="000000"/>
                          </a:solidFill>
                          <a:effectLst/>
                          <a:latin typeface="+mn-lt"/>
                        </a:rPr>
                        <a:t> which determines which receivables will be selected for the Batch job and</a:t>
                      </a:r>
                      <a:r>
                        <a:rPr lang="en-US" sz="1400" b="0" i="0" u="none" strike="noStrike" dirty="0" smtClean="0">
                          <a:solidFill>
                            <a:srgbClr val="000000"/>
                          </a:solidFill>
                          <a:effectLst/>
                          <a:latin typeface="+mn-lt"/>
                        </a:rPr>
                        <a:t> </a:t>
                      </a:r>
                      <a:r>
                        <a:rPr lang="en-US" sz="1400" dirty="0" smtClean="0">
                          <a:latin typeface="+mn-lt"/>
                        </a:rPr>
                        <a:t>which Age Percentage to be applied to each group of selected receivables.</a:t>
                      </a:r>
                      <a:endParaRPr lang="en-US" sz="1400" b="0" i="0" u="none" strike="noStrike" dirty="0">
                        <a:solidFill>
                          <a:srgbClr val="000000"/>
                        </a:solidFill>
                        <a:effectLst/>
                        <a:latin typeface="+mn-lt"/>
                      </a:endParaRPr>
                    </a:p>
                  </a:txBody>
                  <a:tcPr marL="0" marR="0" marT="0" marB="0"/>
                </a:tc>
              </a:tr>
              <a:tr h="533400">
                <a:tc>
                  <a:txBody>
                    <a:bodyPr/>
                    <a:lstStyle/>
                    <a:p>
                      <a:pPr algn="l" fontAlgn="t"/>
                      <a:r>
                        <a:rPr lang="en-US" sz="1400" b="0" i="0" u="none" strike="noStrike" dirty="0" smtClean="0">
                          <a:solidFill>
                            <a:srgbClr val="000000"/>
                          </a:solidFill>
                          <a:effectLst/>
                          <a:latin typeface="+mn-lt"/>
                        </a:rPr>
                        <a:t>Remove Revenue Source</a:t>
                      </a:r>
                      <a:endParaRPr lang="en-US" sz="1400" b="0" i="0" u="none" strike="noStrike" dirty="0">
                        <a:solidFill>
                          <a:srgbClr val="000000"/>
                        </a:solidFill>
                        <a:effectLst/>
                        <a:latin typeface="+mn-lt"/>
                      </a:endParaRPr>
                    </a:p>
                  </a:txBody>
                  <a:tcPr marL="0" marR="0" marT="0" marB="0"/>
                </a:tc>
                <a:tc>
                  <a:txBody>
                    <a:bodyPr/>
                    <a:lstStyle/>
                    <a:p>
                      <a:pPr algn="l" fontAlgn="t"/>
                      <a:r>
                        <a:rPr lang="en-US" sz="1400" b="0" i="0" u="none" strike="noStrike" dirty="0">
                          <a:solidFill>
                            <a:srgbClr val="000000"/>
                          </a:solidFill>
                          <a:effectLst/>
                          <a:latin typeface="+mn-lt"/>
                        </a:rPr>
                        <a:t>Determines whether or not to include the Revenue Source Code on the generated SV document.</a:t>
                      </a:r>
                    </a:p>
                  </a:txBody>
                  <a:tcPr marL="0" marR="0" marT="0" marB="0"/>
                </a:tc>
              </a:tr>
              <a:tr h="495300">
                <a:tc>
                  <a:txBody>
                    <a:bodyPr/>
                    <a:lstStyle/>
                    <a:p>
                      <a:pPr algn="l" fontAlgn="t"/>
                      <a:r>
                        <a:rPr lang="en-US" sz="1400" b="0" i="0" u="none" strike="noStrike" dirty="0">
                          <a:solidFill>
                            <a:srgbClr val="000000"/>
                          </a:solidFill>
                          <a:effectLst/>
                          <a:latin typeface="+mn-lt"/>
                        </a:rPr>
                        <a:t>Effective Date</a:t>
                      </a:r>
                    </a:p>
                  </a:txBody>
                  <a:tcPr marL="0" marR="0" marT="0" marB="0"/>
                </a:tc>
                <a:tc>
                  <a:txBody>
                    <a:bodyPr/>
                    <a:lstStyle/>
                    <a:p>
                      <a:pPr algn="l" fontAlgn="t"/>
                      <a:r>
                        <a:rPr lang="en-US" sz="1400" b="0" i="0" u="none" strike="noStrike" dirty="0">
                          <a:solidFill>
                            <a:srgbClr val="000000"/>
                          </a:solidFill>
                          <a:effectLst/>
                          <a:latin typeface="+mn-lt"/>
                        </a:rPr>
                        <a:t>The date to be used in the comparison to selected receivables to determine the receivable’s age.</a:t>
                      </a:r>
                    </a:p>
                  </a:txBody>
                  <a:tcPr marL="0" marR="0" marT="0" marB="0"/>
                </a:tc>
              </a:tr>
              <a:tr h="495300">
                <a:tc>
                  <a:txBody>
                    <a:bodyPr/>
                    <a:lstStyle/>
                    <a:p>
                      <a:pPr algn="l" fontAlgn="t"/>
                      <a:r>
                        <a:rPr lang="en-US" sz="1400" b="0" i="0" u="none" strike="noStrike" dirty="0" smtClean="0">
                          <a:solidFill>
                            <a:srgbClr val="000000"/>
                          </a:solidFill>
                          <a:effectLst/>
                          <a:latin typeface="+mn-lt"/>
                        </a:rPr>
                        <a:t>Trans Event</a:t>
                      </a:r>
                      <a:endParaRPr lang="en-US" sz="1400" b="0" i="0" u="none" strike="noStrike" dirty="0">
                        <a:solidFill>
                          <a:srgbClr val="000000"/>
                        </a:solidFill>
                        <a:effectLst/>
                        <a:latin typeface="+mn-lt"/>
                      </a:endParaRPr>
                    </a:p>
                  </a:txBody>
                  <a:tcPr marL="0" marR="0" marT="0" marB="0"/>
                </a:tc>
                <a:tc>
                  <a:txBody>
                    <a:bodyPr/>
                    <a:lstStyle/>
                    <a:p>
                      <a:pPr algn="l" fontAlgn="t"/>
                      <a:r>
                        <a:rPr lang="en-US" sz="1400" b="0" i="0" u="none" strike="noStrike" dirty="0" smtClean="0">
                          <a:solidFill>
                            <a:srgbClr val="000000"/>
                          </a:solidFill>
                          <a:effectLst/>
                          <a:latin typeface="+mn-lt"/>
                        </a:rPr>
                        <a:t>Default transaction event (e.g., Expenditure, Revenue) to be specified on the generated SV lines. </a:t>
                      </a:r>
                      <a:endParaRPr lang="en-US" sz="1400" b="0" i="0" u="none" strike="noStrike" dirty="0">
                        <a:solidFill>
                          <a:srgbClr val="000000"/>
                        </a:solidFill>
                        <a:effectLst/>
                        <a:latin typeface="+mn-lt"/>
                      </a:endParaRPr>
                    </a:p>
                  </a:txBody>
                  <a:tcPr marL="0" marR="0" marT="0" marB="0"/>
                </a:tc>
              </a:tr>
              <a:tr h="495300">
                <a:tc>
                  <a:txBody>
                    <a:bodyPr/>
                    <a:lstStyle/>
                    <a:p>
                      <a:pPr algn="l" fontAlgn="t"/>
                      <a:r>
                        <a:rPr lang="en-US" sz="1400" b="0" i="0" u="none" strike="noStrike" dirty="0" smtClean="0">
                          <a:solidFill>
                            <a:srgbClr val="000000"/>
                          </a:solidFill>
                          <a:effectLst/>
                          <a:latin typeface="+mn-lt"/>
                        </a:rPr>
                        <a:t>Increase Decrease</a:t>
                      </a:r>
                      <a:endParaRPr lang="en-US" sz="1400" b="0" i="0" u="none" strike="noStrike" dirty="0">
                        <a:solidFill>
                          <a:srgbClr val="000000"/>
                        </a:solidFill>
                        <a:effectLst/>
                        <a:latin typeface="+mn-lt"/>
                      </a:endParaRPr>
                    </a:p>
                  </a:txBody>
                  <a:tcPr marL="0" marR="0" marT="0" marB="0"/>
                </a:tc>
                <a:tc>
                  <a:txBody>
                    <a:bodyPr/>
                    <a:lstStyle/>
                    <a:p>
                      <a:pPr algn="l" fontAlgn="t"/>
                      <a:r>
                        <a:rPr lang="en-US" sz="1400" b="0" i="0" u="none" strike="noStrike" dirty="0" smtClean="0">
                          <a:solidFill>
                            <a:srgbClr val="000000"/>
                          </a:solidFill>
                          <a:effectLst/>
                          <a:latin typeface="+mn-lt"/>
                        </a:rPr>
                        <a:t>Default increase/decrease indicator to be specified on the generated SV lines.</a:t>
                      </a:r>
                      <a:endParaRPr lang="en-US" sz="1400" b="0" i="0" u="none" strike="noStrike" dirty="0">
                        <a:solidFill>
                          <a:srgbClr val="000000"/>
                        </a:solidFill>
                        <a:effectLst/>
                        <a:latin typeface="+mn-lt"/>
                      </a:endParaRPr>
                    </a:p>
                  </a:txBody>
                  <a:tcPr marL="0" marR="0" marT="0" marB="0"/>
                </a:tc>
              </a:tr>
            </a:tbl>
          </a:graphicData>
        </a:graphic>
      </p:graphicFrame>
      <p:sp>
        <p:nvSpPr>
          <p:cNvPr id="6" name="Slide Number Placeholder 5"/>
          <p:cNvSpPr>
            <a:spLocks noGrp="1"/>
          </p:cNvSpPr>
          <p:nvPr>
            <p:ph type="sldNum" sz="quarter" idx="11"/>
          </p:nvPr>
        </p:nvSpPr>
        <p:spPr>
          <a:xfrm>
            <a:off x="7917" y="6245225"/>
            <a:ext cx="476662" cy="612775"/>
          </a:xfrm>
        </p:spPr>
        <p:txBody>
          <a:bodyPr/>
          <a:lstStyle/>
          <a:p>
            <a:pPr>
              <a:defRPr/>
            </a:pPr>
            <a:fld id="{5842F1FC-5FDD-41D6-BAD6-160FC7BE3BC4}" type="slidenum">
              <a:rPr lang="en-US" sz="1000" smtClean="0">
                <a:solidFill>
                  <a:srgbClr val="000000"/>
                </a:solidFill>
              </a:rPr>
              <a:pPr>
                <a:defRPr/>
              </a:pPr>
              <a:t>237</a:t>
            </a:fld>
            <a:endParaRPr lang="en-US" sz="1000" dirty="0">
              <a:solidFill>
                <a:srgbClr val="000000"/>
              </a:solidFill>
            </a:endParaRPr>
          </a:p>
        </p:txBody>
      </p:sp>
    </p:spTree>
    <p:extLst>
      <p:ext uri="{BB962C8B-B14F-4D97-AF65-F5344CB8AC3E}">
        <p14:creationId xmlns:p14="http://schemas.microsoft.com/office/powerpoint/2010/main" val="3326651793"/>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Allowance for Loss </a:t>
            </a:r>
            <a:r>
              <a:rPr lang="en-US" dirty="0" smtClean="0"/>
              <a:t>Generated SVs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399028019"/>
              </p:ext>
            </p:extLst>
          </p:nvPr>
        </p:nvGraphicFramePr>
        <p:xfrm>
          <a:off x="846293" y="3220872"/>
          <a:ext cx="7826112" cy="2324462"/>
        </p:xfrm>
        <a:graphic>
          <a:graphicData uri="http://schemas.openxmlformats.org/drawingml/2006/table">
            <a:tbl>
              <a:tblPr firstRow="1" bandRow="1">
                <a:tableStyleId>{5C22544A-7EE6-4342-B048-85BDC9FD1C3A}</a:tableStyleId>
              </a:tblPr>
              <a:tblGrid>
                <a:gridCol w="2262424"/>
                <a:gridCol w="2811439"/>
                <a:gridCol w="2752249"/>
              </a:tblGrid>
              <a:tr h="176349">
                <a:tc>
                  <a:txBody>
                    <a:bodyPr/>
                    <a:lstStyle/>
                    <a:p>
                      <a:pPr algn="ctr"/>
                      <a:r>
                        <a:rPr lang="en-US" dirty="0" smtClean="0">
                          <a:solidFill>
                            <a:schemeClr val="tx1"/>
                          </a:solidFill>
                        </a:rPr>
                        <a:t>SV Field</a:t>
                      </a:r>
                      <a:endParaRPr lang="en-US" dirty="0">
                        <a:solidFill>
                          <a:schemeClr val="tx1"/>
                        </a:solidFill>
                      </a:endParaRPr>
                    </a:p>
                  </a:txBody>
                  <a:tcPr/>
                </a:tc>
                <a:tc>
                  <a:txBody>
                    <a:bodyPr/>
                    <a:lstStyle/>
                    <a:p>
                      <a:pPr algn="ctr"/>
                      <a:r>
                        <a:rPr lang="en-US" dirty="0" smtClean="0">
                          <a:solidFill>
                            <a:schemeClr val="tx1"/>
                          </a:solidFill>
                        </a:rPr>
                        <a:t>Federal</a:t>
                      </a:r>
                      <a:endParaRPr lang="en-US" dirty="0">
                        <a:solidFill>
                          <a:schemeClr val="tx1"/>
                        </a:solidFill>
                      </a:endParaRPr>
                    </a:p>
                  </a:txBody>
                  <a:tcPr/>
                </a:tc>
                <a:tc>
                  <a:txBody>
                    <a:bodyPr/>
                    <a:lstStyle/>
                    <a:p>
                      <a:pPr algn="ctr"/>
                      <a:r>
                        <a:rPr lang="en-US" dirty="0" smtClean="0">
                          <a:solidFill>
                            <a:schemeClr val="tx1"/>
                          </a:solidFill>
                        </a:rPr>
                        <a:t>Non-Federal</a:t>
                      </a:r>
                      <a:endParaRPr lang="en-US" dirty="0">
                        <a:solidFill>
                          <a:schemeClr val="tx1"/>
                        </a:solidFill>
                      </a:endParaRPr>
                    </a:p>
                  </a:txBody>
                  <a:tcPr/>
                </a:tc>
              </a:tr>
              <a:tr h="496751">
                <a:tc>
                  <a:txBody>
                    <a:bodyPr/>
                    <a:lstStyle/>
                    <a:p>
                      <a:pPr marL="91440" algn="l" fontAlgn="t"/>
                      <a:r>
                        <a:rPr lang="en-US" sz="1400" b="0" i="0" u="none" strike="noStrike" dirty="0" smtClean="0">
                          <a:solidFill>
                            <a:srgbClr val="000000"/>
                          </a:solidFill>
                          <a:effectLst/>
                          <a:latin typeface="+mn-lt"/>
                        </a:rPr>
                        <a:t>Transaction Event</a:t>
                      </a:r>
                      <a:endParaRPr lang="en-US" sz="1400" b="0" i="0" u="none" strike="noStrike" dirty="0">
                        <a:solidFill>
                          <a:srgbClr val="000000"/>
                        </a:solidFill>
                        <a:effectLst/>
                        <a:latin typeface="+mn-lt"/>
                      </a:endParaRPr>
                    </a:p>
                  </a:txBody>
                  <a:tcPr marL="0" marR="0" marT="0" marB="0" anchor="ctr"/>
                </a:tc>
                <a:tc>
                  <a:txBody>
                    <a:bodyPr/>
                    <a:lstStyle/>
                    <a:p>
                      <a:pPr marL="0" indent="0" algn="ctr">
                        <a:lnSpc>
                          <a:spcPct val="110000"/>
                        </a:lnSpc>
                        <a:spcBef>
                          <a:spcPts val="600"/>
                        </a:spcBef>
                        <a:spcAft>
                          <a:spcPts val="600"/>
                        </a:spcAft>
                        <a:buFont typeface="+mj-lt"/>
                        <a:buNone/>
                      </a:pPr>
                      <a:r>
                        <a:rPr lang="en-US" sz="1400" dirty="0" smtClean="0">
                          <a:latin typeface="+mn-lt"/>
                        </a:rPr>
                        <a:t>Revenue</a:t>
                      </a:r>
                      <a:endParaRPr lang="en-US" sz="1400" dirty="0">
                        <a:latin typeface="+mn-lt"/>
                      </a:endParaRPr>
                    </a:p>
                  </a:txBody>
                  <a:tcPr marL="0" marR="0" marT="0" marB="0" anchor="ctr"/>
                </a:tc>
                <a:tc>
                  <a:txBody>
                    <a:bodyPr/>
                    <a:lstStyle/>
                    <a:p>
                      <a:pPr marL="0" indent="0" algn="ctr">
                        <a:lnSpc>
                          <a:spcPct val="110000"/>
                        </a:lnSpc>
                        <a:spcBef>
                          <a:spcPts val="600"/>
                        </a:spcBef>
                        <a:spcAft>
                          <a:spcPts val="600"/>
                        </a:spcAft>
                        <a:buFont typeface="+mj-lt"/>
                        <a:buNone/>
                      </a:pPr>
                      <a:r>
                        <a:rPr lang="en-US" sz="1400" dirty="0" smtClean="0">
                          <a:latin typeface="+mn-lt"/>
                        </a:rPr>
                        <a:t>GL Transfer</a:t>
                      </a:r>
                      <a:endParaRPr lang="en-US" sz="1400" dirty="0">
                        <a:latin typeface="+mn-lt"/>
                      </a:endParaRPr>
                    </a:p>
                  </a:txBody>
                  <a:tcPr marL="0" marR="0" marT="0" marB="0" anchor="ctr"/>
                </a:tc>
              </a:tr>
              <a:tr h="496751">
                <a:tc>
                  <a:txBody>
                    <a:bodyPr/>
                    <a:lstStyle/>
                    <a:p>
                      <a:pPr marL="91440" algn="l" fontAlgn="t"/>
                      <a:r>
                        <a:rPr lang="en-US" sz="1400" b="0" i="0" u="none" strike="noStrike" dirty="0" smtClean="0">
                          <a:solidFill>
                            <a:srgbClr val="000000"/>
                          </a:solidFill>
                          <a:effectLst/>
                          <a:latin typeface="+mn-lt"/>
                        </a:rPr>
                        <a:t>Increase/Decrease Indicator</a:t>
                      </a:r>
                      <a:endParaRPr lang="en-US" sz="1400" b="0" i="0" u="none" strike="noStrike" dirty="0">
                        <a:solidFill>
                          <a:srgbClr val="000000"/>
                        </a:solidFill>
                        <a:effectLst/>
                        <a:latin typeface="+mn-lt"/>
                      </a:endParaRPr>
                    </a:p>
                  </a:txBody>
                  <a:tcPr marL="0" marR="0" marT="0" marB="0" anchor="ctr"/>
                </a:tc>
                <a:tc>
                  <a:txBody>
                    <a:bodyPr/>
                    <a:lstStyle/>
                    <a:p>
                      <a:pPr marL="0" indent="0" algn="ctr">
                        <a:lnSpc>
                          <a:spcPct val="110000"/>
                        </a:lnSpc>
                        <a:spcBef>
                          <a:spcPts val="600"/>
                        </a:spcBef>
                        <a:spcAft>
                          <a:spcPts val="600"/>
                        </a:spcAft>
                        <a:buFont typeface="+mj-lt"/>
                        <a:buNone/>
                      </a:pPr>
                      <a:r>
                        <a:rPr lang="en-US" sz="1400" dirty="0" smtClean="0">
                          <a:latin typeface="+mn-lt"/>
                        </a:rPr>
                        <a:t>Decrease</a:t>
                      </a:r>
                      <a:endParaRPr lang="en-US" sz="1400" dirty="0">
                        <a:latin typeface="+mn-lt"/>
                      </a:endParaRPr>
                    </a:p>
                  </a:txBody>
                  <a:tcPr marL="0" marR="0" marT="0" marB="0" anchor="ctr"/>
                </a:tc>
                <a:tc>
                  <a:txBody>
                    <a:bodyPr/>
                    <a:lstStyle/>
                    <a:p>
                      <a:pPr marL="0" indent="0" algn="ctr">
                        <a:lnSpc>
                          <a:spcPct val="110000"/>
                        </a:lnSpc>
                        <a:spcBef>
                          <a:spcPts val="600"/>
                        </a:spcBef>
                        <a:spcAft>
                          <a:spcPts val="600"/>
                        </a:spcAft>
                        <a:buFont typeface="+mj-lt"/>
                        <a:buNone/>
                      </a:pPr>
                      <a:r>
                        <a:rPr lang="en-US" sz="1400" dirty="0" smtClean="0">
                          <a:latin typeface="+mn-lt"/>
                        </a:rPr>
                        <a:t>Increase</a:t>
                      </a:r>
                      <a:endParaRPr lang="en-US" sz="1400" dirty="0">
                        <a:latin typeface="+mn-lt"/>
                      </a:endParaRPr>
                    </a:p>
                  </a:txBody>
                  <a:tcPr marL="0" marR="0" marT="0" marB="0" anchor="ctr"/>
                </a:tc>
              </a:tr>
              <a:tr h="444500">
                <a:tc>
                  <a:txBody>
                    <a:bodyPr/>
                    <a:lstStyle/>
                    <a:p>
                      <a:pPr marL="91440" algn="l" fontAlgn="t"/>
                      <a:r>
                        <a:rPr lang="en-US" sz="1400" b="0" i="0" u="none" strike="noStrike" dirty="0" smtClean="0">
                          <a:solidFill>
                            <a:srgbClr val="000000"/>
                          </a:solidFill>
                          <a:effectLst/>
                          <a:latin typeface="+mn-lt"/>
                        </a:rPr>
                        <a:t>Revenue Source Code</a:t>
                      </a:r>
                      <a:endParaRPr lang="en-US" sz="1400" b="0" i="0" u="none" strike="noStrike" dirty="0">
                        <a:solidFill>
                          <a:srgbClr val="000000"/>
                        </a:solidFill>
                        <a:effectLst/>
                        <a:latin typeface="+mn-lt"/>
                      </a:endParaRPr>
                    </a:p>
                  </a:txBody>
                  <a:tcPr marL="0" marR="0" marT="0" marB="0" anchor="ctr"/>
                </a:tc>
                <a:tc>
                  <a:txBody>
                    <a:bodyPr/>
                    <a:lstStyle/>
                    <a:p>
                      <a:pPr algn="ctr" fontAlgn="t"/>
                      <a:r>
                        <a:rPr lang="en-US" sz="1400" b="0" i="0" u="none" strike="noStrike" dirty="0" smtClean="0">
                          <a:solidFill>
                            <a:srgbClr val="000000"/>
                          </a:solidFill>
                          <a:effectLst/>
                          <a:latin typeface="+mn-lt"/>
                        </a:rPr>
                        <a:t>Revenue Source Code from the related</a:t>
                      </a:r>
                      <a:r>
                        <a:rPr lang="en-US" sz="1400" b="0" i="0" u="none" strike="noStrike" baseline="0" dirty="0" smtClean="0">
                          <a:solidFill>
                            <a:srgbClr val="000000"/>
                          </a:solidFill>
                          <a:effectLst/>
                          <a:latin typeface="+mn-lt"/>
                        </a:rPr>
                        <a:t> BD</a:t>
                      </a:r>
                      <a:endParaRPr lang="en-US" sz="1400" b="0" i="0" u="none" strike="noStrike" dirty="0">
                        <a:solidFill>
                          <a:srgbClr val="000000"/>
                        </a:solidFill>
                        <a:effectLst/>
                        <a:latin typeface="+mn-lt"/>
                      </a:endParaRPr>
                    </a:p>
                  </a:txBody>
                  <a:tcPr marL="0" marR="0" marT="0" marB="0" anchor="ctr"/>
                </a:tc>
                <a:tc>
                  <a:txBody>
                    <a:bodyPr/>
                    <a:lstStyle/>
                    <a:p>
                      <a:pPr algn="ctr" fontAlgn="t"/>
                      <a:r>
                        <a:rPr lang="en-US" sz="1400" b="0" i="0" u="none" strike="noStrike" dirty="0" smtClean="0">
                          <a:solidFill>
                            <a:srgbClr val="000000"/>
                          </a:solidFill>
                          <a:effectLst/>
                          <a:latin typeface="+mn-lt"/>
                        </a:rPr>
                        <a:t>Blank</a:t>
                      </a:r>
                      <a:endParaRPr lang="en-US" sz="1400" b="0" i="0" u="none" strike="noStrike" dirty="0">
                        <a:solidFill>
                          <a:srgbClr val="000000"/>
                        </a:solidFill>
                        <a:effectLst/>
                        <a:latin typeface="+mn-lt"/>
                      </a:endParaRPr>
                    </a:p>
                  </a:txBody>
                  <a:tcPr marL="0" marR="0" marT="0" marB="0" anchor="ctr"/>
                </a:tc>
              </a:tr>
              <a:tr h="520700">
                <a:tc>
                  <a:txBody>
                    <a:bodyPr/>
                    <a:lstStyle/>
                    <a:p>
                      <a:pPr marL="91440" algn="l" fontAlgn="t"/>
                      <a:r>
                        <a:rPr lang="en-US" sz="1400" b="0" i="0" u="none" strike="noStrike" dirty="0" smtClean="0">
                          <a:solidFill>
                            <a:srgbClr val="000000"/>
                          </a:solidFill>
                          <a:effectLst/>
                          <a:latin typeface="+mn-lt"/>
                        </a:rPr>
                        <a:t>Sub-Object Class</a:t>
                      </a:r>
                      <a:endParaRPr lang="en-US" sz="1400" b="0" i="0" u="none" strike="noStrike" dirty="0">
                        <a:solidFill>
                          <a:srgbClr val="000000"/>
                        </a:solidFill>
                        <a:effectLst/>
                        <a:latin typeface="+mn-lt"/>
                      </a:endParaRPr>
                    </a:p>
                  </a:txBody>
                  <a:tcPr marL="0" marR="0" marT="0" marB="0" anchor="ctr"/>
                </a:tc>
                <a:tc>
                  <a:txBody>
                    <a:bodyPr/>
                    <a:lstStyle/>
                    <a:p>
                      <a:pPr algn="ctr" fontAlgn="t"/>
                      <a:r>
                        <a:rPr lang="en-US" sz="1400" b="0" i="0" u="none" strike="noStrike" dirty="0" smtClean="0">
                          <a:solidFill>
                            <a:srgbClr val="000000"/>
                          </a:solidFill>
                          <a:effectLst/>
                          <a:latin typeface="+mn-lt"/>
                        </a:rPr>
                        <a:t>Blank</a:t>
                      </a:r>
                      <a:endParaRPr lang="en-US" sz="1400" b="0" i="0" u="none" strike="noStrike" dirty="0">
                        <a:solidFill>
                          <a:srgbClr val="000000"/>
                        </a:solidFill>
                        <a:effectLst/>
                        <a:latin typeface="+mn-lt"/>
                      </a:endParaRPr>
                    </a:p>
                  </a:txBody>
                  <a:tcPr marL="0" marR="0" marT="0" marB="0" anchor="ctr"/>
                </a:tc>
                <a:tc>
                  <a:txBody>
                    <a:bodyPr/>
                    <a:lstStyle/>
                    <a:p>
                      <a:pPr algn="ctr" fontAlgn="t"/>
                      <a:r>
                        <a:rPr lang="en-US" sz="1400" b="0" i="0" u="none" strike="noStrike" dirty="0" smtClean="0">
                          <a:solidFill>
                            <a:srgbClr val="000000"/>
                          </a:solidFill>
                          <a:effectLst/>
                          <a:latin typeface="+mn-lt"/>
                        </a:rPr>
                        <a:t>T01</a:t>
                      </a:r>
                      <a:endParaRPr lang="en-US" sz="1400" b="0" i="0" u="none" strike="noStrike" dirty="0">
                        <a:solidFill>
                          <a:srgbClr val="000000"/>
                        </a:solidFill>
                        <a:effectLst/>
                        <a:latin typeface="+mn-lt"/>
                      </a:endParaRPr>
                    </a:p>
                  </a:txBody>
                  <a:tcPr marL="0" marR="0" marT="0" marB="0" anchor="ctr"/>
                </a:tc>
              </a:tr>
            </a:tbl>
          </a:graphicData>
        </a:graphic>
      </p:graphicFrame>
      <p:sp>
        <p:nvSpPr>
          <p:cNvPr id="6" name="Slide Number Placeholder 5"/>
          <p:cNvSpPr>
            <a:spLocks noGrp="1"/>
          </p:cNvSpPr>
          <p:nvPr>
            <p:ph type="sldNum" sz="quarter" idx="11"/>
          </p:nvPr>
        </p:nvSpPr>
        <p:spPr>
          <a:xfrm>
            <a:off x="7917" y="6245225"/>
            <a:ext cx="476662" cy="612775"/>
          </a:xfrm>
        </p:spPr>
        <p:txBody>
          <a:bodyPr/>
          <a:lstStyle/>
          <a:p>
            <a:pPr>
              <a:defRPr/>
            </a:pPr>
            <a:fld id="{5842F1FC-5FDD-41D6-BAD6-160FC7BE3BC4}" type="slidenum">
              <a:rPr lang="en-US" sz="1000" smtClean="0">
                <a:solidFill>
                  <a:srgbClr val="000000"/>
                </a:solidFill>
              </a:rPr>
              <a:pPr>
                <a:defRPr/>
              </a:pPr>
              <a:t>238</a:t>
            </a:fld>
            <a:endParaRPr lang="en-US" sz="1000" dirty="0">
              <a:solidFill>
                <a:srgbClr val="000000"/>
              </a:solidFill>
            </a:endParaRPr>
          </a:p>
        </p:txBody>
      </p:sp>
      <p:sp>
        <p:nvSpPr>
          <p:cNvPr id="7" name="Content Placeholder 2"/>
          <p:cNvSpPr txBox="1">
            <a:spLocks/>
          </p:cNvSpPr>
          <p:nvPr/>
        </p:nvSpPr>
        <p:spPr bwMode="auto">
          <a:xfrm>
            <a:off x="644549" y="1334316"/>
            <a:ext cx="8229600" cy="15453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a:spcBef>
                <a:spcPts val="600"/>
              </a:spcBef>
              <a:spcAft>
                <a:spcPts val="600"/>
              </a:spcAft>
            </a:pPr>
            <a:r>
              <a:rPr lang="en-US" sz="2000" kern="0" dirty="0" smtClean="0"/>
              <a:t>The Allowance for Loss batch process will generate SVs based on the parameters specified</a:t>
            </a:r>
          </a:p>
          <a:p>
            <a:pPr>
              <a:spcBef>
                <a:spcPts val="600"/>
              </a:spcBef>
              <a:spcAft>
                <a:spcPts val="600"/>
              </a:spcAft>
            </a:pPr>
            <a:r>
              <a:rPr lang="en-US" sz="2000" kern="0" dirty="0" smtClean="0"/>
              <a:t>Parameters are set such that SVs will be generated as follows for </a:t>
            </a:r>
            <a:r>
              <a:rPr lang="en-US" sz="2000" b="1" u="sng" kern="0" dirty="0" smtClean="0"/>
              <a:t>Federal</a:t>
            </a:r>
            <a:r>
              <a:rPr lang="en-US" sz="2000" kern="0" dirty="0" smtClean="0"/>
              <a:t> versus </a:t>
            </a:r>
            <a:r>
              <a:rPr lang="en-US" sz="2000" b="1" u="sng" kern="0" dirty="0" smtClean="0"/>
              <a:t>Non-Federal</a:t>
            </a:r>
            <a:r>
              <a:rPr lang="en-US" sz="2000" kern="0" dirty="0" smtClean="0"/>
              <a:t> debt:</a:t>
            </a:r>
          </a:p>
        </p:txBody>
      </p:sp>
      <p:sp>
        <p:nvSpPr>
          <p:cNvPr id="8" name="Footer Placeholder 3"/>
          <p:cNvSpPr>
            <a:spLocks noGrp="1"/>
          </p:cNvSpPr>
          <p:nvPr>
            <p:ph type="ftr" sz="quarter" idx="10"/>
          </p:nvPr>
        </p:nvSpPr>
        <p:spPr>
          <a:xfrm>
            <a:off x="4572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2439489865"/>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Allowance for Loss (ARALLOWLOS) Batch Process</a:t>
            </a:r>
          </a:p>
        </p:txBody>
      </p:sp>
      <p:sp>
        <p:nvSpPr>
          <p:cNvPr id="3" name="Content Placeholder 2"/>
          <p:cNvSpPr>
            <a:spLocks noGrp="1"/>
          </p:cNvSpPr>
          <p:nvPr>
            <p:ph idx="1"/>
          </p:nvPr>
        </p:nvSpPr>
        <p:spPr>
          <a:xfrm>
            <a:off x="644549" y="1334316"/>
            <a:ext cx="8229600" cy="4525962"/>
          </a:xfrm>
        </p:spPr>
        <p:txBody>
          <a:bodyPr/>
          <a:lstStyle/>
          <a:p>
            <a:pPr>
              <a:spcBef>
                <a:spcPts val="600"/>
              </a:spcBef>
              <a:spcAft>
                <a:spcPts val="600"/>
              </a:spcAft>
            </a:pPr>
            <a:r>
              <a:rPr lang="en-US" sz="2000" dirty="0" smtClean="0"/>
              <a:t>Allowance for Loss Reconciliation Output File</a:t>
            </a:r>
          </a:p>
          <a:p>
            <a:pPr lvl="1">
              <a:spcBef>
                <a:spcPts val="600"/>
              </a:spcBef>
              <a:spcAft>
                <a:spcPts val="600"/>
              </a:spcAft>
            </a:pPr>
            <a:r>
              <a:rPr lang="en-US" sz="1800" dirty="0" smtClean="0"/>
              <a:t>Details the relationship between the documents selected and the SV generated by the batch job</a:t>
            </a:r>
          </a:p>
          <a:p>
            <a:pPr lvl="1">
              <a:spcBef>
                <a:spcPts val="600"/>
              </a:spcBef>
              <a:spcAft>
                <a:spcPts val="600"/>
              </a:spcAft>
            </a:pPr>
            <a:r>
              <a:rPr lang="en-US" sz="1800" dirty="0"/>
              <a:t> </a:t>
            </a:r>
            <a:r>
              <a:rPr lang="en-US" sz="1800" dirty="0" smtClean="0"/>
              <a:t>Contains the following information:</a:t>
            </a:r>
          </a:p>
          <a:p>
            <a:pPr lvl="2">
              <a:spcBef>
                <a:spcPts val="600"/>
              </a:spcBef>
              <a:spcAft>
                <a:spcPts val="600"/>
              </a:spcAft>
            </a:pPr>
            <a:r>
              <a:rPr lang="en-US" sz="1600" kern="1200" dirty="0">
                <a:latin typeface="Arial" charset="0"/>
              </a:rPr>
              <a:t>Document </a:t>
            </a:r>
            <a:r>
              <a:rPr lang="en-US" sz="1600" kern="1200" dirty="0" smtClean="0">
                <a:latin typeface="Arial" charset="0"/>
              </a:rPr>
              <a:t>Category, Document Type, and Document Number </a:t>
            </a:r>
          </a:p>
          <a:p>
            <a:pPr lvl="2">
              <a:spcBef>
                <a:spcPts val="600"/>
              </a:spcBef>
              <a:spcAft>
                <a:spcPts val="600"/>
              </a:spcAft>
            </a:pPr>
            <a:r>
              <a:rPr lang="en-US" sz="1600" kern="1200" dirty="0" smtClean="0">
                <a:latin typeface="Arial" charset="0"/>
              </a:rPr>
              <a:t>Statement Number </a:t>
            </a:r>
          </a:p>
          <a:p>
            <a:pPr lvl="2">
              <a:spcBef>
                <a:spcPts val="600"/>
              </a:spcBef>
              <a:spcAft>
                <a:spcPts val="600"/>
              </a:spcAft>
            </a:pPr>
            <a:r>
              <a:rPr lang="en-US" sz="1600" kern="1200" dirty="0" smtClean="0">
                <a:latin typeface="Arial" charset="0"/>
              </a:rPr>
              <a:t>Line Number, including Charge </a:t>
            </a:r>
            <a:r>
              <a:rPr lang="en-US" sz="1600" kern="1200" dirty="0">
                <a:latin typeface="Arial" charset="0"/>
              </a:rPr>
              <a:t>L</a:t>
            </a:r>
            <a:r>
              <a:rPr lang="en-US" sz="1600" kern="1200" dirty="0" smtClean="0">
                <a:latin typeface="Arial" charset="0"/>
              </a:rPr>
              <a:t>ines </a:t>
            </a:r>
            <a:r>
              <a:rPr lang="en-US" sz="1600" kern="1200" dirty="0">
                <a:latin typeface="Arial" charset="0"/>
              </a:rPr>
              <a:t>for </a:t>
            </a:r>
            <a:r>
              <a:rPr lang="en-US" sz="1600" kern="1200" dirty="0" smtClean="0">
                <a:latin typeface="Arial" charset="0"/>
              </a:rPr>
              <a:t>BDs</a:t>
            </a:r>
          </a:p>
          <a:p>
            <a:pPr lvl="2">
              <a:spcBef>
                <a:spcPts val="600"/>
              </a:spcBef>
              <a:spcAft>
                <a:spcPts val="600"/>
              </a:spcAft>
            </a:pPr>
            <a:r>
              <a:rPr lang="en-US" sz="1600" kern="1200" dirty="0" smtClean="0">
                <a:latin typeface="Arial" charset="0"/>
              </a:rPr>
              <a:t>Allowance </a:t>
            </a:r>
            <a:r>
              <a:rPr lang="en-US" sz="1600" kern="1200" dirty="0">
                <a:latin typeface="Arial" charset="0"/>
              </a:rPr>
              <a:t>for Loss C</a:t>
            </a:r>
            <a:r>
              <a:rPr lang="en-US" sz="1600" kern="1200" dirty="0" smtClean="0">
                <a:latin typeface="Arial" charset="0"/>
              </a:rPr>
              <a:t>ode and Allowance </a:t>
            </a:r>
            <a:r>
              <a:rPr lang="en-US" sz="1600" kern="1200" dirty="0">
                <a:latin typeface="Arial" charset="0"/>
              </a:rPr>
              <a:t>for Loss Priority R</a:t>
            </a:r>
            <a:r>
              <a:rPr lang="en-US" sz="1600" kern="1200" dirty="0" smtClean="0">
                <a:latin typeface="Arial" charset="0"/>
              </a:rPr>
              <a:t>ow</a:t>
            </a:r>
          </a:p>
          <a:p>
            <a:pPr lvl="2">
              <a:spcBef>
                <a:spcPts val="600"/>
              </a:spcBef>
              <a:spcAft>
                <a:spcPts val="600"/>
              </a:spcAft>
            </a:pPr>
            <a:r>
              <a:rPr lang="en-US" sz="1600" kern="1200" dirty="0" smtClean="0">
                <a:latin typeface="Arial" charset="0"/>
              </a:rPr>
              <a:t>Outstanding Line Amount</a:t>
            </a:r>
          </a:p>
          <a:p>
            <a:pPr lvl="2">
              <a:spcBef>
                <a:spcPts val="600"/>
              </a:spcBef>
              <a:spcAft>
                <a:spcPts val="600"/>
              </a:spcAft>
            </a:pPr>
            <a:r>
              <a:rPr lang="en-US" sz="1600" kern="1200" dirty="0" smtClean="0">
                <a:latin typeface="Arial" charset="0"/>
              </a:rPr>
              <a:t>Percentage </a:t>
            </a:r>
            <a:r>
              <a:rPr lang="en-US" sz="1600" kern="1200" dirty="0">
                <a:latin typeface="Arial" charset="0"/>
              </a:rPr>
              <a:t>of L</a:t>
            </a:r>
            <a:r>
              <a:rPr lang="en-US" sz="1600" kern="1200" dirty="0" smtClean="0">
                <a:latin typeface="Arial" charset="0"/>
              </a:rPr>
              <a:t>oss </a:t>
            </a:r>
            <a:r>
              <a:rPr lang="en-US" sz="1600" kern="1200" dirty="0">
                <a:latin typeface="Arial" charset="0"/>
              </a:rPr>
              <a:t>A</a:t>
            </a:r>
            <a:r>
              <a:rPr lang="en-US" sz="1600" kern="1200" dirty="0" smtClean="0">
                <a:latin typeface="Arial" charset="0"/>
              </a:rPr>
              <a:t>pplied</a:t>
            </a:r>
          </a:p>
          <a:p>
            <a:pPr lvl="2">
              <a:spcBef>
                <a:spcPts val="600"/>
              </a:spcBef>
              <a:spcAft>
                <a:spcPts val="600"/>
              </a:spcAft>
            </a:pPr>
            <a:r>
              <a:rPr lang="en-US" sz="1600" kern="1200" dirty="0">
                <a:latin typeface="Arial" charset="0"/>
              </a:rPr>
              <a:t>C</a:t>
            </a:r>
            <a:r>
              <a:rPr lang="en-US" sz="1600" kern="1200" dirty="0" smtClean="0">
                <a:latin typeface="Arial" charset="0"/>
              </a:rPr>
              <a:t>alculated </a:t>
            </a:r>
            <a:r>
              <a:rPr lang="en-US" sz="1600" kern="1200" dirty="0">
                <a:latin typeface="Arial" charset="0"/>
              </a:rPr>
              <a:t>A</a:t>
            </a:r>
            <a:r>
              <a:rPr lang="en-US" sz="1600" kern="1200" dirty="0" smtClean="0">
                <a:latin typeface="Arial" charset="0"/>
              </a:rPr>
              <a:t>llowance Amount </a:t>
            </a:r>
          </a:p>
          <a:p>
            <a:pPr lvl="2">
              <a:spcBef>
                <a:spcPts val="600"/>
              </a:spcBef>
              <a:spcAft>
                <a:spcPts val="600"/>
              </a:spcAft>
            </a:pPr>
            <a:r>
              <a:rPr lang="en-US" sz="1600" kern="1200" dirty="0">
                <a:latin typeface="Arial" charset="0"/>
              </a:rPr>
              <a:t>A</a:t>
            </a:r>
            <a:r>
              <a:rPr lang="en-US" sz="1600" kern="1200" dirty="0" smtClean="0">
                <a:latin typeface="Arial" charset="0"/>
              </a:rPr>
              <a:t>ssociated </a:t>
            </a:r>
            <a:r>
              <a:rPr lang="en-US" sz="1600" kern="1200" dirty="0">
                <a:latin typeface="Arial" charset="0"/>
              </a:rPr>
              <a:t>SV </a:t>
            </a:r>
            <a:r>
              <a:rPr lang="en-US" sz="1600" kern="1200" dirty="0" smtClean="0">
                <a:latin typeface="Arial" charset="0"/>
              </a:rPr>
              <a:t>Document Type, SV </a:t>
            </a:r>
            <a:r>
              <a:rPr lang="en-US" sz="1600" kern="1200" dirty="0">
                <a:latin typeface="Arial" charset="0"/>
              </a:rPr>
              <a:t>D</a:t>
            </a:r>
            <a:r>
              <a:rPr lang="en-US" sz="1600" kern="1200" dirty="0" smtClean="0">
                <a:latin typeface="Arial" charset="0"/>
              </a:rPr>
              <a:t>ocument </a:t>
            </a:r>
            <a:r>
              <a:rPr lang="en-US" sz="1600" kern="1200" dirty="0">
                <a:latin typeface="Arial" charset="0"/>
              </a:rPr>
              <a:t>N</a:t>
            </a:r>
            <a:r>
              <a:rPr lang="en-US" sz="1600" kern="1200" dirty="0" smtClean="0">
                <a:latin typeface="Arial" charset="0"/>
              </a:rPr>
              <a:t>umber</a:t>
            </a:r>
            <a:r>
              <a:rPr lang="en-US" sz="1600" kern="1200" dirty="0">
                <a:latin typeface="Arial" charset="0"/>
              </a:rPr>
              <a:t>, </a:t>
            </a:r>
            <a:r>
              <a:rPr lang="en-US" sz="1600" kern="1200" dirty="0" smtClean="0">
                <a:latin typeface="Arial" charset="0"/>
              </a:rPr>
              <a:t>and SV </a:t>
            </a:r>
            <a:r>
              <a:rPr lang="en-US" sz="1600" kern="1200" dirty="0">
                <a:latin typeface="Arial" charset="0"/>
              </a:rPr>
              <a:t>L</a:t>
            </a:r>
            <a:r>
              <a:rPr lang="en-US" sz="1600" kern="1200" dirty="0" smtClean="0">
                <a:latin typeface="Arial" charset="0"/>
              </a:rPr>
              <a:t>ine </a:t>
            </a:r>
            <a:r>
              <a:rPr lang="en-US" sz="1600" kern="1200" dirty="0">
                <a:latin typeface="Arial" charset="0"/>
              </a:rPr>
              <a:t>N</a:t>
            </a:r>
            <a:r>
              <a:rPr lang="en-US" sz="1600" kern="1200" dirty="0" smtClean="0">
                <a:latin typeface="Arial" charset="0"/>
              </a:rPr>
              <a:t>umber</a:t>
            </a:r>
            <a:endParaRPr lang="en-US" dirty="0"/>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7" name="Slide Number Placeholder 6"/>
          <p:cNvSpPr>
            <a:spLocks noGrp="1"/>
          </p:cNvSpPr>
          <p:nvPr>
            <p:ph type="sldNum" sz="quarter" idx="11"/>
          </p:nvPr>
        </p:nvSpPr>
        <p:spPr>
          <a:xfrm>
            <a:off x="22431" y="6245225"/>
            <a:ext cx="476662" cy="612775"/>
          </a:xfrm>
        </p:spPr>
        <p:txBody>
          <a:bodyPr/>
          <a:lstStyle/>
          <a:p>
            <a:pPr>
              <a:defRPr/>
            </a:pPr>
            <a:fld id="{5842F1FC-5FDD-41D6-BAD6-160FC7BE3BC4}" type="slidenum">
              <a:rPr lang="en-US" sz="1000" smtClean="0">
                <a:solidFill>
                  <a:srgbClr val="000000"/>
                </a:solidFill>
              </a:rPr>
              <a:pPr>
                <a:defRPr/>
              </a:pPr>
              <a:t>239</a:t>
            </a:fld>
            <a:endParaRPr lang="en-US" sz="1000" dirty="0">
              <a:solidFill>
                <a:srgbClr val="000000"/>
              </a:solidFill>
            </a:endParaRPr>
          </a:p>
        </p:txBody>
      </p:sp>
    </p:spTree>
    <p:extLst>
      <p:ext uri="{BB962C8B-B14F-4D97-AF65-F5344CB8AC3E}">
        <p14:creationId xmlns:p14="http://schemas.microsoft.com/office/powerpoint/2010/main" val="27231598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Title 1"/>
          <p:cNvSpPr>
            <a:spLocks noGrp="1"/>
          </p:cNvSpPr>
          <p:nvPr>
            <p:ph type="title"/>
          </p:nvPr>
        </p:nvSpPr>
        <p:spPr>
          <a:xfrm>
            <a:off x="455613" y="331788"/>
            <a:ext cx="7933644" cy="563562"/>
          </a:xfrm>
        </p:spPr>
        <p:txBody>
          <a:bodyPr/>
          <a:lstStyle/>
          <a:p>
            <a:r>
              <a:rPr lang="en-US" dirty="0" smtClean="0"/>
              <a:t>Outstanding Bills Tab – Information Displayed</a:t>
            </a:r>
          </a:p>
        </p:txBody>
      </p:sp>
      <p:sp>
        <p:nvSpPr>
          <p:cNvPr id="2" name="Footer Placeholder 1"/>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0" name="TextBox 9"/>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24</a:t>
            </a:fld>
            <a:endParaRPr lang="en-US" sz="1000" dirty="0"/>
          </a:p>
        </p:txBody>
      </p:sp>
      <p:grpSp>
        <p:nvGrpSpPr>
          <p:cNvPr id="8" name="Group 7"/>
          <p:cNvGrpSpPr/>
          <p:nvPr/>
        </p:nvGrpSpPr>
        <p:grpSpPr>
          <a:xfrm>
            <a:off x="1323832" y="1080257"/>
            <a:ext cx="6598156" cy="5411316"/>
            <a:chOff x="1323832" y="1080257"/>
            <a:chExt cx="6598156" cy="5411316"/>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833" y="1080257"/>
              <a:ext cx="6598155" cy="5411316"/>
            </a:xfrm>
            <a:prstGeom prst="rect">
              <a:avLst/>
            </a:prstGeom>
            <a:noFill/>
            <a:ln w="22225">
              <a:solidFill>
                <a:schemeClr val="tx1"/>
              </a:solidFill>
              <a:miter lim="800000"/>
              <a:headEnd/>
              <a:tailEnd/>
            </a:ln>
          </p:spPr>
        </p:pic>
        <p:sp>
          <p:nvSpPr>
            <p:cNvPr id="5" name="TextBox 4"/>
            <p:cNvSpPr txBox="1"/>
            <p:nvPr/>
          </p:nvSpPr>
          <p:spPr>
            <a:xfrm>
              <a:off x="1323832" y="2271931"/>
              <a:ext cx="2702257" cy="369332"/>
            </a:xfrm>
            <a:prstGeom prst="rect">
              <a:avLst/>
            </a:prstGeom>
            <a:noFill/>
            <a:ln w="22225">
              <a:solidFill>
                <a:srgbClr val="FF0000"/>
              </a:solidFill>
            </a:ln>
          </p:spPr>
          <p:txBody>
            <a:bodyPr wrap="square" rtlCol="0">
              <a:spAutoFit/>
            </a:bodyPr>
            <a:lstStyle/>
            <a:p>
              <a:endParaRPr lang="en-US" dirty="0"/>
            </a:p>
          </p:txBody>
        </p:sp>
        <p:sp>
          <p:nvSpPr>
            <p:cNvPr id="12" name="TextBox 11"/>
            <p:cNvSpPr txBox="1"/>
            <p:nvPr/>
          </p:nvSpPr>
          <p:spPr>
            <a:xfrm>
              <a:off x="1323833" y="3215901"/>
              <a:ext cx="2702257" cy="369332"/>
            </a:xfrm>
            <a:prstGeom prst="rect">
              <a:avLst/>
            </a:prstGeom>
            <a:noFill/>
            <a:ln w="22225">
              <a:solidFill>
                <a:srgbClr val="FF0000"/>
              </a:solidFill>
            </a:ln>
          </p:spPr>
          <p:txBody>
            <a:bodyPr wrap="square" rtlCol="0">
              <a:spAutoFit/>
            </a:bodyPr>
            <a:lstStyle/>
            <a:p>
              <a:endParaRPr lang="en-US" dirty="0"/>
            </a:p>
          </p:txBody>
        </p:sp>
      </p:grpSp>
    </p:spTree>
    <p:extLst>
      <p:ext uri="{BB962C8B-B14F-4D97-AF65-F5344CB8AC3E}">
        <p14:creationId xmlns:p14="http://schemas.microsoft.com/office/powerpoint/2010/main" val="733235111"/>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Allowance for Loss (ARALLOWLOS) Batch Process</a:t>
            </a:r>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7" name="Slide Number Placeholder 6"/>
          <p:cNvSpPr>
            <a:spLocks noGrp="1"/>
          </p:cNvSpPr>
          <p:nvPr>
            <p:ph type="sldNum" sz="quarter" idx="11"/>
          </p:nvPr>
        </p:nvSpPr>
        <p:spPr>
          <a:xfrm>
            <a:off x="22431" y="6245225"/>
            <a:ext cx="476662" cy="612775"/>
          </a:xfrm>
        </p:spPr>
        <p:txBody>
          <a:bodyPr/>
          <a:lstStyle/>
          <a:p>
            <a:pPr>
              <a:defRPr/>
            </a:pPr>
            <a:fld id="{5842F1FC-5FDD-41D6-BAD6-160FC7BE3BC4}" type="slidenum">
              <a:rPr lang="en-US" sz="1000" smtClean="0">
                <a:solidFill>
                  <a:srgbClr val="000000"/>
                </a:solidFill>
              </a:rPr>
              <a:pPr>
                <a:defRPr/>
              </a:pPr>
              <a:t>240</a:t>
            </a:fld>
            <a:endParaRPr lang="en-US" sz="1000" dirty="0">
              <a:solidFill>
                <a:srgbClr val="000000"/>
              </a:solidFill>
            </a:endParaRPr>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4198" y="2007886"/>
            <a:ext cx="8229600" cy="2042808"/>
          </a:xfrm>
        </p:spPr>
      </p:pic>
      <p:sp>
        <p:nvSpPr>
          <p:cNvPr id="10" name="Rectangle 9"/>
          <p:cNvSpPr/>
          <p:nvPr/>
        </p:nvSpPr>
        <p:spPr>
          <a:xfrm>
            <a:off x="442684" y="1233492"/>
            <a:ext cx="8512629" cy="400110"/>
          </a:xfrm>
          <a:prstGeom prst="rect">
            <a:avLst/>
          </a:prstGeom>
        </p:spPr>
        <p:txBody>
          <a:bodyPr wrap="square">
            <a:spAutoFit/>
          </a:bodyPr>
          <a:lstStyle/>
          <a:p>
            <a:pPr marL="285750" indent="-285750">
              <a:spcBef>
                <a:spcPts val="600"/>
              </a:spcBef>
              <a:spcAft>
                <a:spcPts val="600"/>
              </a:spcAft>
              <a:buFont typeface="Arial" pitchFamily="34" charset="0"/>
              <a:buChar char="•"/>
            </a:pPr>
            <a:r>
              <a:rPr lang="en-US" sz="2000" dirty="0"/>
              <a:t>Allowance for Loss Reconciliation Output File</a:t>
            </a:r>
          </a:p>
        </p:txBody>
      </p:sp>
    </p:spTree>
    <p:extLst>
      <p:ext uri="{BB962C8B-B14F-4D97-AF65-F5344CB8AC3E}">
        <p14:creationId xmlns:p14="http://schemas.microsoft.com/office/powerpoint/2010/main" val="877583369"/>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a:r>
              <a:rPr lang="en-US" sz="3200" dirty="0"/>
              <a:t>Treasury Report on Receivables </a:t>
            </a:r>
            <a:r>
              <a:rPr lang="en-US" sz="3200" dirty="0" smtClean="0"/>
              <a:t>(</a:t>
            </a:r>
            <a:r>
              <a:rPr lang="en-US" sz="1400" dirty="0"/>
              <a:t/>
            </a:r>
            <a:br>
              <a:rPr lang="en-US" sz="1400" dirty="0"/>
            </a:br>
            <a:endParaRPr lang="en-US" dirty="0"/>
          </a:p>
        </p:txBody>
      </p:sp>
      <p:sp>
        <p:nvSpPr>
          <p:cNvPr id="4" name="Text Placeholder 3"/>
          <p:cNvSpPr>
            <a:spLocks noGrp="1"/>
          </p:cNvSpPr>
          <p:nvPr>
            <p:ph type="body" idx="1"/>
          </p:nvPr>
        </p:nvSpPr>
        <p:spPr>
          <a:xfrm>
            <a:off x="895933" y="2351129"/>
            <a:ext cx="7772400" cy="1500187"/>
          </a:xfrm>
        </p:spPr>
        <p:txBody>
          <a:bodyPr/>
          <a:lstStyle/>
          <a:p>
            <a:pPr algn="ctr"/>
            <a:r>
              <a:rPr lang="en-US" sz="3600" dirty="0"/>
              <a:t>Treasury Report on Receivables (TROR</a:t>
            </a:r>
            <a:r>
              <a:rPr lang="en-US" sz="3600" dirty="0" smtClean="0"/>
              <a:t>)</a:t>
            </a:r>
            <a:endParaRPr lang="en-US" sz="3600" dirty="0"/>
          </a:p>
        </p:txBody>
      </p:sp>
      <p:sp>
        <p:nvSpPr>
          <p:cNvPr id="5" name="Footer Placeholder 4"/>
          <p:cNvSpPr>
            <a:spLocks noGrp="1"/>
          </p:cNvSpPr>
          <p:nvPr>
            <p:ph type="ftr" sz="quarter" idx="10"/>
          </p:nvPr>
        </p:nvSpPr>
        <p:spPr>
          <a:xfrm>
            <a:off x="306729" y="6553200"/>
            <a:ext cx="7010400" cy="304800"/>
          </a:xfrm>
        </p:spPr>
        <p:txBody>
          <a:bodyPr/>
          <a:lstStyle/>
          <a:p>
            <a:pPr>
              <a:defRPr/>
            </a:pPr>
            <a:r>
              <a:rPr lang="en-US" dirty="0" smtClean="0"/>
              <a:t>CGI Federal Proprietary and Confidential</a:t>
            </a:r>
            <a:endParaRPr lang="en-US" dirty="0"/>
          </a:p>
        </p:txBody>
      </p:sp>
      <p:sp>
        <p:nvSpPr>
          <p:cNvPr id="6" name="Slide Number Placeholder 5"/>
          <p:cNvSpPr>
            <a:spLocks noGrp="1"/>
          </p:cNvSpPr>
          <p:nvPr>
            <p:ph type="sldNum" sz="quarter" idx="11"/>
          </p:nvPr>
        </p:nvSpPr>
        <p:spPr>
          <a:xfrm>
            <a:off x="-88971" y="6229024"/>
            <a:ext cx="523111" cy="295154"/>
          </a:xfrm>
        </p:spPr>
        <p:txBody>
          <a:bodyPr/>
          <a:lstStyle/>
          <a:p>
            <a:pPr algn="r">
              <a:defRPr/>
            </a:pPr>
            <a:fld id="{215F2CEC-58A8-492B-AD0D-C2BF1A7F0D89}" type="slidenum">
              <a:rPr lang="en-US" sz="1000" smtClean="0"/>
              <a:pPr algn="r">
                <a:defRPr/>
              </a:pPr>
              <a:t>241</a:t>
            </a:fld>
            <a:endParaRPr lang="en-US" sz="1000" dirty="0"/>
          </a:p>
        </p:txBody>
      </p:sp>
    </p:spTree>
    <p:extLst>
      <p:ext uri="{BB962C8B-B14F-4D97-AF65-F5344CB8AC3E}">
        <p14:creationId xmlns:p14="http://schemas.microsoft.com/office/powerpoint/2010/main" val="413423651"/>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6"/>
          <p:cNvSpPr>
            <a:spLocks noGrp="1" noChangeArrowheads="1"/>
          </p:cNvSpPr>
          <p:nvPr>
            <p:ph type="title"/>
          </p:nvPr>
        </p:nvSpPr>
        <p:spPr/>
        <p:txBody>
          <a:bodyPr>
            <a:noAutofit/>
          </a:bodyPr>
          <a:lstStyle/>
          <a:p>
            <a:pPr eaLnBrk="1" hangingPunct="1"/>
            <a:r>
              <a:rPr lang="en-US" dirty="0" smtClean="0"/>
              <a:t>Delinquency and Receivables </a:t>
            </a:r>
            <a:br>
              <a:rPr lang="en-US" dirty="0" smtClean="0"/>
            </a:br>
            <a:r>
              <a:rPr lang="en-US" dirty="0" smtClean="0"/>
              <a:t>Management – Table of Contents</a:t>
            </a:r>
          </a:p>
        </p:txBody>
      </p:sp>
      <p:sp>
        <p:nvSpPr>
          <p:cNvPr id="6" name="Rectangle 5"/>
          <p:cNvSpPr/>
          <p:nvPr/>
        </p:nvSpPr>
        <p:spPr bwMode="auto">
          <a:xfrm>
            <a:off x="370808" y="5535579"/>
            <a:ext cx="8751164" cy="324707"/>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latin typeface="Arial"/>
            </a:endParaRPr>
          </a:p>
        </p:txBody>
      </p:sp>
      <p:sp>
        <p:nvSpPr>
          <p:cNvPr id="6147" name="Rectangle 7"/>
          <p:cNvSpPr>
            <a:spLocks noGrp="1" noChangeArrowheads="1"/>
          </p:cNvSpPr>
          <p:nvPr>
            <p:ph idx="1"/>
          </p:nvPr>
        </p:nvSpPr>
        <p:spPr>
          <a:xfrm>
            <a:off x="457200" y="1188720"/>
            <a:ext cx="8498251" cy="3200400"/>
          </a:xfrm>
        </p:spPr>
        <p:txBody>
          <a:bodyPr>
            <a:noAutofit/>
          </a:bodyPr>
          <a:lstStyle/>
          <a:p>
            <a:pPr eaLnBrk="1" hangingPunct="1">
              <a:lnSpc>
                <a:spcPct val="120000"/>
              </a:lnSpc>
              <a:spcBef>
                <a:spcPts val="300"/>
              </a:spcBef>
              <a:spcAft>
                <a:spcPts val="300"/>
              </a:spcAft>
              <a:tabLst>
                <a:tab pos="7315200" algn="l"/>
                <a:tab pos="8001000" algn="r"/>
              </a:tabLst>
            </a:pPr>
            <a:r>
              <a:rPr lang="en-US" sz="1600" b="1" dirty="0">
                <a:solidFill>
                  <a:schemeClr val="bg2"/>
                </a:solidFill>
              </a:rPr>
              <a:t>Segment 1:  </a:t>
            </a:r>
            <a:r>
              <a:rPr lang="en-US" sz="1600" dirty="0">
                <a:solidFill>
                  <a:schemeClr val="bg2"/>
                </a:solidFill>
              </a:rPr>
              <a:t>Delinquency and Receivables Management Overview	</a:t>
            </a:r>
            <a:endParaRPr lang="en-US" sz="1600" b="1" dirty="0">
              <a:solidFill>
                <a:schemeClr val="bg2"/>
              </a:solidFill>
            </a:endParaRPr>
          </a:p>
          <a:p>
            <a:pPr eaLnBrk="1" hangingPunct="1">
              <a:lnSpc>
                <a:spcPct val="120000"/>
              </a:lnSpc>
              <a:spcBef>
                <a:spcPts val="300"/>
              </a:spcBef>
              <a:spcAft>
                <a:spcPts val="300"/>
              </a:spcAft>
              <a:tabLst>
                <a:tab pos="7315200" algn="l"/>
                <a:tab pos="8001000" algn="r"/>
              </a:tabLst>
            </a:pPr>
            <a:r>
              <a:rPr lang="en-US" sz="1600" b="1" dirty="0">
                <a:solidFill>
                  <a:schemeClr val="bg2"/>
                </a:solidFill>
              </a:rPr>
              <a:t>Segment 2:</a:t>
            </a:r>
            <a:r>
              <a:rPr lang="en-US" sz="1600" dirty="0">
                <a:solidFill>
                  <a:schemeClr val="bg2"/>
                </a:solidFill>
              </a:rPr>
              <a:t>  Outstanding Bills Query	</a:t>
            </a:r>
          </a:p>
          <a:p>
            <a:pPr eaLnBrk="1" hangingPunct="1">
              <a:lnSpc>
                <a:spcPct val="120000"/>
              </a:lnSpc>
              <a:spcBef>
                <a:spcPts val="300"/>
              </a:spcBef>
              <a:spcAft>
                <a:spcPts val="300"/>
              </a:spcAft>
              <a:tabLst>
                <a:tab pos="7315200" algn="l"/>
                <a:tab pos="8001000" algn="r"/>
              </a:tabLst>
            </a:pPr>
            <a:r>
              <a:rPr lang="en-US" sz="1600" b="1" dirty="0">
                <a:solidFill>
                  <a:schemeClr val="bg2"/>
                </a:solidFill>
              </a:rPr>
              <a:t>Segment 3:  </a:t>
            </a:r>
            <a:r>
              <a:rPr lang="en-US" sz="1600" dirty="0">
                <a:solidFill>
                  <a:schemeClr val="bg2"/>
                </a:solidFill>
              </a:rPr>
              <a:t>Overdue Charges	</a:t>
            </a:r>
            <a:r>
              <a:rPr lang="en-US" sz="1600" dirty="0" smtClean="0">
                <a:solidFill>
                  <a:schemeClr val="bg2"/>
                </a:solidFill>
              </a:rPr>
              <a:t> </a:t>
            </a:r>
            <a:endParaRPr lang="en-US" sz="1600" dirty="0">
              <a:solidFill>
                <a:schemeClr val="bg2"/>
              </a:solidFill>
            </a:endParaRPr>
          </a:p>
          <a:p>
            <a:pPr eaLnBrk="1" hangingPunct="1">
              <a:lnSpc>
                <a:spcPct val="120000"/>
              </a:lnSpc>
              <a:spcBef>
                <a:spcPts val="300"/>
              </a:spcBef>
              <a:spcAft>
                <a:spcPts val="300"/>
              </a:spcAft>
              <a:tabLst>
                <a:tab pos="7315200" algn="l"/>
                <a:tab pos="8001000" algn="r"/>
              </a:tabLst>
            </a:pPr>
            <a:r>
              <a:rPr lang="en-US" sz="1600" b="1" dirty="0">
                <a:solidFill>
                  <a:schemeClr val="bg2"/>
                </a:solidFill>
              </a:rPr>
              <a:t>Segment 4:  </a:t>
            </a:r>
            <a:r>
              <a:rPr lang="en-US" sz="1600" dirty="0">
                <a:solidFill>
                  <a:schemeClr val="bg2"/>
                </a:solidFill>
              </a:rPr>
              <a:t>Statement Level Dunning	</a:t>
            </a:r>
          </a:p>
          <a:p>
            <a:pPr eaLnBrk="1" hangingPunct="1">
              <a:lnSpc>
                <a:spcPct val="120000"/>
              </a:lnSpc>
              <a:spcBef>
                <a:spcPts val="300"/>
              </a:spcBef>
              <a:spcAft>
                <a:spcPts val="300"/>
              </a:spcAft>
              <a:tabLst>
                <a:tab pos="7315200" algn="l"/>
                <a:tab pos="8001000" algn="r"/>
              </a:tabLst>
            </a:pPr>
            <a:r>
              <a:rPr lang="en-US" sz="1600" b="1" dirty="0">
                <a:solidFill>
                  <a:schemeClr val="bg2"/>
                </a:solidFill>
              </a:rPr>
              <a:t>Segment 5:  </a:t>
            </a:r>
            <a:r>
              <a:rPr lang="en-US" sz="1600" dirty="0">
                <a:solidFill>
                  <a:schemeClr val="bg2"/>
                </a:solidFill>
              </a:rPr>
              <a:t>Non-IPAC Write Offs	</a:t>
            </a:r>
          </a:p>
          <a:p>
            <a:pPr eaLnBrk="1" hangingPunct="1">
              <a:lnSpc>
                <a:spcPct val="120000"/>
              </a:lnSpc>
              <a:spcBef>
                <a:spcPts val="600"/>
              </a:spcBef>
              <a:spcAft>
                <a:spcPts val="600"/>
              </a:spcAft>
              <a:tabLst>
                <a:tab pos="7315200" algn="l"/>
                <a:tab pos="8001000" algn="r"/>
              </a:tabLst>
            </a:pPr>
            <a:r>
              <a:rPr lang="en-US" sz="1600" b="1" dirty="0">
                <a:solidFill>
                  <a:schemeClr val="bg2"/>
                </a:solidFill>
              </a:rPr>
              <a:t>Segment 6:  </a:t>
            </a:r>
            <a:r>
              <a:rPr lang="en-US" sz="1600" dirty="0">
                <a:solidFill>
                  <a:schemeClr val="bg2"/>
                </a:solidFill>
              </a:rPr>
              <a:t>Correspondence and Non-IPAC Disputes </a:t>
            </a:r>
            <a:r>
              <a:rPr lang="en-US" sz="1600" dirty="0"/>
              <a:t>	</a:t>
            </a:r>
          </a:p>
          <a:p>
            <a:pPr eaLnBrk="1" hangingPunct="1">
              <a:lnSpc>
                <a:spcPct val="120000"/>
              </a:lnSpc>
              <a:spcBef>
                <a:spcPts val="600"/>
              </a:spcBef>
              <a:spcAft>
                <a:spcPts val="600"/>
              </a:spcAft>
              <a:tabLst>
                <a:tab pos="7315200" algn="l"/>
                <a:tab pos="8001000" algn="r"/>
              </a:tabLst>
            </a:pPr>
            <a:r>
              <a:rPr lang="en-US" sz="1600" b="1" dirty="0">
                <a:solidFill>
                  <a:schemeClr val="bg2"/>
                </a:solidFill>
              </a:rPr>
              <a:t>Segment 7:  </a:t>
            </a:r>
            <a:r>
              <a:rPr lang="en-US" sz="1600" dirty="0">
                <a:solidFill>
                  <a:schemeClr val="bg2"/>
                </a:solidFill>
              </a:rPr>
              <a:t>IPAC Chargebacks and Customer Generated Exceptions	</a:t>
            </a:r>
            <a:endParaRPr lang="en-US" sz="1600" dirty="0"/>
          </a:p>
          <a:p>
            <a:pPr eaLnBrk="1" hangingPunct="1">
              <a:spcBef>
                <a:spcPts val="600"/>
              </a:spcBef>
              <a:spcAft>
                <a:spcPts val="600"/>
              </a:spcAft>
              <a:tabLst>
                <a:tab pos="7315200" algn="l"/>
                <a:tab pos="8001000" algn="r"/>
              </a:tabLst>
            </a:pPr>
            <a:r>
              <a:rPr lang="en-US" sz="1600" b="1" dirty="0">
                <a:solidFill>
                  <a:schemeClr val="bg2"/>
                </a:solidFill>
              </a:rPr>
              <a:t>Segment 8:  </a:t>
            </a:r>
            <a:r>
              <a:rPr lang="en-US" sz="1600" dirty="0">
                <a:solidFill>
                  <a:schemeClr val="bg2"/>
                </a:solidFill>
              </a:rPr>
              <a:t>PCAS Customer Novation</a:t>
            </a:r>
            <a:r>
              <a:rPr lang="en-US" sz="1600" dirty="0"/>
              <a:t>	</a:t>
            </a:r>
            <a:r>
              <a:rPr lang="en-US" sz="1600" dirty="0" smtClean="0"/>
              <a:t> </a:t>
            </a:r>
            <a:endParaRPr lang="en-US" sz="1600" dirty="0"/>
          </a:p>
          <a:p>
            <a:pPr eaLnBrk="1" hangingPunct="1">
              <a:spcBef>
                <a:spcPts val="600"/>
              </a:spcBef>
              <a:spcAft>
                <a:spcPts val="600"/>
              </a:spcAft>
              <a:tabLst>
                <a:tab pos="7315200" algn="l"/>
                <a:tab pos="8001000" algn="r"/>
              </a:tabLst>
            </a:pPr>
            <a:r>
              <a:rPr lang="en-US" sz="1600" b="1" dirty="0">
                <a:solidFill>
                  <a:schemeClr val="bg2"/>
                </a:solidFill>
              </a:rPr>
              <a:t>Segment 9:  </a:t>
            </a:r>
            <a:r>
              <a:rPr lang="en-US" sz="1600" dirty="0">
                <a:solidFill>
                  <a:schemeClr val="bg2"/>
                </a:solidFill>
              </a:rPr>
              <a:t>Unfilled </a:t>
            </a:r>
            <a:r>
              <a:rPr lang="en-US" sz="1600" dirty="0" smtClean="0">
                <a:solidFill>
                  <a:schemeClr val="bg2"/>
                </a:solidFill>
              </a:rPr>
              <a:t>Customer Order </a:t>
            </a:r>
            <a:r>
              <a:rPr lang="en-US" sz="1600" dirty="0">
                <a:solidFill>
                  <a:schemeClr val="bg2"/>
                </a:solidFill>
              </a:rPr>
              <a:t>Reversal	</a:t>
            </a:r>
          </a:p>
          <a:p>
            <a:pPr eaLnBrk="1" hangingPunct="1">
              <a:spcBef>
                <a:spcPts val="600"/>
              </a:spcBef>
              <a:spcAft>
                <a:spcPts val="600"/>
              </a:spcAft>
              <a:tabLst>
                <a:tab pos="7315200" algn="l"/>
                <a:tab pos="8001000" algn="r"/>
              </a:tabLst>
            </a:pPr>
            <a:r>
              <a:rPr lang="en-US" sz="1600" b="1" dirty="0">
                <a:solidFill>
                  <a:schemeClr val="bg2"/>
                </a:solidFill>
              </a:rPr>
              <a:t>Segment 10:  </a:t>
            </a:r>
            <a:r>
              <a:rPr lang="en-US" sz="1600" dirty="0">
                <a:solidFill>
                  <a:schemeClr val="bg2"/>
                </a:solidFill>
              </a:rPr>
              <a:t>Treasury Referral	</a:t>
            </a:r>
          </a:p>
          <a:p>
            <a:pPr eaLnBrk="1" hangingPunct="1">
              <a:spcBef>
                <a:spcPts val="600"/>
              </a:spcBef>
              <a:spcAft>
                <a:spcPts val="600"/>
              </a:spcAft>
              <a:tabLst>
                <a:tab pos="7315200" algn="l"/>
                <a:tab pos="8001000" algn="r"/>
              </a:tabLst>
            </a:pPr>
            <a:r>
              <a:rPr lang="en-US" sz="1600" b="1" dirty="0">
                <a:solidFill>
                  <a:schemeClr val="bg2"/>
                </a:solidFill>
              </a:rPr>
              <a:t>Segment 11:  </a:t>
            </a:r>
            <a:r>
              <a:rPr lang="en-US" sz="1600" dirty="0">
                <a:solidFill>
                  <a:schemeClr val="bg2"/>
                </a:solidFill>
              </a:rPr>
              <a:t>Allowance for Loss </a:t>
            </a:r>
            <a:r>
              <a:rPr lang="en-US" sz="1600" dirty="0" smtClean="0">
                <a:solidFill>
                  <a:schemeClr val="bg2"/>
                </a:solidFill>
              </a:rPr>
              <a:t>	</a:t>
            </a:r>
            <a:endParaRPr lang="en-US" sz="1600" dirty="0">
              <a:solidFill>
                <a:schemeClr val="bg2"/>
              </a:solidFill>
            </a:endParaRPr>
          </a:p>
          <a:p>
            <a:pPr eaLnBrk="1" hangingPunct="1">
              <a:spcBef>
                <a:spcPts val="600"/>
              </a:spcBef>
              <a:spcAft>
                <a:spcPts val="600"/>
              </a:spcAft>
              <a:tabLst>
                <a:tab pos="7315200" algn="l"/>
                <a:tab pos="8001000" algn="r"/>
              </a:tabLst>
            </a:pPr>
            <a:r>
              <a:rPr lang="en-US" sz="1600" b="1" dirty="0"/>
              <a:t>Segment 12: </a:t>
            </a:r>
            <a:r>
              <a:rPr lang="en-US" sz="1600" dirty="0"/>
              <a:t> Treasury Report on Receivables (TROR</a:t>
            </a:r>
            <a:r>
              <a:rPr lang="en-US" sz="1600" dirty="0" smtClean="0"/>
              <a:t>) </a:t>
            </a:r>
            <a:r>
              <a:rPr lang="en-US" sz="1600" dirty="0">
                <a:solidFill>
                  <a:schemeClr val="bg2"/>
                </a:solidFill>
              </a:rPr>
              <a:t>	</a:t>
            </a:r>
            <a:endParaRPr lang="en-US" sz="1600" dirty="0"/>
          </a:p>
          <a:p>
            <a:pPr marL="0" indent="0" eaLnBrk="1" hangingPunct="1">
              <a:lnSpc>
                <a:spcPct val="120000"/>
              </a:lnSpc>
              <a:buNone/>
              <a:tabLst>
                <a:tab pos="7315200" algn="l"/>
                <a:tab pos="8001000" algn="r"/>
              </a:tabLst>
            </a:pPr>
            <a:endParaRPr lang="en-US" sz="1600" dirty="0" smtClean="0"/>
          </a:p>
        </p:txBody>
      </p:sp>
      <p:sp>
        <p:nvSpPr>
          <p:cNvPr id="2" name="Footer Placeholder 1"/>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11" name="TextBox 10"/>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242</a:t>
            </a:fld>
            <a:endParaRPr lang="en-US" sz="1000" dirty="0"/>
          </a:p>
        </p:txBody>
      </p:sp>
    </p:spTree>
    <p:extLst>
      <p:ext uri="{BB962C8B-B14F-4D97-AF65-F5344CB8AC3E}">
        <p14:creationId xmlns:p14="http://schemas.microsoft.com/office/powerpoint/2010/main" val="2405299948"/>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dirty="0" smtClean="0"/>
              <a:t>Treasury Report on Receivables (TROR)</a:t>
            </a:r>
          </a:p>
        </p:txBody>
      </p:sp>
      <p:sp>
        <p:nvSpPr>
          <p:cNvPr id="11267" name="Content Placeholder 3"/>
          <p:cNvSpPr>
            <a:spLocks noGrp="1"/>
          </p:cNvSpPr>
          <p:nvPr>
            <p:ph idx="1"/>
          </p:nvPr>
        </p:nvSpPr>
        <p:spPr>
          <a:xfrm>
            <a:off x="636588" y="1277938"/>
            <a:ext cx="8229600" cy="4525962"/>
          </a:xfrm>
          <a:prstGeom prst="rect">
            <a:avLst/>
          </a:prstGeom>
        </p:spPr>
        <p:txBody>
          <a:bodyPr/>
          <a:lstStyle/>
          <a:p>
            <a:pPr>
              <a:spcBef>
                <a:spcPts val="600"/>
              </a:spcBef>
              <a:spcAft>
                <a:spcPts val="600"/>
              </a:spcAft>
            </a:pPr>
            <a:r>
              <a:rPr lang="en-US" sz="2000" b="1" dirty="0" smtClean="0"/>
              <a:t>Treasury Report on Receivables (TROR)</a:t>
            </a:r>
            <a:endParaRPr lang="en-US" sz="2000" dirty="0" smtClean="0"/>
          </a:p>
          <a:p>
            <a:pPr lvl="1">
              <a:spcBef>
                <a:spcPts val="600"/>
              </a:spcBef>
              <a:spcAft>
                <a:spcPts val="600"/>
              </a:spcAft>
            </a:pPr>
            <a:r>
              <a:rPr lang="en-US" sz="1800" dirty="0"/>
              <a:t>Q</a:t>
            </a:r>
            <a:r>
              <a:rPr lang="en-US" sz="1800" dirty="0" smtClean="0"/>
              <a:t>uarterly </a:t>
            </a:r>
            <a:r>
              <a:rPr lang="en-US" sz="1800" dirty="0"/>
              <a:t>report mandated by </a:t>
            </a:r>
            <a:r>
              <a:rPr lang="en-US" sz="1800" dirty="0" smtClean="0"/>
              <a:t>Treasury</a:t>
            </a:r>
          </a:p>
          <a:p>
            <a:pPr lvl="1">
              <a:spcBef>
                <a:spcPts val="600"/>
              </a:spcBef>
              <a:spcAft>
                <a:spcPts val="600"/>
              </a:spcAft>
            </a:pPr>
            <a:r>
              <a:rPr lang="en-US" sz="1800" dirty="0" smtClean="0"/>
              <a:t>A management </a:t>
            </a:r>
            <a:r>
              <a:rPr lang="en-US" sz="1800" dirty="0"/>
              <a:t>report that </a:t>
            </a:r>
            <a:r>
              <a:rPr lang="en-US" sz="1800" dirty="0" smtClean="0"/>
              <a:t>provides information on</a:t>
            </a:r>
          </a:p>
          <a:p>
            <a:pPr lvl="2">
              <a:spcBef>
                <a:spcPts val="600"/>
              </a:spcBef>
              <a:spcAft>
                <a:spcPts val="600"/>
              </a:spcAft>
            </a:pPr>
            <a:r>
              <a:rPr lang="en-US" sz="1600" dirty="0"/>
              <a:t>the status and condition of the Federal Government’s non-tax debt </a:t>
            </a:r>
            <a:r>
              <a:rPr lang="en-US" sz="1600" dirty="0" smtClean="0"/>
              <a:t>portfolio</a:t>
            </a:r>
            <a:endParaRPr lang="en-US" sz="1600" b="1" dirty="0" smtClean="0"/>
          </a:p>
          <a:p>
            <a:pPr lvl="2">
              <a:spcBef>
                <a:spcPts val="600"/>
              </a:spcBef>
              <a:spcAft>
                <a:spcPts val="600"/>
              </a:spcAft>
            </a:pPr>
            <a:r>
              <a:rPr lang="en-US" sz="1600" b="1" dirty="0" smtClean="0"/>
              <a:t>gross </a:t>
            </a:r>
            <a:r>
              <a:rPr lang="en-US" sz="1600" b="1" dirty="0"/>
              <a:t>book value</a:t>
            </a:r>
            <a:r>
              <a:rPr lang="en-US" sz="1600" dirty="0"/>
              <a:t> of the receivables owed to Federal agencies </a:t>
            </a:r>
            <a:endParaRPr lang="en-US" sz="1600" dirty="0" smtClean="0"/>
          </a:p>
          <a:p>
            <a:pPr lvl="2">
              <a:spcBef>
                <a:spcPts val="600"/>
              </a:spcBef>
              <a:spcAft>
                <a:spcPts val="600"/>
              </a:spcAft>
            </a:pPr>
            <a:r>
              <a:rPr lang="en-US" sz="1600" dirty="0" smtClean="0"/>
              <a:t>the </a:t>
            </a:r>
            <a:r>
              <a:rPr lang="en-US" sz="1600" dirty="0"/>
              <a:t>type of receivables, i.e., direct loans, defaulted guaranteed loans, or accounts </a:t>
            </a:r>
            <a:r>
              <a:rPr lang="en-US" sz="1600" dirty="0" smtClean="0"/>
              <a:t>receivable. </a:t>
            </a:r>
            <a:endParaRPr lang="en-US" sz="1600" i="1" dirty="0" smtClean="0"/>
          </a:p>
          <a:p>
            <a:pPr>
              <a:spcBef>
                <a:spcPts val="600"/>
              </a:spcBef>
              <a:spcAft>
                <a:spcPts val="600"/>
              </a:spcAft>
            </a:pPr>
            <a:r>
              <a:rPr lang="en-US" sz="2000" dirty="0" smtClean="0"/>
              <a:t>Additional information regarding the TROR can be found on Treasury’s website</a:t>
            </a:r>
            <a:endParaRPr lang="en-US" sz="2000" dirty="0" smtClean="0">
              <a:hlinkClick r:id="rId3"/>
            </a:endParaRPr>
          </a:p>
          <a:p>
            <a:pPr lvl="1">
              <a:spcBef>
                <a:spcPts val="600"/>
              </a:spcBef>
              <a:spcAft>
                <a:spcPts val="600"/>
              </a:spcAft>
              <a:buFont typeface="Arial" pitchFamily="34" charset="0"/>
              <a:buChar char="•"/>
            </a:pPr>
            <a:r>
              <a:rPr lang="en-US" sz="1800" dirty="0" smtClean="0">
                <a:hlinkClick r:id="rId3"/>
              </a:rPr>
              <a:t>http</a:t>
            </a:r>
            <a:r>
              <a:rPr lang="en-US" sz="1800" dirty="0">
                <a:hlinkClick r:id="rId3"/>
              </a:rPr>
              <a:t>://</a:t>
            </a:r>
            <a:r>
              <a:rPr lang="en-US" sz="1800" dirty="0" smtClean="0">
                <a:hlinkClick r:id="rId3"/>
              </a:rPr>
              <a:t>fiscal.treasury.gov/fsservices/gov/debtColl/rsrcsTools/debt_dmrpts_tror.htm</a:t>
            </a:r>
            <a:endParaRPr lang="en-US" sz="1800" dirty="0" smtClean="0"/>
          </a:p>
        </p:txBody>
      </p:sp>
      <p:sp>
        <p:nvSpPr>
          <p:cNvPr id="11268" name="Slide Number Placeholder 4"/>
          <p:cNvSpPr>
            <a:spLocks noGrp="1"/>
          </p:cNvSpPr>
          <p:nvPr>
            <p:ph type="sldNum" sz="quarter" idx="11"/>
          </p:nvPr>
        </p:nvSpPr>
        <p:spPr>
          <a:xfrm>
            <a:off x="29028" y="6211559"/>
            <a:ext cx="462986" cy="272468"/>
          </a:xfrm>
          <a:prstGeom prst="rect">
            <a:avLst/>
          </a:prstGeom>
          <a:noFill/>
        </p:spPr>
        <p:txBody>
          <a:bodyPr/>
          <a:lstStyle/>
          <a:p>
            <a:fld id="{66602692-2146-40BD-A7B2-2874531427EF}" type="slidenum">
              <a:rPr lang="en-US" sz="1000" smtClean="0"/>
              <a:pPr/>
              <a:t>243</a:t>
            </a:fld>
            <a:endParaRPr lang="en-US" sz="1000" dirty="0" smtClean="0"/>
          </a:p>
        </p:txBody>
      </p:sp>
      <p:sp>
        <p:nvSpPr>
          <p:cNvPr id="2" name="Footer Placeholder 1"/>
          <p:cNvSpPr>
            <a:spLocks noGrp="1"/>
          </p:cNvSpPr>
          <p:nvPr>
            <p:ph type="ftr" sz="quarter" idx="4294967295"/>
          </p:nvPr>
        </p:nvSpPr>
        <p:spPr>
          <a:xfrm>
            <a:off x="376178" y="6553200"/>
            <a:ext cx="7010400" cy="304800"/>
          </a:xfrm>
          <a:prstGeom prst="rect">
            <a:avLst/>
          </a:prstGeom>
        </p:spPr>
        <p:txBody>
          <a:bodyPr/>
          <a:lstStyle/>
          <a:p>
            <a:pPr>
              <a:defRPr/>
            </a:pPr>
            <a:r>
              <a:rPr lang="en-US" sz="1200" b="1" dirty="0" smtClean="0"/>
              <a:t>CGI Federal Proprietary and Confidential</a:t>
            </a:r>
            <a:endParaRPr lang="en-US" sz="1200" b="1" dirty="0"/>
          </a:p>
        </p:txBody>
      </p:sp>
    </p:spTree>
    <p:extLst>
      <p:ext uri="{BB962C8B-B14F-4D97-AF65-F5344CB8AC3E}">
        <p14:creationId xmlns:p14="http://schemas.microsoft.com/office/powerpoint/2010/main" val="2240401538"/>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Treasury Report on </a:t>
            </a:r>
            <a:r>
              <a:rPr lang="en-US" dirty="0" smtClean="0"/>
              <a:t>Receivables - Overview</a:t>
            </a:r>
            <a:endParaRPr lang="en-US" dirty="0"/>
          </a:p>
        </p:txBody>
      </p:sp>
      <p:sp>
        <p:nvSpPr>
          <p:cNvPr id="3" name="Content Placeholder 2"/>
          <p:cNvSpPr>
            <a:spLocks noGrp="1"/>
          </p:cNvSpPr>
          <p:nvPr>
            <p:ph idx="1"/>
          </p:nvPr>
        </p:nvSpPr>
        <p:spPr>
          <a:xfrm>
            <a:off x="584200" y="1085761"/>
            <a:ext cx="8229600" cy="4525962"/>
          </a:xfrm>
          <a:prstGeom prst="rect">
            <a:avLst/>
          </a:prstGeom>
        </p:spPr>
        <p:txBody>
          <a:bodyPr>
            <a:noAutofit/>
          </a:bodyPr>
          <a:lstStyle/>
          <a:p>
            <a:pPr>
              <a:buFont typeface="Arial" pitchFamily="34" charset="0"/>
              <a:buChar char="•"/>
            </a:pPr>
            <a:r>
              <a:rPr lang="en-US" sz="2000" dirty="0" smtClean="0"/>
              <a:t>TROR is divided into </a:t>
            </a:r>
            <a:r>
              <a:rPr lang="en-US" sz="2000" b="1" u="sng" dirty="0" smtClean="0"/>
              <a:t>three parts</a:t>
            </a:r>
            <a:endParaRPr lang="en-US" sz="2000" b="1" dirty="0" smtClean="0"/>
          </a:p>
          <a:p>
            <a:pPr lvl="1">
              <a:buFont typeface="Arial" pitchFamily="34" charset="0"/>
              <a:buChar char="•"/>
            </a:pPr>
            <a:r>
              <a:rPr lang="en-US" sz="1800" dirty="0" smtClean="0"/>
              <a:t>Each part has multiple </a:t>
            </a:r>
            <a:r>
              <a:rPr lang="en-US" sz="1800" u="sng" dirty="0" smtClean="0"/>
              <a:t>sections</a:t>
            </a:r>
            <a:endParaRPr lang="en-US" sz="1800" dirty="0" smtClean="0"/>
          </a:p>
          <a:p>
            <a:pPr lvl="1">
              <a:buFont typeface="Arial" pitchFamily="34" charset="0"/>
              <a:buChar char="•"/>
            </a:pPr>
            <a:r>
              <a:rPr lang="en-US" sz="1800" dirty="0" smtClean="0"/>
              <a:t>Each section captures multiple </a:t>
            </a:r>
            <a:r>
              <a:rPr lang="en-US" sz="1800" u="sng" dirty="0" smtClean="0"/>
              <a:t>data points</a:t>
            </a:r>
          </a:p>
          <a:p>
            <a:pPr lvl="1">
              <a:buFont typeface="Arial" pitchFamily="34" charset="0"/>
              <a:buChar char="•"/>
            </a:pPr>
            <a:r>
              <a:rPr lang="en-US" sz="1800" dirty="0" smtClean="0"/>
              <a:t>Each data point represents either a </a:t>
            </a:r>
            <a:r>
              <a:rPr lang="en-US" sz="1800" u="sng" dirty="0" smtClean="0"/>
              <a:t>number of debts</a:t>
            </a:r>
            <a:r>
              <a:rPr lang="en-US" sz="1800" dirty="0" smtClean="0"/>
              <a:t> or </a:t>
            </a:r>
            <a:r>
              <a:rPr lang="en-US" sz="1800" u="sng" dirty="0" smtClean="0"/>
              <a:t>dollar amount</a:t>
            </a:r>
          </a:p>
          <a:p>
            <a:pPr lvl="1">
              <a:buFont typeface="Arial" pitchFamily="34" charset="0"/>
              <a:buChar char="•"/>
            </a:pPr>
            <a:endParaRPr lang="en-US" sz="1800" dirty="0" smtClean="0"/>
          </a:p>
          <a:p>
            <a:pPr>
              <a:spcBef>
                <a:spcPts val="1200"/>
              </a:spcBef>
              <a:buFont typeface="Arial" pitchFamily="34" charset="0"/>
              <a:buChar char="•"/>
            </a:pPr>
            <a:r>
              <a:rPr lang="en-US" sz="1800" b="1" dirty="0" smtClean="0"/>
              <a:t>Part I - Status of Receivables</a:t>
            </a:r>
          </a:p>
          <a:p>
            <a:pPr lvl="2"/>
            <a:r>
              <a:rPr lang="en-US" sz="1600" dirty="0" smtClean="0"/>
              <a:t>Section A   Receivables and Collections</a:t>
            </a:r>
          </a:p>
          <a:p>
            <a:pPr lvl="2"/>
            <a:r>
              <a:rPr lang="en-US" sz="1600" dirty="0" smtClean="0"/>
              <a:t>Section B   Additional Receivables Data (Information Only)</a:t>
            </a:r>
          </a:p>
          <a:p>
            <a:pPr lvl="2"/>
            <a:r>
              <a:rPr lang="en-US" sz="1600" dirty="0" smtClean="0"/>
              <a:t>Section C   Delinquent Debt (Excluding CNC Debts)</a:t>
            </a:r>
          </a:p>
          <a:p>
            <a:pPr>
              <a:buFont typeface="Arial" pitchFamily="34" charset="0"/>
              <a:buChar char="•"/>
            </a:pPr>
            <a:r>
              <a:rPr lang="en-US" sz="1800" b="1" dirty="0" smtClean="0"/>
              <a:t>Part II - Debt Management Tool and Technique Performance Data</a:t>
            </a:r>
          </a:p>
          <a:p>
            <a:pPr lvl="2"/>
            <a:r>
              <a:rPr lang="en-US" sz="1600" dirty="0" smtClean="0"/>
              <a:t>Section A   Delinquent Debt 180 Days or Less</a:t>
            </a:r>
          </a:p>
          <a:p>
            <a:pPr lvl="2"/>
            <a:r>
              <a:rPr lang="en-US" sz="1600" dirty="0" smtClean="0"/>
              <a:t>Section B   Delinquent Debt (Over 180 Days Delinquent) Eligible for Referral to Treasury for Offset and Cross-Servicing</a:t>
            </a:r>
          </a:p>
          <a:p>
            <a:pPr lvl="2"/>
            <a:r>
              <a:rPr lang="en-US" sz="1600" dirty="0" smtClean="0"/>
              <a:t>Section C   Collections on Delinquent Debt</a:t>
            </a:r>
          </a:p>
          <a:p>
            <a:pPr lvl="2"/>
            <a:r>
              <a:rPr lang="en-US" sz="1600" dirty="0" smtClean="0"/>
              <a:t>Section D   CNC Debt Status</a:t>
            </a:r>
          </a:p>
          <a:p>
            <a:pPr lvl="2"/>
            <a:r>
              <a:rPr lang="en-US" sz="1600" dirty="0" smtClean="0"/>
              <a:t>Section E   Disposition of Closed-Out Debts</a:t>
            </a:r>
          </a:p>
          <a:p>
            <a:pPr>
              <a:buFont typeface="Arial" pitchFamily="34" charset="0"/>
              <a:buChar char="•"/>
            </a:pPr>
            <a:r>
              <a:rPr lang="en-US" sz="1800" b="1" dirty="0" smtClean="0"/>
              <a:t>Part III - Footnotes </a:t>
            </a:r>
            <a:endParaRPr lang="en-US" sz="1800" b="1" dirty="0"/>
          </a:p>
        </p:txBody>
      </p:sp>
      <p:sp>
        <p:nvSpPr>
          <p:cNvPr id="4" name="Slide Number Placeholder 3"/>
          <p:cNvSpPr>
            <a:spLocks noGrp="1"/>
          </p:cNvSpPr>
          <p:nvPr>
            <p:ph type="sldNum" sz="quarter" idx="11"/>
          </p:nvPr>
        </p:nvSpPr>
        <p:spPr>
          <a:xfrm>
            <a:off x="29028" y="6202935"/>
            <a:ext cx="509285" cy="295617"/>
          </a:xfrm>
          <a:prstGeom prst="rect">
            <a:avLst/>
          </a:prstGeom>
        </p:spPr>
        <p:txBody>
          <a:bodyPr/>
          <a:lstStyle/>
          <a:p>
            <a:pPr>
              <a:defRPr/>
            </a:pPr>
            <a:fld id="{00975547-AE17-4A28-9D90-E53FE90189E2}" type="slidenum">
              <a:rPr lang="en-US" sz="1000" smtClean="0"/>
              <a:pPr>
                <a:defRPr/>
              </a:pPr>
              <a:t>244</a:t>
            </a:fld>
            <a:endParaRPr lang="en-US" sz="1000" dirty="0"/>
          </a:p>
        </p:txBody>
      </p:sp>
      <p:sp>
        <p:nvSpPr>
          <p:cNvPr id="5" name="Footer Placeholder 4"/>
          <p:cNvSpPr>
            <a:spLocks noGrp="1"/>
          </p:cNvSpPr>
          <p:nvPr>
            <p:ph type="ftr" sz="quarter" idx="4294967295"/>
          </p:nvPr>
        </p:nvSpPr>
        <p:spPr>
          <a:xfrm>
            <a:off x="376178" y="6553200"/>
            <a:ext cx="7010400" cy="304800"/>
          </a:xfrm>
          <a:prstGeom prst="rect">
            <a:avLst/>
          </a:prstGeom>
        </p:spPr>
        <p:txBody>
          <a:bodyPr/>
          <a:lstStyle/>
          <a:p>
            <a:pPr>
              <a:defRPr/>
            </a:pPr>
            <a:r>
              <a:rPr lang="en-US" sz="1200" b="1" dirty="0" smtClean="0"/>
              <a:t>CGI Federal Proprietary and Confidential</a:t>
            </a:r>
            <a:endParaRPr lang="en-US" sz="1200" b="1" dirty="0"/>
          </a:p>
        </p:txBody>
      </p:sp>
    </p:spTree>
    <p:extLst>
      <p:ext uri="{BB962C8B-B14F-4D97-AF65-F5344CB8AC3E}">
        <p14:creationId xmlns:p14="http://schemas.microsoft.com/office/powerpoint/2010/main" val="585123794"/>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cs typeface="Calibri" pitchFamily="34" charset="0"/>
              </a:rPr>
              <a:t>Pegasys TROR Process</a:t>
            </a:r>
            <a:endParaRPr lang="en-US" dirty="0"/>
          </a:p>
        </p:txBody>
      </p:sp>
      <p:sp>
        <p:nvSpPr>
          <p:cNvPr id="2" name="Slide Number Placeholder 1"/>
          <p:cNvSpPr>
            <a:spLocks noGrp="1"/>
          </p:cNvSpPr>
          <p:nvPr>
            <p:ph type="sldNum" sz="quarter" idx="11"/>
          </p:nvPr>
        </p:nvSpPr>
        <p:spPr>
          <a:xfrm>
            <a:off x="29028" y="6202930"/>
            <a:ext cx="474561" cy="295617"/>
          </a:xfrm>
        </p:spPr>
        <p:txBody>
          <a:bodyPr/>
          <a:lstStyle/>
          <a:p>
            <a:fld id="{525A3C56-E491-49B2-93F3-63532DF516BC}" type="slidenum">
              <a:rPr lang="en-US" sz="1000" smtClean="0"/>
              <a:pPr/>
              <a:t>245</a:t>
            </a:fld>
            <a:endParaRPr lang="en-US" sz="1000" dirty="0"/>
          </a:p>
        </p:txBody>
      </p:sp>
      <p:sp>
        <p:nvSpPr>
          <p:cNvPr id="8" name="Content Placeholder 2"/>
          <p:cNvSpPr>
            <a:spLocks noGrp="1"/>
          </p:cNvSpPr>
          <p:nvPr/>
        </p:nvSpPr>
        <p:spPr bwMode="auto">
          <a:xfrm>
            <a:off x="377253" y="802759"/>
            <a:ext cx="8683620" cy="52524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lvl="1" eaLnBrk="1" fontAlgn="auto" hangingPunct="1">
              <a:spcBef>
                <a:spcPts val="600"/>
              </a:spcBef>
              <a:spcAft>
                <a:spcPts val="600"/>
              </a:spcAft>
            </a:pPr>
            <a:endParaRPr lang="en-US" sz="1600" dirty="0" smtClean="0">
              <a:cs typeface="Calibri" pitchFamily="34" charset="0"/>
            </a:endParaRPr>
          </a:p>
          <a:p>
            <a:pPr lvl="2" eaLnBrk="1" fontAlgn="auto" hangingPunct="1">
              <a:spcBef>
                <a:spcPts val="600"/>
              </a:spcBef>
              <a:spcAft>
                <a:spcPts val="600"/>
              </a:spcAft>
            </a:pPr>
            <a:endParaRPr lang="en-US" sz="1600" dirty="0" smtClean="0">
              <a:cs typeface="Calibri" pitchFamily="34" charset="0"/>
            </a:endParaRPr>
          </a:p>
        </p:txBody>
      </p:sp>
      <p:graphicFrame>
        <p:nvGraphicFramePr>
          <p:cNvPr id="9" name="Diagram 8"/>
          <p:cNvGraphicFramePr/>
          <p:nvPr>
            <p:extLst>
              <p:ext uri="{D42A27DB-BD31-4B8C-83A1-F6EECF244321}">
                <p14:modId xmlns:p14="http://schemas.microsoft.com/office/powerpoint/2010/main" val="1266912478"/>
              </p:ext>
            </p:extLst>
          </p:nvPr>
        </p:nvGraphicFramePr>
        <p:xfrm>
          <a:off x="1149476" y="1203326"/>
          <a:ext cx="7206398" cy="47005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Footer Placeholder 9"/>
          <p:cNvSpPr>
            <a:spLocks noGrp="1"/>
          </p:cNvSpPr>
          <p:nvPr>
            <p:ph type="ftr" sz="quarter" idx="4294967295"/>
          </p:nvPr>
        </p:nvSpPr>
        <p:spPr>
          <a:xfrm>
            <a:off x="457200" y="6553200"/>
            <a:ext cx="7010400" cy="304800"/>
          </a:xfrm>
          <a:prstGeom prst="rect">
            <a:avLst/>
          </a:prstGeom>
        </p:spPr>
        <p:txBody>
          <a:bodyPr/>
          <a:lstStyle/>
          <a:p>
            <a:pPr>
              <a:defRPr/>
            </a:pPr>
            <a:r>
              <a:rPr lang="en-US" sz="1200" b="1" dirty="0" smtClean="0"/>
              <a:t>CGI Federal Proprietary and Confidential</a:t>
            </a:r>
            <a:endParaRPr lang="en-US" sz="1200" b="1" dirty="0"/>
          </a:p>
        </p:txBody>
      </p:sp>
    </p:spTree>
    <p:extLst>
      <p:ext uri="{BB962C8B-B14F-4D97-AF65-F5344CB8AC3E}">
        <p14:creationId xmlns:p14="http://schemas.microsoft.com/office/powerpoint/2010/main" val="3999642248"/>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Capture Transactions</a:t>
            </a:r>
            <a:endParaRPr lang="en-US" dirty="0"/>
          </a:p>
        </p:txBody>
      </p:sp>
      <p:sp>
        <p:nvSpPr>
          <p:cNvPr id="3" name="Content Placeholder 2"/>
          <p:cNvSpPr>
            <a:spLocks noGrp="1"/>
          </p:cNvSpPr>
          <p:nvPr>
            <p:ph idx="1"/>
          </p:nvPr>
        </p:nvSpPr>
        <p:spPr>
          <a:prstGeom prst="rect">
            <a:avLst/>
          </a:prstGeom>
        </p:spPr>
        <p:txBody>
          <a:bodyPr>
            <a:normAutofit fontScale="85000" lnSpcReduction="20000"/>
          </a:bodyPr>
          <a:lstStyle/>
          <a:p>
            <a:r>
              <a:rPr lang="en-US" sz="2100" b="1" u="sng" dirty="0" smtClean="0"/>
              <a:t>Receivables</a:t>
            </a:r>
          </a:p>
          <a:p>
            <a:pPr lvl="1"/>
            <a:r>
              <a:rPr lang="en-US" sz="2100" dirty="0" smtClean="0"/>
              <a:t>Billing Documents</a:t>
            </a:r>
          </a:p>
          <a:p>
            <a:pPr lvl="1"/>
            <a:r>
              <a:rPr lang="en-US" sz="2100" dirty="0" smtClean="0"/>
              <a:t>Debt Accounts</a:t>
            </a:r>
          </a:p>
          <a:p>
            <a:pPr lvl="1"/>
            <a:r>
              <a:rPr lang="en-US" sz="2100" dirty="0" smtClean="0"/>
              <a:t>Standard Vouchers</a:t>
            </a:r>
          </a:p>
          <a:p>
            <a:pPr lvl="1"/>
            <a:r>
              <a:rPr lang="en-US" sz="2100" dirty="0" smtClean="0"/>
              <a:t>Journal Vouchers</a:t>
            </a:r>
          </a:p>
          <a:p>
            <a:pPr lvl="1"/>
            <a:endParaRPr lang="en-US" sz="2100" dirty="0" smtClean="0"/>
          </a:p>
          <a:p>
            <a:pPr lvl="1">
              <a:buNone/>
            </a:pPr>
            <a:r>
              <a:rPr lang="en-US" sz="2100" b="1" u="sng" dirty="0" smtClean="0"/>
              <a:t>Collections</a:t>
            </a:r>
            <a:endParaRPr lang="en-US" sz="2100" dirty="0" smtClean="0"/>
          </a:p>
          <a:p>
            <a:pPr lvl="1"/>
            <a:r>
              <a:rPr lang="en-US" sz="2100" dirty="0" smtClean="0"/>
              <a:t>Cash Receipts</a:t>
            </a:r>
          </a:p>
          <a:p>
            <a:pPr lvl="1"/>
            <a:r>
              <a:rPr lang="en-US" sz="2100" dirty="0" smtClean="0"/>
              <a:t>Standard Vouchers</a:t>
            </a:r>
          </a:p>
          <a:p>
            <a:pPr lvl="1"/>
            <a:r>
              <a:rPr lang="en-US" sz="2100" dirty="0" smtClean="0"/>
              <a:t>Journal Vouchers</a:t>
            </a:r>
            <a:endParaRPr lang="en-US" sz="2100" b="1" u="sng" dirty="0" smtClean="0"/>
          </a:p>
          <a:p>
            <a:pPr lvl="1">
              <a:buNone/>
            </a:pPr>
            <a:endParaRPr lang="en-US" sz="2100" b="1" u="sng" dirty="0" smtClean="0"/>
          </a:p>
          <a:p>
            <a:pPr lvl="1">
              <a:buNone/>
            </a:pPr>
            <a:r>
              <a:rPr lang="en-US" sz="2100" b="1" u="sng" dirty="0" smtClean="0"/>
              <a:t>Write Offs</a:t>
            </a:r>
          </a:p>
          <a:p>
            <a:pPr lvl="1"/>
            <a:r>
              <a:rPr lang="en-US" sz="2100" dirty="0" smtClean="0"/>
              <a:t>Cash Receipts</a:t>
            </a:r>
          </a:p>
          <a:p>
            <a:pPr lvl="1"/>
            <a:r>
              <a:rPr lang="en-US" sz="2100" dirty="0" smtClean="0"/>
              <a:t>Standard Vouchers</a:t>
            </a:r>
          </a:p>
          <a:p>
            <a:pPr lvl="1"/>
            <a:r>
              <a:rPr lang="en-US" sz="2100" dirty="0" smtClean="0"/>
              <a:t>Journal Vouchers</a:t>
            </a:r>
            <a:endParaRPr lang="en-US" sz="2100" b="1" u="sng" dirty="0" smtClean="0"/>
          </a:p>
          <a:p>
            <a:pPr lvl="1">
              <a:buNone/>
            </a:pPr>
            <a:endParaRPr lang="en-US" dirty="0"/>
          </a:p>
        </p:txBody>
      </p:sp>
      <p:sp>
        <p:nvSpPr>
          <p:cNvPr id="4" name="Slide Number Placeholder 3"/>
          <p:cNvSpPr>
            <a:spLocks noGrp="1"/>
          </p:cNvSpPr>
          <p:nvPr>
            <p:ph type="sldNum" sz="quarter" idx="11"/>
          </p:nvPr>
        </p:nvSpPr>
        <p:spPr>
          <a:xfrm>
            <a:off x="14514" y="6159393"/>
            <a:ext cx="474561" cy="306729"/>
          </a:xfrm>
          <a:prstGeom prst="rect">
            <a:avLst/>
          </a:prstGeom>
        </p:spPr>
        <p:txBody>
          <a:bodyPr/>
          <a:lstStyle/>
          <a:p>
            <a:pPr>
              <a:defRPr/>
            </a:pPr>
            <a:fld id="{00975547-AE17-4A28-9D90-E53FE90189E2}" type="slidenum">
              <a:rPr lang="en-US" sz="1000" smtClean="0"/>
              <a:pPr>
                <a:defRPr/>
              </a:pPr>
              <a:t>246</a:t>
            </a:fld>
            <a:endParaRPr lang="en-US" sz="1000" dirty="0"/>
          </a:p>
        </p:txBody>
      </p:sp>
      <p:sp>
        <p:nvSpPr>
          <p:cNvPr id="6" name="TextBox 5"/>
          <p:cNvSpPr txBox="1"/>
          <p:nvPr/>
        </p:nvSpPr>
        <p:spPr bwMode="auto">
          <a:xfrm>
            <a:off x="3684588" y="3544701"/>
            <a:ext cx="5257800" cy="1508105"/>
          </a:xfrm>
          <a:prstGeom prst="rect">
            <a:avLst/>
          </a:prstGeom>
          <a:noFill/>
          <a:ln w="9525" algn="ctr">
            <a:noFill/>
            <a:miter lim="800000"/>
            <a:headEnd/>
            <a:tailEnd/>
          </a:ln>
          <a:effectLst/>
        </p:spPr>
        <p:txBody>
          <a:bodyPr wrap="square" lIns="0" tIns="0" rIns="0" bIns="0" rtlCol="0">
            <a:spAutoFit/>
          </a:bodyPr>
          <a:lstStyle/>
          <a:p>
            <a:r>
              <a:rPr lang="en-US" sz="1600" dirty="0" smtClean="0"/>
              <a:t>SV/JV Logic</a:t>
            </a:r>
          </a:p>
          <a:p>
            <a:pPr>
              <a:buFont typeface="Arial" pitchFamily="34" charset="0"/>
              <a:buChar char="•"/>
            </a:pPr>
            <a:r>
              <a:rPr lang="en-US" sz="1600" dirty="0" smtClean="0"/>
              <a:t>If Trans Event does </a:t>
            </a:r>
            <a:r>
              <a:rPr lang="en-US" sz="1600" b="1" u="sng" dirty="0" smtClean="0"/>
              <a:t>not</a:t>
            </a:r>
            <a:r>
              <a:rPr lang="en-US" sz="1600" dirty="0" smtClean="0"/>
              <a:t> equal “Budget Correction” and Accounting Event is:</a:t>
            </a:r>
          </a:p>
          <a:p>
            <a:pPr>
              <a:buFont typeface="Arial" pitchFamily="34" charset="0"/>
              <a:buChar char="•"/>
            </a:pPr>
            <a:r>
              <a:rPr lang="en-US" sz="1600" dirty="0" smtClean="0"/>
              <a:t>Receivable</a:t>
            </a:r>
          </a:p>
          <a:p>
            <a:pPr>
              <a:buFont typeface="Arial" pitchFamily="34" charset="0"/>
              <a:buChar char="•"/>
            </a:pPr>
            <a:r>
              <a:rPr lang="en-US" sz="1600" dirty="0" smtClean="0"/>
              <a:t>Cash Receipt</a:t>
            </a:r>
          </a:p>
          <a:p>
            <a:pPr>
              <a:buFont typeface="Arial" pitchFamily="34" charset="0"/>
              <a:buChar char="•"/>
            </a:pPr>
            <a:endParaRPr lang="en-US" dirty="0" smtClean="0"/>
          </a:p>
        </p:txBody>
      </p:sp>
      <p:graphicFrame>
        <p:nvGraphicFramePr>
          <p:cNvPr id="8" name="Table 7"/>
          <p:cNvGraphicFramePr>
            <a:graphicFrameLocks noGrp="1"/>
          </p:cNvGraphicFramePr>
          <p:nvPr>
            <p:extLst>
              <p:ext uri="{D42A27DB-BD31-4B8C-83A1-F6EECF244321}">
                <p14:modId xmlns:p14="http://schemas.microsoft.com/office/powerpoint/2010/main" val="1026847954"/>
              </p:ext>
            </p:extLst>
          </p:nvPr>
        </p:nvGraphicFramePr>
        <p:xfrm>
          <a:off x="3595099" y="1616075"/>
          <a:ext cx="5347289" cy="1681480"/>
        </p:xfrm>
        <a:graphic>
          <a:graphicData uri="http://schemas.openxmlformats.org/drawingml/2006/table">
            <a:tbl>
              <a:tblPr firstRow="1" bandRow="1">
                <a:tableStyleId>{9D7B26C5-4107-4FEC-AEDC-1716B250A1EF}</a:tableStyleId>
              </a:tblPr>
              <a:tblGrid>
                <a:gridCol w="2630215"/>
                <a:gridCol w="2717074"/>
              </a:tblGrid>
              <a:tr h="370840">
                <a:tc>
                  <a:txBody>
                    <a:bodyPr/>
                    <a:lstStyle/>
                    <a:p>
                      <a:r>
                        <a:rPr lang="en-US" dirty="0" smtClean="0"/>
                        <a:t>TROR Classification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TROR Category</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buFont typeface="Arial" pitchFamily="34" charset="0"/>
                        <a:buChar char="•"/>
                      </a:pPr>
                      <a:r>
                        <a:rPr lang="en-US" sz="1600" dirty="0" smtClean="0"/>
                        <a:t>A - Administrative </a:t>
                      </a:r>
                    </a:p>
                    <a:p>
                      <a:pPr>
                        <a:buFont typeface="Arial" pitchFamily="34" charset="0"/>
                        <a:buChar char="•"/>
                      </a:pPr>
                      <a:r>
                        <a:rPr lang="en-US" sz="1600" dirty="0" smtClean="0"/>
                        <a:t>D - Direct Loan</a:t>
                      </a:r>
                    </a:p>
                    <a:p>
                      <a:pPr>
                        <a:buFont typeface="Arial" pitchFamily="34" charset="0"/>
                        <a:buChar char="•"/>
                      </a:pPr>
                      <a:r>
                        <a:rPr lang="en-US" sz="1600" dirty="0" smtClean="0"/>
                        <a:t>F - Defaulted Guaranteed Loan</a:t>
                      </a:r>
                    </a:p>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Font typeface="Arial" pitchFamily="34" charset="0"/>
                        <a:buChar char="•"/>
                      </a:pPr>
                      <a:r>
                        <a:rPr lang="en-US" sz="1600" dirty="0" smtClean="0"/>
                        <a:t>Consumer</a:t>
                      </a:r>
                    </a:p>
                    <a:p>
                      <a:pPr>
                        <a:buFont typeface="Arial" pitchFamily="34" charset="0"/>
                        <a:buChar char="•"/>
                      </a:pPr>
                      <a:r>
                        <a:rPr lang="en-US" sz="1600" dirty="0" smtClean="0"/>
                        <a:t>Commercial</a:t>
                      </a:r>
                    </a:p>
                    <a:p>
                      <a:pPr>
                        <a:buFont typeface="Arial" pitchFamily="34" charset="0"/>
                        <a:buChar char="•"/>
                      </a:pPr>
                      <a:r>
                        <a:rPr lang="en-US" sz="1600" dirty="0" smtClean="0"/>
                        <a:t>Foreign/Sovereign Government</a:t>
                      </a:r>
                    </a:p>
                    <a:p>
                      <a:pPr>
                        <a:buFont typeface="Arial" pitchFamily="34" charset="0"/>
                        <a:buChar char="•"/>
                      </a:pPr>
                      <a:r>
                        <a:rPr lang="en-US" sz="1600" dirty="0" smtClean="0"/>
                        <a:t>State/Local Government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Footer Placeholder 4"/>
          <p:cNvSpPr>
            <a:spLocks noGrp="1"/>
          </p:cNvSpPr>
          <p:nvPr>
            <p:ph type="ftr" sz="quarter" idx="4294967295"/>
          </p:nvPr>
        </p:nvSpPr>
        <p:spPr>
          <a:xfrm>
            <a:off x="341453" y="6553200"/>
            <a:ext cx="7010400" cy="304800"/>
          </a:xfrm>
          <a:prstGeom prst="rect">
            <a:avLst/>
          </a:prstGeom>
        </p:spPr>
        <p:txBody>
          <a:bodyPr/>
          <a:lstStyle/>
          <a:p>
            <a:pPr>
              <a:defRPr/>
            </a:pPr>
            <a:r>
              <a:rPr lang="en-US" sz="1200" b="1" dirty="0" smtClean="0"/>
              <a:t>CGI Federal Proprietary and Confidential</a:t>
            </a:r>
            <a:endParaRPr lang="en-US" sz="1200" b="1" dirty="0"/>
          </a:p>
        </p:txBody>
      </p:sp>
      <p:sp>
        <p:nvSpPr>
          <p:cNvPr id="7" name="TextBox 6"/>
          <p:cNvSpPr txBox="1"/>
          <p:nvPr/>
        </p:nvSpPr>
        <p:spPr>
          <a:xfrm>
            <a:off x="3253565" y="3434296"/>
            <a:ext cx="599401" cy="1384995"/>
          </a:xfrm>
          <a:prstGeom prst="rect">
            <a:avLst/>
          </a:prstGeom>
          <a:noFill/>
        </p:spPr>
        <p:txBody>
          <a:bodyPr wrap="square" rtlCol="0">
            <a:spAutoFit/>
          </a:bodyPr>
          <a:lstStyle/>
          <a:p>
            <a:r>
              <a:rPr lang="en-US" sz="6600" dirty="0">
                <a:latin typeface="Century Gothic" pitchFamily="34" charset="0"/>
              </a:rPr>
              <a:t>}</a:t>
            </a:r>
          </a:p>
          <a:p>
            <a:endParaRPr lang="en-US" dirty="0"/>
          </a:p>
        </p:txBody>
      </p:sp>
    </p:spTree>
    <p:extLst>
      <p:ext uri="{BB962C8B-B14F-4D97-AF65-F5344CB8AC3E}">
        <p14:creationId xmlns:p14="http://schemas.microsoft.com/office/powerpoint/2010/main" val="1004089606"/>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7410" y="1230573"/>
            <a:ext cx="8229600" cy="3832746"/>
          </a:xfrm>
        </p:spPr>
        <p:txBody>
          <a:bodyPr/>
          <a:lstStyle/>
          <a:p>
            <a:pPr>
              <a:spcBef>
                <a:spcPts val="600"/>
              </a:spcBef>
              <a:spcAft>
                <a:spcPts val="600"/>
              </a:spcAft>
            </a:pPr>
            <a:r>
              <a:rPr lang="en-US" sz="2000" b="1" dirty="0" smtClean="0"/>
              <a:t>TROR Data Extract (ERTROR) Batch Job</a:t>
            </a:r>
          </a:p>
          <a:p>
            <a:pPr lvl="1">
              <a:spcBef>
                <a:spcPts val="600"/>
              </a:spcBef>
              <a:spcAft>
                <a:spcPts val="600"/>
              </a:spcAft>
            </a:pPr>
            <a:r>
              <a:rPr lang="en-US" sz="1800" dirty="0"/>
              <a:t>E</a:t>
            </a:r>
            <a:r>
              <a:rPr lang="en-US" sz="1800" dirty="0" smtClean="0"/>
              <a:t>xtracts the applicable records based on the simple input </a:t>
            </a:r>
            <a:r>
              <a:rPr lang="en-US" sz="1800" dirty="0"/>
              <a:t>parameters and hard-coded selection </a:t>
            </a:r>
            <a:r>
              <a:rPr lang="en-US" sz="1800" dirty="0" smtClean="0"/>
              <a:t>criteria.</a:t>
            </a:r>
          </a:p>
          <a:p>
            <a:pPr lvl="2">
              <a:spcBef>
                <a:spcPts val="600"/>
              </a:spcBef>
              <a:spcAft>
                <a:spcPts val="600"/>
              </a:spcAft>
            </a:pPr>
            <a:r>
              <a:rPr lang="en-US" sz="1600" dirty="0" smtClean="0"/>
              <a:t>Hard-coded selection criteria include</a:t>
            </a:r>
          </a:p>
          <a:p>
            <a:pPr lvl="3">
              <a:spcBef>
                <a:spcPts val="600"/>
              </a:spcBef>
              <a:spcAft>
                <a:spcPts val="600"/>
              </a:spcAft>
            </a:pPr>
            <a:r>
              <a:rPr lang="en-US" sz="1600" dirty="0" smtClean="0"/>
              <a:t>Specified </a:t>
            </a:r>
            <a:r>
              <a:rPr lang="en-US" sz="1600" dirty="0"/>
              <a:t>Agency</a:t>
            </a:r>
          </a:p>
          <a:p>
            <a:pPr lvl="3">
              <a:spcBef>
                <a:spcPts val="600"/>
              </a:spcBef>
              <a:spcAft>
                <a:spcPts val="600"/>
              </a:spcAft>
            </a:pPr>
            <a:r>
              <a:rPr lang="en-US" sz="1600" dirty="0"/>
              <a:t>Specified Bureau</a:t>
            </a:r>
          </a:p>
          <a:p>
            <a:pPr lvl="3">
              <a:spcBef>
                <a:spcPts val="600"/>
              </a:spcBef>
              <a:spcAft>
                <a:spcPts val="600"/>
              </a:spcAft>
            </a:pPr>
            <a:r>
              <a:rPr lang="en-US" sz="1600" dirty="0"/>
              <a:t>Vendor Attribute not equal to Government</a:t>
            </a:r>
          </a:p>
          <a:p>
            <a:pPr lvl="3">
              <a:spcBef>
                <a:spcPts val="600"/>
              </a:spcBef>
              <a:spcAft>
                <a:spcPts val="600"/>
              </a:spcAft>
            </a:pPr>
            <a:r>
              <a:rPr lang="en-US" sz="1600" dirty="0"/>
              <a:t>Accounting Event not equal to </a:t>
            </a:r>
            <a:r>
              <a:rPr lang="en-US" sz="1600" dirty="0" smtClean="0"/>
              <a:t>BExx</a:t>
            </a:r>
            <a:endParaRPr lang="en-US" sz="1600" dirty="0"/>
          </a:p>
          <a:p>
            <a:pPr lvl="1">
              <a:spcBef>
                <a:spcPts val="600"/>
              </a:spcBef>
              <a:spcAft>
                <a:spcPts val="600"/>
              </a:spcAft>
            </a:pPr>
            <a:r>
              <a:rPr lang="en-US" sz="1800" dirty="0"/>
              <a:t>B</a:t>
            </a:r>
            <a:r>
              <a:rPr lang="en-US" sz="1800" dirty="0" smtClean="0"/>
              <a:t>uilds </a:t>
            </a:r>
            <a:r>
              <a:rPr lang="en-US" sz="1800" dirty="0"/>
              <a:t>the TROR </a:t>
            </a:r>
            <a:r>
              <a:rPr lang="en-US" sz="1800" dirty="0" smtClean="0"/>
              <a:t>entity based on the </a:t>
            </a:r>
            <a:r>
              <a:rPr lang="en-US" sz="1800" dirty="0"/>
              <a:t>extracted data and cell criteria </a:t>
            </a:r>
            <a:r>
              <a:rPr lang="en-US" sz="1800" dirty="0" smtClean="0"/>
              <a:t>rules (Note: </a:t>
            </a:r>
            <a:r>
              <a:rPr lang="en-US" sz="1800" dirty="0"/>
              <a:t>Not all cells/fields are pre-filled/calculated by </a:t>
            </a:r>
            <a:r>
              <a:rPr lang="en-US" sz="1800" dirty="0" smtClean="0"/>
              <a:t>the ERTROR process)</a:t>
            </a:r>
          </a:p>
        </p:txBody>
      </p:sp>
      <p:sp>
        <p:nvSpPr>
          <p:cNvPr id="6" name="Title 1"/>
          <p:cNvSpPr>
            <a:spLocks noGrp="1"/>
          </p:cNvSpPr>
          <p:nvPr>
            <p:ph type="title"/>
          </p:nvPr>
        </p:nvSpPr>
        <p:spPr>
          <a:xfrm>
            <a:off x="455613" y="331788"/>
            <a:ext cx="7381875" cy="563562"/>
          </a:xfrm>
        </p:spPr>
        <p:txBody>
          <a:bodyPr/>
          <a:lstStyle/>
          <a:p>
            <a:pPr lvl="0"/>
            <a:r>
              <a:rPr lang="en-US" dirty="0" smtClean="0"/>
              <a:t>Execute the TROR Data Extract Process</a:t>
            </a:r>
            <a:endParaRPr lang="en-US" dirty="0"/>
          </a:p>
        </p:txBody>
      </p:sp>
      <p:sp>
        <p:nvSpPr>
          <p:cNvPr id="5" name="Slide Number Placeholder 4"/>
          <p:cNvSpPr>
            <a:spLocks noGrp="1"/>
          </p:cNvSpPr>
          <p:nvPr>
            <p:ph type="sldNum" sz="quarter" idx="11"/>
          </p:nvPr>
        </p:nvSpPr>
        <p:spPr>
          <a:xfrm>
            <a:off x="22431" y="6216197"/>
            <a:ext cx="476662" cy="612775"/>
          </a:xfrm>
        </p:spPr>
        <p:txBody>
          <a:bodyPr/>
          <a:lstStyle/>
          <a:p>
            <a:pPr>
              <a:defRPr/>
            </a:pPr>
            <a:fld id="{5842F1FC-5FDD-41D6-BAD6-160FC7BE3BC4}" type="slidenum">
              <a:rPr lang="en-US" sz="1000" smtClean="0">
                <a:solidFill>
                  <a:srgbClr val="000000"/>
                </a:solidFill>
              </a:rPr>
              <a:pPr>
                <a:defRPr/>
              </a:pPr>
              <a:t>247</a:t>
            </a:fld>
            <a:endParaRPr lang="en-US" sz="1000" dirty="0">
              <a:solidFill>
                <a:srgbClr val="000000"/>
              </a:solidFill>
            </a:endParaRPr>
          </a:p>
        </p:txBody>
      </p:sp>
      <p:sp>
        <p:nvSpPr>
          <p:cNvPr id="7" name="Footer Placeholder 4"/>
          <p:cNvSpPr>
            <a:spLocks noGrp="1"/>
          </p:cNvSpPr>
          <p:nvPr>
            <p:ph type="ftr" sz="quarter" idx="4294967295"/>
          </p:nvPr>
        </p:nvSpPr>
        <p:spPr>
          <a:xfrm>
            <a:off x="341453" y="6553200"/>
            <a:ext cx="7010400" cy="304800"/>
          </a:xfrm>
          <a:prstGeom prst="rect">
            <a:avLst/>
          </a:prstGeom>
        </p:spPr>
        <p:txBody>
          <a:bodyPr/>
          <a:lstStyle/>
          <a:p>
            <a:pPr>
              <a:defRPr/>
            </a:pPr>
            <a:r>
              <a:rPr lang="en-US" sz="1200" b="1" dirty="0" smtClean="0"/>
              <a:t>CGI Federal Proprietary and Confidential</a:t>
            </a:r>
            <a:endParaRPr lang="en-US" sz="1200" b="1" dirty="0"/>
          </a:p>
        </p:txBody>
      </p:sp>
    </p:spTree>
    <p:extLst>
      <p:ext uri="{BB962C8B-B14F-4D97-AF65-F5344CB8AC3E}">
        <p14:creationId xmlns:p14="http://schemas.microsoft.com/office/powerpoint/2010/main" val="1351998275"/>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888" y="1066800"/>
            <a:ext cx="8229600" cy="1676400"/>
          </a:xfrm>
        </p:spPr>
        <p:txBody>
          <a:bodyPr/>
          <a:lstStyle/>
          <a:p>
            <a:r>
              <a:rPr lang="en-US" sz="2000" dirty="0" smtClean="0"/>
              <a:t>ERTROR batch job consists of the following simple parameters</a:t>
            </a:r>
          </a:p>
        </p:txBody>
      </p:sp>
      <p:graphicFrame>
        <p:nvGraphicFramePr>
          <p:cNvPr id="5" name="Table 4"/>
          <p:cNvGraphicFramePr>
            <a:graphicFrameLocks noGrp="1"/>
          </p:cNvGraphicFramePr>
          <p:nvPr>
            <p:extLst>
              <p:ext uri="{D42A27DB-BD31-4B8C-83A1-F6EECF244321}">
                <p14:modId xmlns:p14="http://schemas.microsoft.com/office/powerpoint/2010/main" val="461092955"/>
              </p:ext>
            </p:extLst>
          </p:nvPr>
        </p:nvGraphicFramePr>
        <p:xfrm>
          <a:off x="634999" y="1637731"/>
          <a:ext cx="8221922" cy="4310949"/>
        </p:xfrm>
        <a:graphic>
          <a:graphicData uri="http://schemas.openxmlformats.org/drawingml/2006/table">
            <a:tbl>
              <a:tblPr firstRow="1" bandRow="1">
                <a:tableStyleId>{5C22544A-7EE6-4342-B048-85BDC9FD1C3A}</a:tableStyleId>
              </a:tblPr>
              <a:tblGrid>
                <a:gridCol w="2620738"/>
                <a:gridCol w="5601184"/>
              </a:tblGrid>
              <a:tr h="388374">
                <a:tc>
                  <a:txBody>
                    <a:bodyPr/>
                    <a:lstStyle/>
                    <a:p>
                      <a:r>
                        <a:rPr lang="en-US" sz="1400" dirty="0" smtClean="0">
                          <a:solidFill>
                            <a:schemeClr val="tx1"/>
                          </a:solidFill>
                        </a:rPr>
                        <a:t>Simple</a:t>
                      </a:r>
                      <a:r>
                        <a:rPr lang="en-US" sz="1400" baseline="0" dirty="0" smtClean="0">
                          <a:solidFill>
                            <a:schemeClr val="tx1"/>
                          </a:solidFill>
                        </a:rPr>
                        <a:t> Parameter</a:t>
                      </a:r>
                      <a:endParaRPr lang="en-US" sz="1400" dirty="0">
                        <a:solidFill>
                          <a:schemeClr val="tx1"/>
                        </a:solidFill>
                      </a:endParaRPr>
                    </a:p>
                  </a:txBody>
                  <a:tcPr/>
                </a:tc>
                <a:tc>
                  <a:txBody>
                    <a:bodyPr/>
                    <a:lstStyle/>
                    <a:p>
                      <a:r>
                        <a:rPr lang="en-US" sz="1400" dirty="0" smtClean="0">
                          <a:solidFill>
                            <a:schemeClr val="tx1"/>
                          </a:solidFill>
                        </a:rPr>
                        <a:t>Description</a:t>
                      </a:r>
                      <a:endParaRPr lang="en-US" sz="1400" dirty="0">
                        <a:solidFill>
                          <a:schemeClr val="tx1"/>
                        </a:solidFill>
                      </a:endParaRPr>
                    </a:p>
                  </a:txBody>
                  <a:tcPr/>
                </a:tc>
              </a:tr>
              <a:tr h="660235">
                <a:tc>
                  <a:txBody>
                    <a:bodyPr/>
                    <a:lstStyle/>
                    <a:p>
                      <a:r>
                        <a:rPr lang="en-US" sz="1400" dirty="0" smtClean="0"/>
                        <a:t>TROR Classification</a:t>
                      </a:r>
                      <a:endParaRPr lang="en-US" sz="1400" dirty="0"/>
                    </a:p>
                  </a:txBody>
                  <a:tcPr/>
                </a:tc>
                <a:tc>
                  <a:txBody>
                    <a:bodyPr/>
                    <a:lstStyle/>
                    <a:p>
                      <a:r>
                        <a:rPr lang="en-US" sz="1400" dirty="0" smtClean="0"/>
                        <a:t>Indicates if the receivable</a:t>
                      </a:r>
                      <a:r>
                        <a:rPr lang="en-US" sz="1400" baseline="0" dirty="0" smtClean="0"/>
                        <a:t> is </a:t>
                      </a:r>
                      <a:r>
                        <a:rPr lang="en-US" sz="1400" dirty="0" smtClean="0"/>
                        <a:t>Administrative, a Direct Loan, and/or a Defaulted Guaranteed Loan</a:t>
                      </a:r>
                      <a:endParaRPr lang="en-US" sz="1400" dirty="0"/>
                    </a:p>
                  </a:txBody>
                  <a:tcPr/>
                </a:tc>
              </a:tr>
              <a:tr h="660235">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400" dirty="0" smtClean="0"/>
                        <a:t>Beginning Balance</a:t>
                      </a:r>
                    </a:p>
                    <a:p>
                      <a:r>
                        <a:rPr lang="en-US" sz="1400" dirty="0" smtClean="0"/>
                        <a:t>Amount</a:t>
                      </a:r>
                      <a:endParaRPr lang="en-US" sz="1400" dirty="0"/>
                    </a:p>
                  </a:txBody>
                  <a:tcPr/>
                </a:tc>
                <a:tc>
                  <a:txBody>
                    <a:bodyPr/>
                    <a:lstStyle/>
                    <a:p>
                      <a:r>
                        <a:rPr lang="en-US" sz="1400" dirty="0" smtClean="0"/>
                        <a:t>The dollar amount of outstanding receivables as of the beginning of the fiscal year</a:t>
                      </a:r>
                      <a:endParaRPr lang="en-US" sz="1400" dirty="0"/>
                    </a:p>
                  </a:txBody>
                  <a:tcPr/>
                </a:tc>
              </a:tr>
              <a:tr h="660235">
                <a:tc>
                  <a:txBody>
                    <a:bodyPr/>
                    <a:lstStyle/>
                    <a:p>
                      <a:r>
                        <a:rPr lang="en-US" sz="1400" dirty="0" smtClean="0"/>
                        <a:t>Beginning Balance</a:t>
                      </a:r>
                      <a:r>
                        <a:rPr lang="en-US" sz="1400" baseline="0" dirty="0" smtClean="0"/>
                        <a:t> Number</a:t>
                      </a:r>
                      <a:endParaRPr lang="en-US" sz="1400" dirty="0"/>
                    </a:p>
                  </a:txBody>
                  <a:tcPr/>
                </a:tc>
                <a:tc>
                  <a:txBody>
                    <a:bodyPr/>
                    <a:lstStyle/>
                    <a:p>
                      <a:r>
                        <a:rPr lang="en-US" sz="1400" dirty="0" smtClean="0"/>
                        <a:t>The number of outstanding receivables as of the beginning of the fiscal year</a:t>
                      </a:r>
                      <a:endParaRPr lang="en-US" sz="1400" dirty="0"/>
                    </a:p>
                  </a:txBody>
                  <a:tcPr/>
                </a:tc>
              </a:tr>
              <a:tr h="388374">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400" dirty="0" smtClean="0"/>
                        <a:t>Agency Code</a:t>
                      </a:r>
                      <a:endParaRPr lang="en-US" sz="1400" dirty="0"/>
                    </a:p>
                  </a:txBody>
                  <a:tcPr/>
                </a:tc>
                <a:tc>
                  <a:txBody>
                    <a:bodyPr/>
                    <a:lstStyle/>
                    <a:p>
                      <a:r>
                        <a:rPr lang="en-US" sz="1400" dirty="0" smtClean="0"/>
                        <a:t>The agency to be</a:t>
                      </a:r>
                      <a:r>
                        <a:rPr lang="en-US" sz="1400" baseline="0" dirty="0" smtClean="0"/>
                        <a:t> included in the TROR Data Extract process</a:t>
                      </a:r>
                      <a:endParaRPr lang="en-US" sz="1400" dirty="0"/>
                    </a:p>
                  </a:txBody>
                  <a:tcPr/>
                </a:tc>
              </a:tr>
              <a:tr h="388374">
                <a:tc>
                  <a:txBody>
                    <a:bodyPr/>
                    <a:lstStyle/>
                    <a:p>
                      <a:r>
                        <a:rPr lang="en-US" sz="1400" dirty="0" smtClean="0"/>
                        <a:t>Bureau</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The bureau to be</a:t>
                      </a:r>
                      <a:r>
                        <a:rPr lang="en-US" sz="1400" baseline="0" dirty="0" smtClean="0"/>
                        <a:t> included in the TROR Data Extract process</a:t>
                      </a:r>
                      <a:endParaRPr lang="en-US" sz="1400" dirty="0" smtClean="0"/>
                    </a:p>
                  </a:txBody>
                  <a:tcPr/>
                </a:tc>
              </a:tr>
              <a:tr h="388374">
                <a:tc>
                  <a:txBody>
                    <a:bodyPr/>
                    <a:lstStyle/>
                    <a:p>
                      <a:r>
                        <a:rPr lang="en-US" sz="1400" dirty="0" smtClean="0"/>
                        <a:t>Report</a:t>
                      </a:r>
                      <a:r>
                        <a:rPr lang="en-US" sz="1400" baseline="0" dirty="0" smtClean="0"/>
                        <a:t> Type</a:t>
                      </a:r>
                      <a:endParaRPr lang="en-US" sz="1400" dirty="0"/>
                    </a:p>
                  </a:txBody>
                  <a:tcPr/>
                </a:tc>
                <a:tc>
                  <a:txBody>
                    <a:bodyPr/>
                    <a:lstStyle/>
                    <a:p>
                      <a:r>
                        <a:rPr lang="en-US" sz="1400" dirty="0" smtClean="0"/>
                        <a:t>Indicates</a:t>
                      </a:r>
                      <a:r>
                        <a:rPr lang="en-US" sz="1400" baseline="0" dirty="0" smtClean="0"/>
                        <a:t> if the report is monthly or quarterly</a:t>
                      </a:r>
                      <a:endParaRPr lang="en-US" sz="1400" dirty="0"/>
                    </a:p>
                  </a:txBody>
                  <a:tcPr/>
                </a:tc>
              </a:tr>
              <a:tr h="388374">
                <a:tc>
                  <a:txBody>
                    <a:bodyPr/>
                    <a:lstStyle/>
                    <a:p>
                      <a:r>
                        <a:rPr lang="en-US" sz="1400" dirty="0" smtClean="0"/>
                        <a:t>Fiscal Month/Fiscal</a:t>
                      </a:r>
                      <a:r>
                        <a:rPr lang="en-US" sz="1400" baseline="0" dirty="0" smtClean="0"/>
                        <a:t> Year</a:t>
                      </a:r>
                      <a:endParaRPr lang="en-US" sz="1400" dirty="0"/>
                    </a:p>
                  </a:txBody>
                  <a:tcPr/>
                </a:tc>
                <a:tc>
                  <a:txBody>
                    <a:bodyPr/>
                    <a:lstStyle/>
                    <a:p>
                      <a:r>
                        <a:rPr lang="en-US" sz="1400" dirty="0" smtClean="0"/>
                        <a:t>The fiscal month and fiscal</a:t>
                      </a:r>
                      <a:r>
                        <a:rPr lang="en-US" sz="1400" baseline="0" dirty="0" smtClean="0"/>
                        <a:t> year of the report to be generated</a:t>
                      </a:r>
                      <a:endParaRPr lang="en-US" sz="1400" dirty="0"/>
                    </a:p>
                  </a:txBody>
                  <a:tcPr/>
                </a:tc>
              </a:tr>
              <a:tr h="388374">
                <a:tc>
                  <a:txBody>
                    <a:bodyPr/>
                    <a:lstStyle/>
                    <a:p>
                      <a:r>
                        <a:rPr lang="en-US" sz="1400" dirty="0" smtClean="0"/>
                        <a:t>Fiscal Quarter/Fiscal</a:t>
                      </a:r>
                      <a:r>
                        <a:rPr lang="en-US" sz="1400" baseline="0" dirty="0" smtClean="0"/>
                        <a:t> Year</a:t>
                      </a:r>
                      <a:endParaRPr lang="en-US" sz="1400" dirty="0"/>
                    </a:p>
                  </a:txBody>
                  <a:tcPr/>
                </a:tc>
                <a:tc>
                  <a:txBody>
                    <a:bodyPr/>
                    <a:lstStyle/>
                    <a:p>
                      <a:r>
                        <a:rPr lang="en-US" sz="1400" dirty="0" smtClean="0"/>
                        <a:t>The fiscal</a:t>
                      </a:r>
                      <a:r>
                        <a:rPr lang="en-US" sz="1400" baseline="0" dirty="0" smtClean="0"/>
                        <a:t> quarter and fiscal year of the report to be generated</a:t>
                      </a:r>
                      <a:endParaRPr lang="en-US" sz="1400" dirty="0"/>
                    </a:p>
                  </a:txBody>
                  <a:tcPr/>
                </a:tc>
              </a:tr>
            </a:tbl>
          </a:graphicData>
        </a:graphic>
      </p:graphicFrame>
      <p:sp>
        <p:nvSpPr>
          <p:cNvPr id="6" name="Title 1"/>
          <p:cNvSpPr>
            <a:spLocks noGrp="1"/>
          </p:cNvSpPr>
          <p:nvPr>
            <p:ph type="title"/>
          </p:nvPr>
        </p:nvSpPr>
        <p:spPr>
          <a:xfrm>
            <a:off x="455613" y="331788"/>
            <a:ext cx="7381875" cy="563562"/>
          </a:xfrm>
        </p:spPr>
        <p:txBody>
          <a:bodyPr/>
          <a:lstStyle/>
          <a:p>
            <a:pPr lvl="0"/>
            <a:r>
              <a:rPr lang="en-US" dirty="0" smtClean="0"/>
              <a:t>ERTROR Batch Job – Simple Parameters</a:t>
            </a:r>
            <a:endParaRPr lang="en-US" dirty="0"/>
          </a:p>
        </p:txBody>
      </p:sp>
      <p:sp>
        <p:nvSpPr>
          <p:cNvPr id="7" name="Slide Number Placeholder 6"/>
          <p:cNvSpPr>
            <a:spLocks noGrp="1"/>
          </p:cNvSpPr>
          <p:nvPr>
            <p:ph type="sldNum" sz="quarter" idx="11"/>
          </p:nvPr>
        </p:nvSpPr>
        <p:spPr>
          <a:xfrm>
            <a:off x="36945" y="6245225"/>
            <a:ext cx="476662" cy="612775"/>
          </a:xfrm>
        </p:spPr>
        <p:txBody>
          <a:bodyPr/>
          <a:lstStyle/>
          <a:p>
            <a:pPr>
              <a:defRPr/>
            </a:pPr>
            <a:fld id="{5842F1FC-5FDD-41D6-BAD6-160FC7BE3BC4}" type="slidenum">
              <a:rPr lang="en-US" sz="1000" smtClean="0">
                <a:solidFill>
                  <a:srgbClr val="000000"/>
                </a:solidFill>
              </a:rPr>
              <a:pPr>
                <a:defRPr/>
              </a:pPr>
              <a:t>248</a:t>
            </a:fld>
            <a:endParaRPr lang="en-US" sz="1000" dirty="0">
              <a:solidFill>
                <a:srgbClr val="000000"/>
              </a:solidFill>
            </a:endParaRPr>
          </a:p>
        </p:txBody>
      </p:sp>
    </p:spTree>
    <p:extLst>
      <p:ext uri="{BB962C8B-B14F-4D97-AF65-F5344CB8AC3E}">
        <p14:creationId xmlns:p14="http://schemas.microsoft.com/office/powerpoint/2010/main" val="2077128938"/>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Treasury Report on Receivables Query</a:t>
            </a:r>
          </a:p>
        </p:txBody>
      </p:sp>
      <p:sp>
        <p:nvSpPr>
          <p:cNvPr id="4" name="Slide Number Placeholder 3"/>
          <p:cNvSpPr>
            <a:spLocks noGrp="1"/>
          </p:cNvSpPr>
          <p:nvPr>
            <p:ph type="sldNum" sz="quarter" idx="11"/>
          </p:nvPr>
        </p:nvSpPr>
        <p:spPr>
          <a:xfrm>
            <a:off x="43543" y="6252173"/>
            <a:ext cx="455612" cy="260893"/>
          </a:xfrm>
          <a:prstGeom prst="rect">
            <a:avLst/>
          </a:prstGeom>
        </p:spPr>
        <p:txBody>
          <a:bodyPr/>
          <a:lstStyle/>
          <a:p>
            <a:fld id="{525A3C56-E491-49B2-93F3-63532DF516BC}" type="slidenum">
              <a:rPr lang="en-US" sz="1000" smtClean="0"/>
              <a:pPr/>
              <a:t>249</a:t>
            </a:fld>
            <a:endParaRPr lang="en-US" sz="1000" dirty="0"/>
          </a:p>
        </p:txBody>
      </p:sp>
      <p:sp>
        <p:nvSpPr>
          <p:cNvPr id="3" name="Footer Placeholder 2"/>
          <p:cNvSpPr>
            <a:spLocks noGrp="1"/>
          </p:cNvSpPr>
          <p:nvPr>
            <p:ph type="ftr" sz="quarter" idx="4294967295"/>
          </p:nvPr>
        </p:nvSpPr>
        <p:spPr>
          <a:xfrm>
            <a:off x="353028" y="6553200"/>
            <a:ext cx="7010400" cy="304800"/>
          </a:xfrm>
          <a:prstGeom prst="rect">
            <a:avLst/>
          </a:prstGeom>
        </p:spPr>
        <p:txBody>
          <a:bodyPr/>
          <a:lstStyle/>
          <a:p>
            <a:pPr>
              <a:defRPr/>
            </a:pPr>
            <a:r>
              <a:rPr lang="en-US" sz="1200" b="1" dirty="0" smtClean="0"/>
              <a:t>CGI Federal Proprietary and Confidential</a:t>
            </a:r>
            <a:endParaRPr lang="en-US" sz="1200" b="1" dirty="0"/>
          </a:p>
        </p:txBody>
      </p:sp>
      <p:sp>
        <p:nvSpPr>
          <p:cNvPr id="6" name="Content Placeholder 2"/>
          <p:cNvSpPr>
            <a:spLocks noGrp="1"/>
          </p:cNvSpPr>
          <p:nvPr/>
        </p:nvSpPr>
        <p:spPr bwMode="auto">
          <a:xfrm>
            <a:off x="455613" y="1100238"/>
            <a:ext cx="8573981" cy="52524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a:spcBef>
                <a:spcPts val="300"/>
              </a:spcBef>
              <a:spcAft>
                <a:spcPts val="300"/>
              </a:spcAft>
            </a:pPr>
            <a:r>
              <a:rPr lang="en-US" sz="1800" dirty="0" smtClean="0"/>
              <a:t>TROR Query </a:t>
            </a:r>
            <a:r>
              <a:rPr lang="en-US" sz="1800" dirty="0"/>
              <a:t>provides the ability to: </a:t>
            </a:r>
          </a:p>
          <a:p>
            <a:pPr lvl="1">
              <a:spcBef>
                <a:spcPts val="300"/>
              </a:spcBef>
              <a:spcAft>
                <a:spcPts val="300"/>
              </a:spcAft>
            </a:pPr>
            <a:r>
              <a:rPr lang="en-US" sz="1600" dirty="0"/>
              <a:t>view the results of the TROR Extract (ERTROR) process</a:t>
            </a:r>
          </a:p>
          <a:p>
            <a:pPr lvl="1">
              <a:spcBef>
                <a:spcPts val="300"/>
              </a:spcBef>
              <a:spcAft>
                <a:spcPts val="300"/>
              </a:spcAft>
            </a:pPr>
            <a:r>
              <a:rPr lang="en-US" sz="1600" dirty="0"/>
              <a:t>drill-down on a given TROR field to view the detailed transaction information</a:t>
            </a:r>
          </a:p>
          <a:p>
            <a:pPr lvl="1">
              <a:spcBef>
                <a:spcPts val="300"/>
              </a:spcBef>
              <a:spcAft>
                <a:spcPts val="300"/>
              </a:spcAft>
            </a:pPr>
            <a:r>
              <a:rPr lang="en-US" sz="1600" dirty="0"/>
              <a:t>perform adjustment and add </a:t>
            </a:r>
            <a:r>
              <a:rPr lang="en-US" sz="1600" dirty="0" smtClean="0"/>
              <a:t>footnotes</a:t>
            </a:r>
          </a:p>
          <a:p>
            <a:pPr>
              <a:spcBef>
                <a:spcPts val="300"/>
              </a:spcBef>
              <a:spcAft>
                <a:spcPts val="300"/>
              </a:spcAft>
            </a:pPr>
            <a:r>
              <a:rPr lang="en-US" sz="1800" dirty="0" smtClean="0"/>
              <a:t>TROR </a:t>
            </a:r>
            <a:r>
              <a:rPr lang="en-US" sz="1800" dirty="0"/>
              <a:t>Query displays one ‘header’ record for each </a:t>
            </a:r>
            <a:endParaRPr lang="en-US" sz="1600" dirty="0"/>
          </a:p>
          <a:p>
            <a:pPr lvl="1">
              <a:spcBef>
                <a:spcPts val="300"/>
              </a:spcBef>
              <a:spcAft>
                <a:spcPts val="300"/>
              </a:spcAft>
            </a:pPr>
            <a:r>
              <a:rPr lang="en-US" sz="1600" dirty="0"/>
              <a:t>Reporting Period (FM/FY or FQ/FY)</a:t>
            </a:r>
          </a:p>
          <a:p>
            <a:pPr lvl="1">
              <a:spcBef>
                <a:spcPts val="300"/>
              </a:spcBef>
              <a:spcAft>
                <a:spcPts val="300"/>
              </a:spcAft>
            </a:pPr>
            <a:r>
              <a:rPr lang="en-US" sz="1600" dirty="0"/>
              <a:t>Agency/Bureau</a:t>
            </a:r>
          </a:p>
          <a:p>
            <a:pPr lvl="1">
              <a:spcBef>
                <a:spcPts val="300"/>
              </a:spcBef>
              <a:spcAft>
                <a:spcPts val="300"/>
              </a:spcAft>
            </a:pPr>
            <a:r>
              <a:rPr lang="en-US" sz="1600" dirty="0"/>
              <a:t>TROR Classification</a:t>
            </a:r>
          </a:p>
          <a:p>
            <a:pPr lvl="1">
              <a:spcBef>
                <a:spcPts val="300"/>
              </a:spcBef>
              <a:spcAft>
                <a:spcPts val="300"/>
              </a:spcAft>
            </a:pPr>
            <a:r>
              <a:rPr lang="en-US" sz="1600" dirty="0"/>
              <a:t>Version </a:t>
            </a:r>
            <a:r>
              <a:rPr lang="en-US" sz="1600" dirty="0" smtClean="0"/>
              <a:t>Number</a:t>
            </a:r>
          </a:p>
          <a:p>
            <a:pPr lvl="2"/>
            <a:endParaRPr lang="en-US" sz="16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99" y="4062210"/>
            <a:ext cx="7042301" cy="2405265"/>
          </a:xfrm>
          <a:prstGeom prst="rect">
            <a:avLst/>
          </a:prstGeom>
          <a:noFill/>
          <a:ln w="22225">
            <a:solidFill>
              <a:schemeClr val="tx1"/>
            </a:solidFill>
            <a:miter lim="800000"/>
            <a:headEnd/>
            <a:tailEnd/>
          </a:ln>
        </p:spPr>
      </p:pic>
    </p:spTree>
    <p:extLst>
      <p:ext uri="{BB962C8B-B14F-4D97-AF65-F5344CB8AC3E}">
        <p14:creationId xmlns:p14="http://schemas.microsoft.com/office/powerpoint/2010/main" val="6474931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Title 1"/>
          <p:cNvSpPr>
            <a:spLocks noGrp="1"/>
          </p:cNvSpPr>
          <p:nvPr>
            <p:ph type="title"/>
          </p:nvPr>
        </p:nvSpPr>
        <p:spPr>
          <a:xfrm>
            <a:off x="455612" y="331788"/>
            <a:ext cx="8688387" cy="563562"/>
          </a:xfrm>
        </p:spPr>
        <p:txBody>
          <a:bodyPr/>
          <a:lstStyle/>
          <a:p>
            <a:r>
              <a:rPr lang="en-US" dirty="0" smtClean="0"/>
              <a:t>Outstanding Bill Detail Tab – Information Displayed </a:t>
            </a:r>
          </a:p>
        </p:txBody>
      </p:sp>
      <p:sp>
        <p:nvSpPr>
          <p:cNvPr id="2" name="Footer Placeholder 1"/>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0" name="TextBox 9"/>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25</a:t>
            </a:fld>
            <a:endParaRPr lang="en-US" sz="1000" dirty="0"/>
          </a:p>
        </p:txBody>
      </p:sp>
      <p:grpSp>
        <p:nvGrpSpPr>
          <p:cNvPr id="7" name="Group 6"/>
          <p:cNvGrpSpPr/>
          <p:nvPr/>
        </p:nvGrpSpPr>
        <p:grpSpPr>
          <a:xfrm>
            <a:off x="617549" y="1215773"/>
            <a:ext cx="7178722" cy="5284876"/>
            <a:chOff x="1337481" y="1083586"/>
            <a:chExt cx="7547212" cy="5606123"/>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7481" y="1083586"/>
              <a:ext cx="4804012" cy="4974000"/>
            </a:xfrm>
            <a:prstGeom prst="rect">
              <a:avLst/>
            </a:prstGeom>
            <a:noFill/>
            <a:ln w="22225">
              <a:solidFill>
                <a:schemeClr val="tx1"/>
              </a:solidFill>
              <a:miter lim="800000"/>
              <a:headEnd/>
              <a:tailEnd/>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7481" y="5966586"/>
              <a:ext cx="7547212" cy="723123"/>
            </a:xfrm>
            <a:prstGeom prst="rect">
              <a:avLst/>
            </a:prstGeom>
            <a:noFill/>
            <a:ln w="22225">
              <a:solidFill>
                <a:schemeClr val="tx1"/>
              </a:solidFill>
              <a:miter lim="800000"/>
              <a:headEnd/>
              <a:tailEnd/>
            </a:ln>
          </p:spPr>
        </p:pic>
      </p:grpSp>
      <p:sp>
        <p:nvSpPr>
          <p:cNvPr id="9" name="Content Placeholder 2"/>
          <p:cNvSpPr>
            <a:spLocks noGrp="1"/>
          </p:cNvSpPr>
          <p:nvPr>
            <p:ph idx="1"/>
          </p:nvPr>
        </p:nvSpPr>
        <p:spPr>
          <a:xfrm>
            <a:off x="5268035" y="1276010"/>
            <a:ext cx="3618789" cy="2750080"/>
          </a:xfrm>
        </p:spPr>
        <p:txBody>
          <a:bodyPr/>
          <a:lstStyle/>
          <a:p>
            <a:pPr>
              <a:spcBef>
                <a:spcPts val="600"/>
              </a:spcBef>
              <a:spcAft>
                <a:spcPts val="600"/>
              </a:spcAft>
            </a:pPr>
            <a:r>
              <a:rPr lang="en-US" sz="2000" dirty="0" smtClean="0"/>
              <a:t>May enter Search criteria to narrow down the results in the Item Collection </a:t>
            </a:r>
          </a:p>
          <a:p>
            <a:pPr>
              <a:spcBef>
                <a:spcPts val="600"/>
              </a:spcBef>
              <a:spcAft>
                <a:spcPts val="600"/>
              </a:spcAft>
            </a:pPr>
            <a:r>
              <a:rPr lang="en-US" sz="2000" dirty="0" smtClean="0"/>
              <a:t>From the narrowed search, select a BD Accounting  Line </a:t>
            </a:r>
            <a:r>
              <a:rPr lang="en-US" sz="2000" dirty="0"/>
              <a:t>and </a:t>
            </a:r>
            <a:r>
              <a:rPr lang="en-US" sz="2000" dirty="0" smtClean="0"/>
              <a:t>then select </a:t>
            </a:r>
            <a:r>
              <a:rPr lang="en-US" sz="2000" dirty="0"/>
              <a:t>the </a:t>
            </a:r>
            <a:r>
              <a:rPr lang="en-US" sz="2000" dirty="0" smtClean="0"/>
              <a:t>Outstanding </a:t>
            </a:r>
            <a:r>
              <a:rPr lang="en-US" sz="2000" dirty="0"/>
              <a:t>Billing Document Line hyperlink </a:t>
            </a:r>
            <a:r>
              <a:rPr lang="en-US" sz="2000" dirty="0" smtClean="0"/>
              <a:t>to </a:t>
            </a:r>
            <a:r>
              <a:rPr lang="en-US" sz="2000" dirty="0"/>
              <a:t>view the outstanding detail </a:t>
            </a:r>
            <a:r>
              <a:rPr lang="en-US" sz="2000" dirty="0" smtClean="0"/>
              <a:t>information </a:t>
            </a:r>
            <a:r>
              <a:rPr lang="en-US" sz="2000" dirty="0"/>
              <a:t>for </a:t>
            </a:r>
            <a:r>
              <a:rPr lang="en-US" sz="2000" dirty="0" smtClean="0"/>
              <a:t>selected Accounting Line</a:t>
            </a:r>
          </a:p>
          <a:p>
            <a:endParaRPr lang="en-US" sz="2000" dirty="0" smtClean="0"/>
          </a:p>
        </p:txBody>
      </p:sp>
      <p:sp>
        <p:nvSpPr>
          <p:cNvPr id="4" name="TextBox 3"/>
          <p:cNvSpPr txBox="1"/>
          <p:nvPr/>
        </p:nvSpPr>
        <p:spPr>
          <a:xfrm flipV="1">
            <a:off x="622646" y="6241257"/>
            <a:ext cx="172873" cy="250316"/>
          </a:xfrm>
          <a:prstGeom prst="rect">
            <a:avLst/>
          </a:prstGeom>
          <a:noFill/>
          <a:ln w="15875">
            <a:solidFill>
              <a:srgbClr val="FF0000"/>
            </a:solidFill>
          </a:ln>
        </p:spPr>
        <p:txBody>
          <a:bodyPr wrap="square" rtlCol="0">
            <a:spAutoFit/>
          </a:bodyPr>
          <a:lstStyle/>
          <a:p>
            <a:endParaRPr lang="en-US" dirty="0"/>
          </a:p>
        </p:txBody>
      </p:sp>
      <p:sp>
        <p:nvSpPr>
          <p:cNvPr id="11" name="TextBox 10"/>
          <p:cNvSpPr txBox="1"/>
          <p:nvPr/>
        </p:nvSpPr>
        <p:spPr>
          <a:xfrm flipV="1">
            <a:off x="622646" y="1453458"/>
            <a:ext cx="1555845" cy="122830"/>
          </a:xfrm>
          <a:prstGeom prst="rect">
            <a:avLst/>
          </a:prstGeom>
          <a:noFill/>
          <a:ln w="15875">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2965765776"/>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7826928" y="5788404"/>
            <a:ext cx="1216404" cy="1006679"/>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a:xfrm>
            <a:off x="455613" y="373353"/>
            <a:ext cx="8486775" cy="563562"/>
          </a:xfrm>
        </p:spPr>
        <p:txBody>
          <a:bodyPr/>
          <a:lstStyle/>
          <a:p>
            <a:r>
              <a:rPr lang="en-US" dirty="0"/>
              <a:t>Treasury Report on Receivables </a:t>
            </a:r>
            <a:r>
              <a:rPr lang="en-US" dirty="0" smtClean="0"/>
              <a:t>Query – </a:t>
            </a:r>
            <a:br>
              <a:rPr lang="en-US" dirty="0" smtClean="0"/>
            </a:br>
            <a:r>
              <a:rPr lang="en-US" dirty="0" smtClean="0"/>
              <a:t>Agency/Bureau View</a:t>
            </a:r>
            <a:endParaRPr lang="en-US" dirty="0"/>
          </a:p>
        </p:txBody>
      </p:sp>
      <p:pic>
        <p:nvPicPr>
          <p:cNvPr id="6" name="Content Placeholder 5"/>
          <p:cNvPicPr>
            <a:picLocks noGrp="1" noChangeAspect="1"/>
          </p:cNvPicPr>
          <p:nvPr>
            <p:ph idx="1"/>
          </p:nvPr>
        </p:nvPicPr>
        <p:blipFill>
          <a:blip r:embed="rId3"/>
          <a:stretch>
            <a:fillRect/>
          </a:stretch>
        </p:blipFill>
        <p:spPr>
          <a:xfrm>
            <a:off x="635836" y="1649249"/>
            <a:ext cx="8192831" cy="4525963"/>
          </a:xfrm>
          <a:prstGeom prst="rect">
            <a:avLst/>
          </a:prstGeom>
          <a:noFill/>
          <a:ln w="22225">
            <a:solidFill>
              <a:schemeClr val="tx1"/>
            </a:solidFill>
            <a:miter lim="800000"/>
            <a:headEnd/>
            <a:tailEnd/>
          </a:ln>
        </p:spPr>
      </p:pic>
      <p:sp>
        <p:nvSpPr>
          <p:cNvPr id="4" name="Slide Number Placeholder 3"/>
          <p:cNvSpPr>
            <a:spLocks noGrp="1"/>
          </p:cNvSpPr>
          <p:nvPr>
            <p:ph type="sldNum" sz="quarter" idx="11"/>
          </p:nvPr>
        </p:nvSpPr>
        <p:spPr>
          <a:xfrm>
            <a:off x="29029" y="6229024"/>
            <a:ext cx="455612" cy="284042"/>
          </a:xfrm>
          <a:prstGeom prst="rect">
            <a:avLst/>
          </a:prstGeom>
        </p:spPr>
        <p:txBody>
          <a:bodyPr/>
          <a:lstStyle/>
          <a:p>
            <a:fld id="{525A3C56-E491-49B2-93F3-63532DF516BC}" type="slidenum">
              <a:rPr lang="en-US" sz="1000" smtClean="0"/>
              <a:pPr/>
              <a:t>250</a:t>
            </a:fld>
            <a:endParaRPr lang="en-US" sz="1000" dirty="0"/>
          </a:p>
        </p:txBody>
      </p:sp>
      <p:sp>
        <p:nvSpPr>
          <p:cNvPr id="3" name="Footer Placeholder 2"/>
          <p:cNvSpPr>
            <a:spLocks noGrp="1"/>
          </p:cNvSpPr>
          <p:nvPr>
            <p:ph type="ftr" sz="quarter" idx="4294967295"/>
          </p:nvPr>
        </p:nvSpPr>
        <p:spPr>
          <a:xfrm>
            <a:off x="353028" y="6553200"/>
            <a:ext cx="7010400" cy="304800"/>
          </a:xfrm>
          <a:prstGeom prst="rect">
            <a:avLst/>
          </a:prstGeom>
        </p:spPr>
        <p:txBody>
          <a:bodyPr/>
          <a:lstStyle/>
          <a:p>
            <a:pPr>
              <a:defRPr/>
            </a:pPr>
            <a:r>
              <a:rPr lang="en-US" sz="1200" b="1" dirty="0" smtClean="0"/>
              <a:t>CGI Federal Proprietary and Confidential</a:t>
            </a:r>
            <a:endParaRPr lang="en-US" sz="1200" b="1" dirty="0"/>
          </a:p>
        </p:txBody>
      </p:sp>
      <p:sp>
        <p:nvSpPr>
          <p:cNvPr id="7" name="Content Placeholder 2"/>
          <p:cNvSpPr>
            <a:spLocks noGrp="1"/>
          </p:cNvSpPr>
          <p:nvPr/>
        </p:nvSpPr>
        <p:spPr bwMode="auto">
          <a:xfrm>
            <a:off x="455613" y="1141182"/>
            <a:ext cx="8573981" cy="52524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eaLnBrk="1" fontAlgn="auto" hangingPunct="1">
              <a:spcBef>
                <a:spcPts val="600"/>
              </a:spcBef>
              <a:spcAft>
                <a:spcPts val="600"/>
              </a:spcAft>
              <a:buNone/>
            </a:pPr>
            <a:endParaRPr lang="en-US" sz="1600" dirty="0" smtClean="0">
              <a:cs typeface="Calibri" pitchFamily="34" charset="0"/>
            </a:endParaRPr>
          </a:p>
        </p:txBody>
      </p:sp>
    </p:spTree>
    <p:extLst>
      <p:ext uri="{BB962C8B-B14F-4D97-AF65-F5344CB8AC3E}">
        <p14:creationId xmlns:p14="http://schemas.microsoft.com/office/powerpoint/2010/main" val="2915462722"/>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7826928" y="5788404"/>
            <a:ext cx="1216404" cy="1006679"/>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a:t>Treasury Report on Receivables Query – </a:t>
            </a:r>
            <a:br>
              <a:rPr lang="en-US" dirty="0"/>
            </a:br>
            <a:r>
              <a:rPr lang="en-US" dirty="0"/>
              <a:t>Line-Item Drill Down</a:t>
            </a:r>
          </a:p>
        </p:txBody>
      </p:sp>
      <p:pic>
        <p:nvPicPr>
          <p:cNvPr id="5" name="Content Placeholder 4"/>
          <p:cNvPicPr>
            <a:picLocks noGrp="1" noChangeAspect="1"/>
          </p:cNvPicPr>
          <p:nvPr>
            <p:ph idx="1"/>
          </p:nvPr>
        </p:nvPicPr>
        <p:blipFill>
          <a:blip r:embed="rId3"/>
          <a:stretch>
            <a:fillRect/>
          </a:stretch>
        </p:blipFill>
        <p:spPr>
          <a:xfrm>
            <a:off x="615123" y="1718714"/>
            <a:ext cx="8134501" cy="4525963"/>
          </a:xfrm>
          <a:prstGeom prst="rect">
            <a:avLst/>
          </a:prstGeom>
          <a:noFill/>
          <a:ln w="22225">
            <a:solidFill>
              <a:schemeClr val="tx1"/>
            </a:solidFill>
            <a:miter lim="800000"/>
            <a:headEnd/>
            <a:tailEnd/>
          </a:ln>
        </p:spPr>
      </p:pic>
      <p:sp>
        <p:nvSpPr>
          <p:cNvPr id="4" name="Slide Number Placeholder 3"/>
          <p:cNvSpPr>
            <a:spLocks noGrp="1"/>
          </p:cNvSpPr>
          <p:nvPr>
            <p:ph type="sldNum" sz="quarter" idx="11"/>
          </p:nvPr>
        </p:nvSpPr>
        <p:spPr>
          <a:xfrm>
            <a:off x="43543" y="6245856"/>
            <a:ext cx="455612" cy="295617"/>
          </a:xfrm>
          <a:prstGeom prst="rect">
            <a:avLst/>
          </a:prstGeom>
        </p:spPr>
        <p:txBody>
          <a:bodyPr/>
          <a:lstStyle/>
          <a:p>
            <a:fld id="{525A3C56-E491-49B2-93F3-63532DF516BC}" type="slidenum">
              <a:rPr lang="en-US" sz="1000" smtClean="0"/>
              <a:pPr/>
              <a:t>251</a:t>
            </a:fld>
            <a:endParaRPr lang="en-US" sz="1000" dirty="0"/>
          </a:p>
        </p:txBody>
      </p:sp>
      <p:sp>
        <p:nvSpPr>
          <p:cNvPr id="3" name="Footer Placeholder 2"/>
          <p:cNvSpPr>
            <a:spLocks noGrp="1"/>
          </p:cNvSpPr>
          <p:nvPr>
            <p:ph type="ftr" sz="quarter" idx="4294967295"/>
          </p:nvPr>
        </p:nvSpPr>
        <p:spPr>
          <a:xfrm>
            <a:off x="306729" y="6553200"/>
            <a:ext cx="7010400" cy="304800"/>
          </a:xfrm>
          <a:prstGeom prst="rect">
            <a:avLst/>
          </a:prstGeom>
        </p:spPr>
        <p:txBody>
          <a:bodyPr/>
          <a:lstStyle/>
          <a:p>
            <a:pPr>
              <a:defRPr/>
            </a:pPr>
            <a:r>
              <a:rPr lang="en-US" sz="1200" b="1" dirty="0" smtClean="0"/>
              <a:t>CGI Federal Proprietary and Confidential</a:t>
            </a:r>
            <a:endParaRPr lang="en-US" sz="1200" b="1" dirty="0"/>
          </a:p>
        </p:txBody>
      </p:sp>
      <p:sp>
        <p:nvSpPr>
          <p:cNvPr id="6" name="Content Placeholder 2"/>
          <p:cNvSpPr>
            <a:spLocks noGrp="1"/>
          </p:cNvSpPr>
          <p:nvPr/>
        </p:nvSpPr>
        <p:spPr bwMode="auto">
          <a:xfrm>
            <a:off x="455613" y="1141182"/>
            <a:ext cx="8573981" cy="52524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eaLnBrk="1" fontAlgn="auto" hangingPunct="1">
              <a:spcBef>
                <a:spcPts val="300"/>
              </a:spcBef>
              <a:spcAft>
                <a:spcPts val="300"/>
              </a:spcAft>
            </a:pPr>
            <a:r>
              <a:rPr lang="en-US" sz="2000" dirty="0" smtClean="0">
                <a:cs typeface="Calibri" pitchFamily="34" charset="0"/>
              </a:rPr>
              <a:t>First Level of Detail </a:t>
            </a:r>
            <a:r>
              <a:rPr lang="en-US" sz="2000" dirty="0">
                <a:cs typeface="Calibri" pitchFamily="34" charset="0"/>
              </a:rPr>
              <a:t> </a:t>
            </a:r>
            <a:r>
              <a:rPr lang="en-US" sz="2000" dirty="0" smtClean="0">
                <a:cs typeface="Calibri" pitchFamily="34" charset="0"/>
              </a:rPr>
              <a:t>-  Treasury Symbol Information</a:t>
            </a:r>
          </a:p>
        </p:txBody>
      </p:sp>
    </p:spTree>
    <p:extLst>
      <p:ext uri="{BB962C8B-B14F-4D97-AF65-F5344CB8AC3E}">
        <p14:creationId xmlns:p14="http://schemas.microsoft.com/office/powerpoint/2010/main" val="1897650600"/>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Treasury Report on Receivables Query – </a:t>
            </a:r>
            <a:br>
              <a:rPr lang="en-US" dirty="0"/>
            </a:br>
            <a:r>
              <a:rPr lang="en-US" dirty="0"/>
              <a:t>Line-Item Drill Down</a:t>
            </a:r>
          </a:p>
        </p:txBody>
      </p:sp>
      <p:pic>
        <p:nvPicPr>
          <p:cNvPr id="5" name="Content Placeholder 4"/>
          <p:cNvPicPr>
            <a:picLocks noGrp="1" noChangeAspect="1"/>
          </p:cNvPicPr>
          <p:nvPr>
            <p:ph idx="1"/>
          </p:nvPr>
        </p:nvPicPr>
        <p:blipFill>
          <a:blip r:embed="rId3"/>
          <a:stretch>
            <a:fillRect/>
          </a:stretch>
        </p:blipFill>
        <p:spPr>
          <a:xfrm>
            <a:off x="559261" y="1688518"/>
            <a:ext cx="8229600" cy="4021088"/>
          </a:xfrm>
          <a:prstGeom prst="rect">
            <a:avLst/>
          </a:prstGeom>
          <a:noFill/>
          <a:ln w="22225">
            <a:solidFill>
              <a:schemeClr val="tx1"/>
            </a:solidFill>
            <a:miter lim="800000"/>
            <a:headEnd/>
            <a:tailEnd/>
          </a:ln>
        </p:spPr>
      </p:pic>
      <p:sp>
        <p:nvSpPr>
          <p:cNvPr id="4" name="Slide Number Placeholder 3"/>
          <p:cNvSpPr>
            <a:spLocks noGrp="1"/>
          </p:cNvSpPr>
          <p:nvPr>
            <p:ph type="sldNum" sz="quarter" idx="11"/>
          </p:nvPr>
        </p:nvSpPr>
        <p:spPr>
          <a:xfrm>
            <a:off x="29028" y="6182348"/>
            <a:ext cx="455612" cy="214594"/>
          </a:xfrm>
          <a:prstGeom prst="rect">
            <a:avLst/>
          </a:prstGeom>
        </p:spPr>
        <p:txBody>
          <a:bodyPr/>
          <a:lstStyle/>
          <a:p>
            <a:fld id="{525A3C56-E491-49B2-93F3-63532DF516BC}" type="slidenum">
              <a:rPr lang="en-US" sz="1000" smtClean="0"/>
              <a:pPr/>
              <a:t>252</a:t>
            </a:fld>
            <a:endParaRPr lang="en-US" sz="1000" dirty="0"/>
          </a:p>
        </p:txBody>
      </p:sp>
      <p:sp>
        <p:nvSpPr>
          <p:cNvPr id="3" name="Footer Placeholder 2"/>
          <p:cNvSpPr>
            <a:spLocks noGrp="1"/>
          </p:cNvSpPr>
          <p:nvPr>
            <p:ph type="ftr" sz="quarter" idx="4294967295"/>
          </p:nvPr>
        </p:nvSpPr>
        <p:spPr>
          <a:xfrm>
            <a:off x="364605" y="6553200"/>
            <a:ext cx="7010400" cy="304800"/>
          </a:xfrm>
          <a:prstGeom prst="rect">
            <a:avLst/>
          </a:prstGeom>
        </p:spPr>
        <p:txBody>
          <a:bodyPr/>
          <a:lstStyle/>
          <a:p>
            <a:pPr>
              <a:defRPr/>
            </a:pPr>
            <a:r>
              <a:rPr lang="en-US" sz="1200" b="1" dirty="0" smtClean="0"/>
              <a:t>CGI Federal Proprietary and Confidential</a:t>
            </a:r>
            <a:endParaRPr lang="en-US" sz="1200" b="1" dirty="0"/>
          </a:p>
        </p:txBody>
      </p:sp>
      <p:sp>
        <p:nvSpPr>
          <p:cNvPr id="6" name="Content Placeholder 2"/>
          <p:cNvSpPr>
            <a:spLocks noGrp="1"/>
          </p:cNvSpPr>
          <p:nvPr/>
        </p:nvSpPr>
        <p:spPr bwMode="auto">
          <a:xfrm>
            <a:off x="455613" y="1141182"/>
            <a:ext cx="8573981" cy="52524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eaLnBrk="1" fontAlgn="auto" hangingPunct="1">
              <a:spcBef>
                <a:spcPts val="300"/>
              </a:spcBef>
              <a:spcAft>
                <a:spcPts val="300"/>
              </a:spcAft>
            </a:pPr>
            <a:r>
              <a:rPr lang="en-US" sz="2000" dirty="0" smtClean="0">
                <a:cs typeface="Calibri" pitchFamily="34" charset="0"/>
              </a:rPr>
              <a:t>Second Level of Detail -  Fund Information</a:t>
            </a:r>
          </a:p>
        </p:txBody>
      </p:sp>
    </p:spTree>
    <p:extLst>
      <p:ext uri="{BB962C8B-B14F-4D97-AF65-F5344CB8AC3E}">
        <p14:creationId xmlns:p14="http://schemas.microsoft.com/office/powerpoint/2010/main" val="3858790546"/>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Treasury Report on Receivables Query – </a:t>
            </a:r>
            <a:br>
              <a:rPr lang="en-US" dirty="0"/>
            </a:br>
            <a:r>
              <a:rPr lang="en-US" dirty="0"/>
              <a:t>Line-Item Drill Down</a:t>
            </a:r>
          </a:p>
        </p:txBody>
      </p:sp>
      <p:pic>
        <p:nvPicPr>
          <p:cNvPr id="6" name="Content Placeholder 5"/>
          <p:cNvPicPr>
            <a:picLocks noGrp="1" noChangeAspect="1"/>
          </p:cNvPicPr>
          <p:nvPr>
            <p:ph idx="1"/>
          </p:nvPr>
        </p:nvPicPr>
        <p:blipFill>
          <a:blip r:embed="rId3"/>
          <a:stretch>
            <a:fillRect/>
          </a:stretch>
        </p:blipFill>
        <p:spPr>
          <a:xfrm>
            <a:off x="945604" y="1941042"/>
            <a:ext cx="7269478" cy="4051461"/>
          </a:xfrm>
          <a:prstGeom prst="rect">
            <a:avLst/>
          </a:prstGeom>
          <a:noFill/>
          <a:ln w="22225">
            <a:solidFill>
              <a:schemeClr val="tx1"/>
            </a:solidFill>
            <a:miter lim="800000"/>
            <a:headEnd/>
            <a:tailEnd/>
          </a:ln>
        </p:spPr>
      </p:pic>
      <p:sp>
        <p:nvSpPr>
          <p:cNvPr id="4" name="Slide Number Placeholder 3"/>
          <p:cNvSpPr>
            <a:spLocks noGrp="1"/>
          </p:cNvSpPr>
          <p:nvPr>
            <p:ph type="sldNum" sz="quarter" idx="11"/>
          </p:nvPr>
        </p:nvSpPr>
        <p:spPr>
          <a:xfrm>
            <a:off x="29028" y="6197125"/>
            <a:ext cx="636607" cy="393079"/>
          </a:xfrm>
          <a:prstGeom prst="rect">
            <a:avLst/>
          </a:prstGeom>
        </p:spPr>
        <p:txBody>
          <a:bodyPr/>
          <a:lstStyle/>
          <a:p>
            <a:fld id="{525A3C56-E491-49B2-93F3-63532DF516BC}" type="slidenum">
              <a:rPr lang="en-US" sz="1000" smtClean="0"/>
              <a:pPr/>
              <a:t>253</a:t>
            </a:fld>
            <a:endParaRPr lang="en-US" sz="1000" dirty="0"/>
          </a:p>
        </p:txBody>
      </p:sp>
      <p:sp>
        <p:nvSpPr>
          <p:cNvPr id="3" name="Footer Placeholder 2"/>
          <p:cNvSpPr>
            <a:spLocks noGrp="1"/>
          </p:cNvSpPr>
          <p:nvPr>
            <p:ph type="ftr" sz="quarter" idx="4294967295"/>
          </p:nvPr>
        </p:nvSpPr>
        <p:spPr>
          <a:xfrm>
            <a:off x="329879" y="6553200"/>
            <a:ext cx="7010400" cy="304800"/>
          </a:xfrm>
          <a:prstGeom prst="rect">
            <a:avLst/>
          </a:prstGeom>
        </p:spPr>
        <p:txBody>
          <a:bodyPr/>
          <a:lstStyle/>
          <a:p>
            <a:pPr>
              <a:defRPr/>
            </a:pPr>
            <a:r>
              <a:rPr lang="en-US" sz="1200" b="1" dirty="0" smtClean="0"/>
              <a:t>CGI Federal Proprietary and Confidential</a:t>
            </a:r>
            <a:endParaRPr lang="en-US" sz="1200" b="1" dirty="0"/>
          </a:p>
        </p:txBody>
      </p:sp>
      <p:sp>
        <p:nvSpPr>
          <p:cNvPr id="7" name="Content Placeholder 2"/>
          <p:cNvSpPr>
            <a:spLocks noGrp="1"/>
          </p:cNvSpPr>
          <p:nvPr/>
        </p:nvSpPr>
        <p:spPr bwMode="auto">
          <a:xfrm>
            <a:off x="455613" y="1141182"/>
            <a:ext cx="8573981" cy="52524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eaLnBrk="1" fontAlgn="auto" hangingPunct="1">
              <a:spcBef>
                <a:spcPts val="300"/>
              </a:spcBef>
              <a:spcAft>
                <a:spcPts val="300"/>
              </a:spcAft>
            </a:pPr>
            <a:r>
              <a:rPr lang="en-US" sz="2000" dirty="0" smtClean="0">
                <a:cs typeface="Calibri" pitchFamily="34" charset="0"/>
              </a:rPr>
              <a:t>Third Level of Detail - Transaction Information</a:t>
            </a:r>
          </a:p>
          <a:p>
            <a:pPr lvl="1" eaLnBrk="1" fontAlgn="auto" hangingPunct="1">
              <a:spcBef>
                <a:spcPts val="300"/>
              </a:spcBef>
              <a:spcAft>
                <a:spcPts val="300"/>
              </a:spcAft>
            </a:pPr>
            <a:r>
              <a:rPr lang="en-US" sz="1600" dirty="0" smtClean="0">
                <a:cs typeface="Calibri" pitchFamily="34" charset="0"/>
              </a:rPr>
              <a:t>Within each Fund, individual transactions making up the line can be viewed</a:t>
            </a:r>
          </a:p>
        </p:txBody>
      </p:sp>
    </p:spTree>
    <p:extLst>
      <p:ext uri="{BB962C8B-B14F-4D97-AF65-F5344CB8AC3E}">
        <p14:creationId xmlns:p14="http://schemas.microsoft.com/office/powerpoint/2010/main" val="988568236"/>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7826928" y="5788404"/>
            <a:ext cx="1216404" cy="1006679"/>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a:t>Treasury Report on Receivables Query – </a:t>
            </a:r>
            <a:br>
              <a:rPr lang="en-US" dirty="0"/>
            </a:br>
            <a:r>
              <a:rPr lang="en-US" dirty="0"/>
              <a:t>Line-Item Drill Down</a:t>
            </a:r>
          </a:p>
        </p:txBody>
      </p:sp>
      <p:pic>
        <p:nvPicPr>
          <p:cNvPr id="5" name="Content Placeholder 4"/>
          <p:cNvPicPr>
            <a:picLocks noGrp="1" noChangeAspect="1"/>
          </p:cNvPicPr>
          <p:nvPr>
            <p:ph idx="1"/>
          </p:nvPr>
        </p:nvPicPr>
        <p:blipFill>
          <a:blip r:embed="rId3"/>
          <a:stretch>
            <a:fillRect/>
          </a:stretch>
        </p:blipFill>
        <p:spPr>
          <a:xfrm>
            <a:off x="455613" y="2021074"/>
            <a:ext cx="7845678" cy="4372591"/>
          </a:xfrm>
          <a:prstGeom prst="rect">
            <a:avLst/>
          </a:prstGeom>
          <a:noFill/>
          <a:ln w="22225">
            <a:solidFill>
              <a:schemeClr val="tx1"/>
            </a:solidFill>
            <a:miter lim="800000"/>
            <a:headEnd/>
            <a:tailEnd/>
          </a:ln>
        </p:spPr>
      </p:pic>
      <p:sp>
        <p:nvSpPr>
          <p:cNvPr id="4" name="Slide Number Placeholder 3"/>
          <p:cNvSpPr>
            <a:spLocks noGrp="1"/>
          </p:cNvSpPr>
          <p:nvPr>
            <p:ph type="sldNum" sz="quarter" idx="11"/>
          </p:nvPr>
        </p:nvSpPr>
        <p:spPr>
          <a:xfrm>
            <a:off x="-129000" y="6197125"/>
            <a:ext cx="555584" cy="393079"/>
          </a:xfrm>
          <a:prstGeom prst="rect">
            <a:avLst/>
          </a:prstGeom>
        </p:spPr>
        <p:txBody>
          <a:bodyPr/>
          <a:lstStyle/>
          <a:p>
            <a:pPr algn="r"/>
            <a:fld id="{525A3C56-E491-49B2-93F3-63532DF516BC}" type="slidenum">
              <a:rPr lang="en-US" sz="1000" smtClean="0"/>
              <a:pPr algn="r"/>
              <a:t>254</a:t>
            </a:fld>
            <a:endParaRPr lang="en-US" sz="1000" dirty="0"/>
          </a:p>
        </p:txBody>
      </p:sp>
      <p:sp>
        <p:nvSpPr>
          <p:cNvPr id="3" name="Footer Placeholder 2"/>
          <p:cNvSpPr>
            <a:spLocks noGrp="1"/>
          </p:cNvSpPr>
          <p:nvPr>
            <p:ph type="ftr" sz="quarter" idx="4294967295"/>
          </p:nvPr>
        </p:nvSpPr>
        <p:spPr>
          <a:xfrm>
            <a:off x="272005" y="6609144"/>
            <a:ext cx="7010400" cy="248856"/>
          </a:xfrm>
          <a:prstGeom prst="rect">
            <a:avLst/>
          </a:prstGeom>
        </p:spPr>
        <p:txBody>
          <a:bodyPr/>
          <a:lstStyle/>
          <a:p>
            <a:pPr>
              <a:defRPr/>
            </a:pPr>
            <a:r>
              <a:rPr lang="en-US" sz="1200" b="1" dirty="0" smtClean="0"/>
              <a:t>CGI Federal Proprietary and Confidential</a:t>
            </a:r>
            <a:endParaRPr lang="en-US" sz="1200" b="1" dirty="0"/>
          </a:p>
        </p:txBody>
      </p:sp>
      <p:sp>
        <p:nvSpPr>
          <p:cNvPr id="6" name="Content Placeholder 2"/>
          <p:cNvSpPr>
            <a:spLocks noGrp="1"/>
          </p:cNvSpPr>
          <p:nvPr/>
        </p:nvSpPr>
        <p:spPr bwMode="auto">
          <a:xfrm>
            <a:off x="455613" y="1141182"/>
            <a:ext cx="8573981" cy="52524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eaLnBrk="1" fontAlgn="auto" hangingPunct="1">
              <a:spcBef>
                <a:spcPts val="300"/>
              </a:spcBef>
              <a:spcAft>
                <a:spcPts val="300"/>
              </a:spcAft>
            </a:pPr>
            <a:r>
              <a:rPr lang="en-US" sz="1800" dirty="0" smtClean="0">
                <a:cs typeface="Calibri" pitchFamily="34" charset="0"/>
              </a:rPr>
              <a:t>Can open and view the documents to view the transactions making up dollar amount and count for the selected TROR line item</a:t>
            </a:r>
          </a:p>
        </p:txBody>
      </p:sp>
    </p:spTree>
    <p:extLst>
      <p:ext uri="{BB962C8B-B14F-4D97-AF65-F5344CB8AC3E}">
        <p14:creationId xmlns:p14="http://schemas.microsoft.com/office/powerpoint/2010/main" val="3009377563"/>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Treasury Report on Receivables Query – </a:t>
            </a:r>
            <a:br>
              <a:rPr lang="en-US" dirty="0"/>
            </a:br>
            <a:r>
              <a:rPr lang="en-US" dirty="0"/>
              <a:t>Line-Item Drill Down</a:t>
            </a:r>
          </a:p>
        </p:txBody>
      </p:sp>
      <p:pic>
        <p:nvPicPr>
          <p:cNvPr id="5" name="Content Placeholder 4"/>
          <p:cNvPicPr>
            <a:picLocks noGrp="1" noChangeAspect="1"/>
          </p:cNvPicPr>
          <p:nvPr>
            <p:ph idx="1"/>
          </p:nvPr>
        </p:nvPicPr>
        <p:blipFill>
          <a:blip r:embed="rId3"/>
          <a:stretch>
            <a:fillRect/>
          </a:stretch>
        </p:blipFill>
        <p:spPr>
          <a:xfrm>
            <a:off x="584200" y="1580224"/>
            <a:ext cx="8229600" cy="4237693"/>
          </a:xfrm>
          <a:prstGeom prst="rect">
            <a:avLst/>
          </a:prstGeom>
          <a:noFill/>
          <a:ln w="22225">
            <a:solidFill>
              <a:schemeClr val="tx1"/>
            </a:solidFill>
            <a:miter lim="800000"/>
            <a:headEnd/>
            <a:tailEnd/>
          </a:ln>
        </p:spPr>
      </p:pic>
      <p:sp>
        <p:nvSpPr>
          <p:cNvPr id="4" name="Slide Number Placeholder 3"/>
          <p:cNvSpPr>
            <a:spLocks noGrp="1"/>
          </p:cNvSpPr>
          <p:nvPr>
            <p:ph type="sldNum" sz="quarter" idx="11"/>
          </p:nvPr>
        </p:nvSpPr>
        <p:spPr>
          <a:xfrm>
            <a:off x="14514" y="6197125"/>
            <a:ext cx="613457" cy="393079"/>
          </a:xfrm>
          <a:prstGeom prst="rect">
            <a:avLst/>
          </a:prstGeom>
        </p:spPr>
        <p:txBody>
          <a:bodyPr/>
          <a:lstStyle/>
          <a:p>
            <a:fld id="{525A3C56-E491-49B2-93F3-63532DF516BC}" type="slidenum">
              <a:rPr lang="en-US" sz="1000" smtClean="0"/>
              <a:pPr/>
              <a:t>255</a:t>
            </a:fld>
            <a:endParaRPr lang="en-US" sz="1000" dirty="0"/>
          </a:p>
        </p:txBody>
      </p:sp>
      <p:sp>
        <p:nvSpPr>
          <p:cNvPr id="3" name="Footer Placeholder 2"/>
          <p:cNvSpPr>
            <a:spLocks noGrp="1"/>
          </p:cNvSpPr>
          <p:nvPr>
            <p:ph type="ftr" sz="quarter" idx="4294967295"/>
          </p:nvPr>
        </p:nvSpPr>
        <p:spPr>
          <a:xfrm>
            <a:off x="341454" y="6553200"/>
            <a:ext cx="7010400" cy="304800"/>
          </a:xfrm>
          <a:prstGeom prst="rect">
            <a:avLst/>
          </a:prstGeom>
        </p:spPr>
        <p:txBody>
          <a:bodyPr/>
          <a:lstStyle/>
          <a:p>
            <a:pPr>
              <a:defRPr/>
            </a:pPr>
            <a:r>
              <a:rPr lang="en-US" sz="1200" b="1" dirty="0" smtClean="0"/>
              <a:t>CGI Federal Proprietary and Confidential</a:t>
            </a:r>
            <a:endParaRPr lang="en-US" sz="1200" b="1" dirty="0"/>
          </a:p>
        </p:txBody>
      </p:sp>
      <p:sp>
        <p:nvSpPr>
          <p:cNvPr id="6" name="Content Placeholder 2"/>
          <p:cNvSpPr>
            <a:spLocks noGrp="1"/>
          </p:cNvSpPr>
          <p:nvPr/>
        </p:nvSpPr>
        <p:spPr bwMode="auto">
          <a:xfrm>
            <a:off x="455613" y="1141182"/>
            <a:ext cx="8573981" cy="52524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eaLnBrk="1" fontAlgn="auto" hangingPunct="1">
              <a:spcBef>
                <a:spcPts val="300"/>
              </a:spcBef>
              <a:spcAft>
                <a:spcPts val="300"/>
              </a:spcAft>
              <a:buNone/>
            </a:pPr>
            <a:endParaRPr lang="en-US" sz="1600" dirty="0" smtClean="0">
              <a:cs typeface="Calibri" pitchFamily="34" charset="0"/>
            </a:endParaRPr>
          </a:p>
        </p:txBody>
      </p:sp>
    </p:spTree>
    <p:extLst>
      <p:ext uri="{BB962C8B-B14F-4D97-AF65-F5344CB8AC3E}">
        <p14:creationId xmlns:p14="http://schemas.microsoft.com/office/powerpoint/2010/main" val="4277423603"/>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TROR – Adjustments and Footnotes</a:t>
            </a:r>
            <a:endParaRPr lang="en-US" dirty="0"/>
          </a:p>
        </p:txBody>
      </p:sp>
      <p:sp>
        <p:nvSpPr>
          <p:cNvPr id="4" name="Slide Number Placeholder 3"/>
          <p:cNvSpPr>
            <a:spLocks noGrp="1"/>
          </p:cNvSpPr>
          <p:nvPr>
            <p:ph type="sldNum" sz="quarter" idx="11"/>
          </p:nvPr>
        </p:nvSpPr>
        <p:spPr>
          <a:xfrm>
            <a:off x="-130626" y="6180605"/>
            <a:ext cx="555584" cy="393079"/>
          </a:xfrm>
          <a:prstGeom prst="rect">
            <a:avLst/>
          </a:prstGeom>
        </p:spPr>
        <p:txBody>
          <a:bodyPr/>
          <a:lstStyle/>
          <a:p>
            <a:pPr algn="r">
              <a:defRPr/>
            </a:pPr>
            <a:fld id="{00975547-AE17-4A28-9D90-E53FE90189E2}" type="slidenum">
              <a:rPr lang="en-US" sz="1000" smtClean="0"/>
              <a:pPr algn="r">
                <a:defRPr/>
              </a:pPr>
              <a:t>256</a:t>
            </a:fld>
            <a:endParaRPr lang="en-US" sz="1000" dirty="0"/>
          </a:p>
        </p:txBody>
      </p:sp>
      <p:sp>
        <p:nvSpPr>
          <p:cNvPr id="6" name="Footer Placeholder 5"/>
          <p:cNvSpPr>
            <a:spLocks noGrp="1"/>
          </p:cNvSpPr>
          <p:nvPr>
            <p:ph type="ftr" sz="quarter" idx="4294967295"/>
          </p:nvPr>
        </p:nvSpPr>
        <p:spPr>
          <a:xfrm>
            <a:off x="329878" y="6553200"/>
            <a:ext cx="7010400" cy="304800"/>
          </a:xfrm>
          <a:prstGeom prst="rect">
            <a:avLst/>
          </a:prstGeom>
        </p:spPr>
        <p:txBody>
          <a:bodyPr/>
          <a:lstStyle/>
          <a:p>
            <a:pPr>
              <a:defRPr/>
            </a:pPr>
            <a:r>
              <a:rPr lang="en-US" sz="1200" b="1" dirty="0" smtClean="0"/>
              <a:t>CGI Federal Proprietary and Confidential</a:t>
            </a:r>
            <a:endParaRPr lang="en-US" sz="1200" b="1" dirty="0"/>
          </a:p>
        </p:txBody>
      </p:sp>
      <p:sp>
        <p:nvSpPr>
          <p:cNvPr id="5" name="Content Placeholder 4"/>
          <p:cNvSpPr>
            <a:spLocks noGrp="1"/>
          </p:cNvSpPr>
          <p:nvPr>
            <p:ph idx="1"/>
          </p:nvPr>
        </p:nvSpPr>
        <p:spPr>
          <a:xfrm>
            <a:off x="611187" y="1230766"/>
            <a:ext cx="7898949" cy="4525962"/>
          </a:xfrm>
        </p:spPr>
        <p:txBody>
          <a:bodyPr/>
          <a:lstStyle/>
          <a:p>
            <a:r>
              <a:rPr lang="en-US" sz="2000" dirty="0" smtClean="0"/>
              <a:t>GSA can make adjustments and add the necessary footnotes to TROR</a:t>
            </a:r>
          </a:p>
          <a:p>
            <a:pPr marL="514350" indent="-514350">
              <a:buFont typeface="+mj-lt"/>
              <a:buAutoNum type="arabicPeriod"/>
            </a:pPr>
            <a:r>
              <a:rPr lang="en-US" sz="2000" dirty="0" smtClean="0"/>
              <a:t>Select the Cells tab</a:t>
            </a:r>
            <a:endParaRPr lang="en-US" sz="2000" dirty="0"/>
          </a:p>
        </p:txBody>
      </p:sp>
      <p:pic>
        <p:nvPicPr>
          <p:cNvPr id="9" name="Content Placeholder 5"/>
          <p:cNvPicPr>
            <a:picLocks noChangeAspect="1"/>
          </p:cNvPicPr>
          <p:nvPr/>
        </p:nvPicPr>
        <p:blipFill>
          <a:blip r:embed="rId3"/>
          <a:stretch>
            <a:fillRect/>
          </a:stretch>
        </p:blipFill>
        <p:spPr bwMode="auto">
          <a:xfrm>
            <a:off x="1924325" y="2475695"/>
            <a:ext cx="5663822" cy="3128864"/>
          </a:xfrm>
          <a:prstGeom prst="rect">
            <a:avLst/>
          </a:prstGeom>
          <a:noFill/>
          <a:ln w="22225">
            <a:solidFill>
              <a:schemeClr val="tx1"/>
            </a:solidFill>
            <a:miter lim="800000"/>
            <a:headEnd/>
            <a:tailEnd/>
          </a:ln>
        </p:spPr>
      </p:pic>
    </p:spTree>
    <p:extLst>
      <p:ext uri="{BB962C8B-B14F-4D97-AF65-F5344CB8AC3E}">
        <p14:creationId xmlns:p14="http://schemas.microsoft.com/office/powerpoint/2010/main" val="3872847145"/>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7826928" y="5788404"/>
            <a:ext cx="1216404" cy="1006679"/>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pPr lvl="0"/>
            <a:r>
              <a:rPr lang="en-US" dirty="0" smtClean="0"/>
              <a:t>TROR – Adjustments and Footnotes</a:t>
            </a:r>
            <a:endParaRPr lang="en-US" dirty="0"/>
          </a:p>
        </p:txBody>
      </p:sp>
      <p:sp>
        <p:nvSpPr>
          <p:cNvPr id="4" name="Slide Number Placeholder 3"/>
          <p:cNvSpPr>
            <a:spLocks noGrp="1"/>
          </p:cNvSpPr>
          <p:nvPr>
            <p:ph type="sldNum" sz="quarter" idx="11"/>
          </p:nvPr>
        </p:nvSpPr>
        <p:spPr>
          <a:xfrm>
            <a:off x="-121625" y="6195132"/>
            <a:ext cx="555584" cy="393079"/>
          </a:xfrm>
          <a:prstGeom prst="rect">
            <a:avLst/>
          </a:prstGeom>
        </p:spPr>
        <p:txBody>
          <a:bodyPr/>
          <a:lstStyle/>
          <a:p>
            <a:pPr algn="r">
              <a:defRPr/>
            </a:pPr>
            <a:fld id="{00975547-AE17-4A28-9D90-E53FE90189E2}" type="slidenum">
              <a:rPr lang="en-US" sz="1000" smtClean="0"/>
              <a:pPr algn="r">
                <a:defRPr/>
              </a:pPr>
              <a:t>257</a:t>
            </a:fld>
            <a:endParaRPr lang="en-US" sz="1000" dirty="0"/>
          </a:p>
        </p:txBody>
      </p:sp>
      <p:sp>
        <p:nvSpPr>
          <p:cNvPr id="6" name="Footer Placeholder 5"/>
          <p:cNvSpPr>
            <a:spLocks noGrp="1"/>
          </p:cNvSpPr>
          <p:nvPr>
            <p:ph type="ftr" sz="quarter" idx="4294967295"/>
          </p:nvPr>
        </p:nvSpPr>
        <p:spPr>
          <a:xfrm>
            <a:off x="329878" y="6553200"/>
            <a:ext cx="7010400" cy="304800"/>
          </a:xfrm>
          <a:prstGeom prst="rect">
            <a:avLst/>
          </a:prstGeom>
        </p:spPr>
        <p:txBody>
          <a:bodyPr/>
          <a:lstStyle/>
          <a:p>
            <a:pPr>
              <a:defRPr/>
            </a:pPr>
            <a:r>
              <a:rPr lang="en-US" sz="1200" b="1" dirty="0" smtClean="0"/>
              <a:t>CGI Federal Proprietary and Confidential</a:t>
            </a:r>
            <a:endParaRPr lang="en-US" sz="1200" b="1" dirty="0"/>
          </a:p>
        </p:txBody>
      </p:sp>
      <p:pic>
        <p:nvPicPr>
          <p:cNvPr id="8" name="Content Placeholder 4"/>
          <p:cNvPicPr>
            <a:picLocks noChangeAspect="1"/>
          </p:cNvPicPr>
          <p:nvPr/>
        </p:nvPicPr>
        <p:blipFill>
          <a:blip r:embed="rId3"/>
          <a:stretch>
            <a:fillRect/>
          </a:stretch>
        </p:blipFill>
        <p:spPr bwMode="auto">
          <a:xfrm>
            <a:off x="4408227" y="1241947"/>
            <a:ext cx="4284360" cy="4851468"/>
          </a:xfrm>
          <a:prstGeom prst="rect">
            <a:avLst/>
          </a:prstGeom>
          <a:noFill/>
          <a:ln w="22225">
            <a:solidFill>
              <a:schemeClr val="tx1"/>
            </a:solidFill>
            <a:miter lim="800000"/>
            <a:headEnd/>
            <a:tailEnd/>
          </a:ln>
        </p:spPr>
      </p:pic>
      <p:sp>
        <p:nvSpPr>
          <p:cNvPr id="5" name="Content Placeholder 4"/>
          <p:cNvSpPr>
            <a:spLocks noGrp="1"/>
          </p:cNvSpPr>
          <p:nvPr>
            <p:ph idx="1"/>
          </p:nvPr>
        </p:nvSpPr>
        <p:spPr>
          <a:xfrm>
            <a:off x="671844" y="1176255"/>
            <a:ext cx="3408836" cy="4525962"/>
          </a:xfrm>
        </p:spPr>
        <p:txBody>
          <a:bodyPr/>
          <a:lstStyle/>
          <a:p>
            <a:pPr marL="457200" lvl="0" indent="-457200">
              <a:spcBef>
                <a:spcPts val="600"/>
              </a:spcBef>
              <a:spcAft>
                <a:spcPts val="600"/>
              </a:spcAft>
              <a:buFont typeface="+mj-lt"/>
              <a:buAutoNum type="arabicPeriod" startAt="2"/>
            </a:pPr>
            <a:r>
              <a:rPr lang="en-US" sz="2000" dirty="0" smtClean="0"/>
              <a:t>Select </a:t>
            </a:r>
            <a:r>
              <a:rPr lang="en-US" sz="2000" dirty="0"/>
              <a:t>the Column Number, Section Number and Line Number from the Item Collection requiring an </a:t>
            </a:r>
            <a:r>
              <a:rPr lang="en-US" sz="2000" dirty="0" smtClean="0"/>
              <a:t>adjustment and/or footnote</a:t>
            </a:r>
          </a:p>
          <a:p>
            <a:pPr marL="457200" lvl="0" indent="-457200">
              <a:spcBef>
                <a:spcPts val="600"/>
              </a:spcBef>
              <a:spcAft>
                <a:spcPts val="600"/>
              </a:spcAft>
              <a:buFont typeface="+mj-lt"/>
              <a:buAutoNum type="arabicPeriod" startAt="2"/>
            </a:pPr>
            <a:r>
              <a:rPr lang="en-US" sz="2000" dirty="0" smtClean="0"/>
              <a:t>Enter the </a:t>
            </a:r>
            <a:r>
              <a:rPr lang="en-US" sz="2000" b="1" dirty="0"/>
              <a:t>Adjustment Amount</a:t>
            </a:r>
            <a:r>
              <a:rPr lang="en-US" sz="2000" dirty="0"/>
              <a:t> </a:t>
            </a:r>
            <a:r>
              <a:rPr lang="en-US" sz="2000" dirty="0" smtClean="0"/>
              <a:t>in the Adjustment Amount field</a:t>
            </a:r>
          </a:p>
          <a:p>
            <a:pPr marL="457200" indent="-457200">
              <a:spcBef>
                <a:spcPts val="600"/>
              </a:spcBef>
              <a:spcAft>
                <a:spcPts val="600"/>
              </a:spcAft>
              <a:buFont typeface="+mj-lt"/>
              <a:buAutoNum type="arabicPeriod" startAt="2"/>
            </a:pPr>
            <a:r>
              <a:rPr lang="en-US" sz="2000" dirty="0"/>
              <a:t>Select the </a:t>
            </a:r>
            <a:r>
              <a:rPr lang="en-US" sz="2000" b="1" dirty="0"/>
              <a:t>Footnote Flag</a:t>
            </a:r>
            <a:r>
              <a:rPr lang="en-US" sz="2000" dirty="0"/>
              <a:t> to set to True</a:t>
            </a:r>
          </a:p>
          <a:p>
            <a:pPr marL="457200" lvl="0" indent="-457200">
              <a:spcBef>
                <a:spcPts val="600"/>
              </a:spcBef>
              <a:spcAft>
                <a:spcPts val="600"/>
              </a:spcAft>
              <a:buFont typeface="+mj-lt"/>
              <a:buAutoNum type="arabicPeriod" startAt="2"/>
            </a:pPr>
            <a:endParaRPr lang="en-US" sz="2000" dirty="0"/>
          </a:p>
        </p:txBody>
      </p:sp>
      <p:sp>
        <p:nvSpPr>
          <p:cNvPr id="7" name="TextBox 6"/>
          <p:cNvSpPr txBox="1"/>
          <p:nvPr/>
        </p:nvSpPr>
        <p:spPr>
          <a:xfrm>
            <a:off x="7014949" y="4332854"/>
            <a:ext cx="491319" cy="369332"/>
          </a:xfrm>
          <a:prstGeom prst="rect">
            <a:avLst/>
          </a:prstGeom>
          <a:noFill/>
          <a:ln w="28575">
            <a:solidFill>
              <a:srgbClr val="FF0000"/>
            </a:solidFill>
          </a:ln>
        </p:spPr>
        <p:txBody>
          <a:bodyPr wrap="square" rtlCol="0">
            <a:spAutoFit/>
          </a:bodyPr>
          <a:lstStyle/>
          <a:p>
            <a:endParaRPr lang="en-US" dirty="0"/>
          </a:p>
        </p:txBody>
      </p:sp>
      <p:sp>
        <p:nvSpPr>
          <p:cNvPr id="10" name="TextBox 9"/>
          <p:cNvSpPr txBox="1"/>
          <p:nvPr/>
        </p:nvSpPr>
        <p:spPr>
          <a:xfrm>
            <a:off x="8075126" y="5144473"/>
            <a:ext cx="617461" cy="587585"/>
          </a:xfrm>
          <a:prstGeom prst="rect">
            <a:avLst/>
          </a:prstGeom>
          <a:noFill/>
          <a:ln w="28575">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2332271155"/>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TROR – Adjustments and Footnotes</a:t>
            </a:r>
            <a:endParaRPr lang="en-US" dirty="0"/>
          </a:p>
        </p:txBody>
      </p:sp>
      <p:sp>
        <p:nvSpPr>
          <p:cNvPr id="4" name="Slide Number Placeholder 3"/>
          <p:cNvSpPr>
            <a:spLocks noGrp="1"/>
          </p:cNvSpPr>
          <p:nvPr>
            <p:ph type="sldNum" sz="quarter" idx="11"/>
          </p:nvPr>
        </p:nvSpPr>
        <p:spPr>
          <a:xfrm>
            <a:off x="-121626" y="6195125"/>
            <a:ext cx="555584" cy="393079"/>
          </a:xfrm>
          <a:prstGeom prst="rect">
            <a:avLst/>
          </a:prstGeom>
        </p:spPr>
        <p:txBody>
          <a:bodyPr/>
          <a:lstStyle/>
          <a:p>
            <a:pPr algn="r">
              <a:defRPr/>
            </a:pPr>
            <a:fld id="{00975547-AE17-4A28-9D90-E53FE90189E2}" type="slidenum">
              <a:rPr lang="en-US" sz="1000" smtClean="0"/>
              <a:pPr algn="r">
                <a:defRPr/>
              </a:pPr>
              <a:t>258</a:t>
            </a:fld>
            <a:endParaRPr lang="en-US" sz="1000" dirty="0"/>
          </a:p>
        </p:txBody>
      </p:sp>
      <p:sp>
        <p:nvSpPr>
          <p:cNvPr id="6" name="Footer Placeholder 5"/>
          <p:cNvSpPr>
            <a:spLocks noGrp="1"/>
          </p:cNvSpPr>
          <p:nvPr>
            <p:ph type="ftr" sz="quarter" idx="4294967295"/>
          </p:nvPr>
        </p:nvSpPr>
        <p:spPr>
          <a:xfrm>
            <a:off x="329878" y="6553200"/>
            <a:ext cx="7010400" cy="304800"/>
          </a:xfrm>
          <a:prstGeom prst="rect">
            <a:avLst/>
          </a:prstGeom>
        </p:spPr>
        <p:txBody>
          <a:bodyPr/>
          <a:lstStyle/>
          <a:p>
            <a:pPr>
              <a:defRPr/>
            </a:pPr>
            <a:r>
              <a:rPr lang="en-US" sz="1200" b="1" dirty="0" smtClean="0"/>
              <a:t>CGI Federal Proprietary and Confidential</a:t>
            </a:r>
            <a:endParaRPr lang="en-US" sz="1200" b="1" dirty="0"/>
          </a:p>
        </p:txBody>
      </p:sp>
      <p:sp>
        <p:nvSpPr>
          <p:cNvPr id="5" name="Content Placeholder 4"/>
          <p:cNvSpPr>
            <a:spLocks noGrp="1"/>
          </p:cNvSpPr>
          <p:nvPr>
            <p:ph idx="1"/>
          </p:nvPr>
        </p:nvSpPr>
        <p:spPr>
          <a:xfrm>
            <a:off x="689059" y="1103890"/>
            <a:ext cx="3408836" cy="4525962"/>
          </a:xfrm>
        </p:spPr>
        <p:txBody>
          <a:bodyPr/>
          <a:lstStyle/>
          <a:p>
            <a:pPr marL="457200" lvl="0" indent="-457200">
              <a:spcBef>
                <a:spcPts val="600"/>
              </a:spcBef>
              <a:spcAft>
                <a:spcPts val="600"/>
              </a:spcAft>
              <a:buFont typeface="+mj-lt"/>
              <a:buAutoNum type="arabicPeriod" startAt="5"/>
            </a:pPr>
            <a:r>
              <a:rPr lang="en-US" sz="2000" dirty="0"/>
              <a:t>To add the footnote, select the Treasury Report on Receivables Footnotes hyperlink located below the Cells tab. </a:t>
            </a:r>
          </a:p>
          <a:p>
            <a:pPr marL="457200" lvl="0" indent="-457200">
              <a:spcBef>
                <a:spcPts val="600"/>
              </a:spcBef>
              <a:spcAft>
                <a:spcPts val="600"/>
              </a:spcAft>
              <a:buFont typeface="+mj-lt"/>
              <a:buAutoNum type="arabicPeriod" startAt="5"/>
            </a:pPr>
            <a:r>
              <a:rPr lang="en-US" sz="2000" dirty="0" smtClean="0"/>
              <a:t>Select </a:t>
            </a:r>
            <a:r>
              <a:rPr lang="en-US" sz="2000" b="1" dirty="0"/>
              <a:t>Add</a:t>
            </a:r>
            <a:r>
              <a:rPr lang="en-US" sz="2000" dirty="0"/>
              <a:t> to add a new </a:t>
            </a:r>
            <a:r>
              <a:rPr lang="en-US" sz="2000" dirty="0" smtClean="0"/>
              <a:t>footnote.</a:t>
            </a:r>
          </a:p>
          <a:p>
            <a:pPr marL="457200" lvl="0" indent="-457200">
              <a:spcBef>
                <a:spcPts val="600"/>
              </a:spcBef>
              <a:spcAft>
                <a:spcPts val="600"/>
              </a:spcAft>
              <a:buFont typeface="+mj-lt"/>
              <a:buAutoNum type="arabicPeriod" startAt="5"/>
            </a:pPr>
            <a:r>
              <a:rPr lang="en-US" sz="2000" dirty="0" smtClean="0"/>
              <a:t>Enter </a:t>
            </a:r>
            <a:r>
              <a:rPr lang="en-US" sz="2000" dirty="0"/>
              <a:t>the </a:t>
            </a:r>
            <a:r>
              <a:rPr lang="en-US" sz="2000" b="1" dirty="0"/>
              <a:t>Number </a:t>
            </a:r>
            <a:r>
              <a:rPr lang="en-US" sz="2000" dirty="0"/>
              <a:t>and </a:t>
            </a:r>
            <a:r>
              <a:rPr lang="en-US" sz="2000" b="1" dirty="0"/>
              <a:t>Text</a:t>
            </a:r>
            <a:r>
              <a:rPr lang="en-US" sz="2000" dirty="0"/>
              <a:t> of the footnote</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7895" y="1103890"/>
            <a:ext cx="4906060" cy="2444528"/>
          </a:xfrm>
          <a:prstGeom prst="rect">
            <a:avLst/>
          </a:prstGeom>
        </p:spPr>
      </p:pic>
      <p:sp>
        <p:nvSpPr>
          <p:cNvPr id="16" name="TextBox 15"/>
          <p:cNvSpPr txBox="1"/>
          <p:nvPr/>
        </p:nvSpPr>
        <p:spPr>
          <a:xfrm>
            <a:off x="4179783" y="1378424"/>
            <a:ext cx="1497687" cy="92333"/>
          </a:xfrm>
          <a:prstGeom prst="rect">
            <a:avLst/>
          </a:prstGeom>
          <a:noFill/>
          <a:ln w="28575">
            <a:solidFill>
              <a:srgbClr val="FF0000"/>
            </a:solidFill>
          </a:ln>
        </p:spPr>
        <p:txBody>
          <a:bodyPr wrap="square" rtlCol="0">
            <a:spAutoFit/>
          </a:bodyPr>
          <a:lstStyle/>
          <a:p>
            <a:endParaRPr lang="en-US" dirty="0"/>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7895" y="3842227"/>
            <a:ext cx="4677615" cy="2149139"/>
          </a:xfrm>
          <a:prstGeom prst="rect">
            <a:avLst/>
          </a:prstGeom>
        </p:spPr>
      </p:pic>
      <p:sp>
        <p:nvSpPr>
          <p:cNvPr id="18" name="TextBox 17"/>
          <p:cNvSpPr txBox="1"/>
          <p:nvPr/>
        </p:nvSpPr>
        <p:spPr>
          <a:xfrm>
            <a:off x="4125191" y="4094330"/>
            <a:ext cx="235424" cy="184666"/>
          </a:xfrm>
          <a:prstGeom prst="rect">
            <a:avLst/>
          </a:prstGeom>
          <a:noFill/>
          <a:ln w="28575">
            <a:solidFill>
              <a:srgbClr val="FF0000"/>
            </a:solidFill>
          </a:ln>
        </p:spPr>
        <p:txBody>
          <a:bodyPr wrap="square" rtlCol="0">
            <a:spAutoFit/>
          </a:bodyPr>
          <a:lstStyle/>
          <a:p>
            <a:endParaRPr lang="en-US" dirty="0"/>
          </a:p>
        </p:txBody>
      </p:sp>
      <p:sp>
        <p:nvSpPr>
          <p:cNvPr id="21" name="TextBox 20"/>
          <p:cNvSpPr txBox="1"/>
          <p:nvPr/>
        </p:nvSpPr>
        <p:spPr>
          <a:xfrm>
            <a:off x="4125915" y="5147482"/>
            <a:ext cx="350550" cy="184666"/>
          </a:xfrm>
          <a:prstGeom prst="rect">
            <a:avLst/>
          </a:prstGeom>
          <a:noFill/>
          <a:ln w="28575">
            <a:solidFill>
              <a:srgbClr val="FF0000"/>
            </a:solidFill>
          </a:ln>
        </p:spPr>
        <p:txBody>
          <a:bodyPr wrap="square" rtlCol="0">
            <a:spAutoFit/>
          </a:bodyPr>
          <a:lstStyle/>
          <a:p>
            <a:endParaRPr lang="en-US" dirty="0"/>
          </a:p>
        </p:txBody>
      </p:sp>
      <p:sp>
        <p:nvSpPr>
          <p:cNvPr id="22" name="TextBox 21"/>
          <p:cNvSpPr txBox="1"/>
          <p:nvPr/>
        </p:nvSpPr>
        <p:spPr>
          <a:xfrm>
            <a:off x="4139563" y="5556916"/>
            <a:ext cx="235424" cy="184666"/>
          </a:xfrm>
          <a:prstGeom prst="rect">
            <a:avLst/>
          </a:prstGeom>
          <a:noFill/>
          <a:ln w="28575">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2983150871"/>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Generate and Submit Report</a:t>
            </a:r>
            <a:endParaRPr lang="en-US" dirty="0"/>
          </a:p>
        </p:txBody>
      </p:sp>
      <p:sp>
        <p:nvSpPr>
          <p:cNvPr id="3" name="Content Placeholder 2"/>
          <p:cNvSpPr>
            <a:spLocks noGrp="1"/>
          </p:cNvSpPr>
          <p:nvPr>
            <p:ph idx="1"/>
          </p:nvPr>
        </p:nvSpPr>
        <p:spPr>
          <a:xfrm>
            <a:off x="674688" y="1328738"/>
            <a:ext cx="8229600" cy="4525962"/>
          </a:xfrm>
          <a:prstGeom prst="rect">
            <a:avLst/>
          </a:prstGeom>
        </p:spPr>
        <p:txBody>
          <a:bodyPr/>
          <a:lstStyle/>
          <a:p>
            <a:pPr>
              <a:buFont typeface="Arial" pitchFamily="34" charset="0"/>
              <a:buChar char="•"/>
            </a:pPr>
            <a:r>
              <a:rPr lang="en-US" sz="2000" dirty="0" smtClean="0"/>
              <a:t>The TROR is submitted to the Bureau of Fiscal Services (BFS) via the Internet utilizing the Debt Management Information System (DMIS)</a:t>
            </a:r>
          </a:p>
          <a:p>
            <a:pPr>
              <a:buFont typeface="Arial" pitchFamily="34" charset="0"/>
              <a:buChar char="•"/>
            </a:pPr>
            <a:endParaRPr lang="en-US" sz="2000" dirty="0" smtClean="0">
              <a:cs typeface="Arial" pitchFamily="34" charset="0"/>
            </a:endParaRPr>
          </a:p>
          <a:p>
            <a:pPr>
              <a:buFont typeface="Arial" pitchFamily="34" charset="0"/>
              <a:buChar char="•"/>
            </a:pPr>
            <a:r>
              <a:rPr lang="en-US" sz="2000" dirty="0" smtClean="0">
                <a:cs typeface="Arial" pitchFamily="34" charset="0"/>
              </a:rPr>
              <a:t>DMIS account/login information/application available on the BFS website</a:t>
            </a:r>
          </a:p>
          <a:p>
            <a:pPr>
              <a:buFont typeface="Arial" pitchFamily="34" charset="0"/>
              <a:buChar char="•"/>
            </a:pPr>
            <a:endParaRPr lang="en-US" dirty="0" smtClean="0"/>
          </a:p>
          <a:p>
            <a:pPr>
              <a:buFont typeface="Arial" pitchFamily="34" charset="0"/>
              <a:buChar char="•"/>
            </a:pPr>
            <a:endParaRPr lang="en-US" dirty="0"/>
          </a:p>
        </p:txBody>
      </p:sp>
      <p:sp>
        <p:nvSpPr>
          <p:cNvPr id="4" name="Slide Number Placeholder 3"/>
          <p:cNvSpPr>
            <a:spLocks noGrp="1"/>
          </p:cNvSpPr>
          <p:nvPr>
            <p:ph type="sldNum" sz="quarter" idx="11"/>
          </p:nvPr>
        </p:nvSpPr>
        <p:spPr>
          <a:xfrm>
            <a:off x="29028" y="6176498"/>
            <a:ext cx="474561" cy="272468"/>
          </a:xfrm>
          <a:prstGeom prst="rect">
            <a:avLst/>
          </a:prstGeom>
        </p:spPr>
        <p:txBody>
          <a:bodyPr/>
          <a:lstStyle/>
          <a:p>
            <a:pPr>
              <a:defRPr/>
            </a:pPr>
            <a:fld id="{00975547-AE17-4A28-9D90-E53FE90189E2}" type="slidenum">
              <a:rPr lang="en-US" sz="1000" smtClean="0"/>
              <a:pPr>
                <a:defRPr/>
              </a:pPr>
              <a:t>259</a:t>
            </a:fld>
            <a:endParaRPr lang="en-US" sz="1000" dirty="0"/>
          </a:p>
        </p:txBody>
      </p:sp>
      <p:pic>
        <p:nvPicPr>
          <p:cNvPr id="6" name="Picture 5"/>
          <p:cNvPicPr>
            <a:picLocks noChangeAspect="1"/>
          </p:cNvPicPr>
          <p:nvPr/>
        </p:nvPicPr>
        <p:blipFill>
          <a:blip r:embed="rId3"/>
          <a:stretch>
            <a:fillRect/>
          </a:stretch>
        </p:blipFill>
        <p:spPr>
          <a:xfrm>
            <a:off x="1219198" y="3417252"/>
            <a:ext cx="6696075" cy="3000375"/>
          </a:xfrm>
          <a:prstGeom prst="rect">
            <a:avLst/>
          </a:prstGeom>
        </p:spPr>
      </p:pic>
      <p:sp>
        <p:nvSpPr>
          <p:cNvPr id="5" name="Footer Placeholder 4"/>
          <p:cNvSpPr>
            <a:spLocks noGrp="1"/>
          </p:cNvSpPr>
          <p:nvPr>
            <p:ph type="ftr" sz="quarter" idx="4294967295"/>
          </p:nvPr>
        </p:nvSpPr>
        <p:spPr>
          <a:xfrm>
            <a:off x="364603" y="6553200"/>
            <a:ext cx="7010400" cy="304800"/>
          </a:xfrm>
          <a:prstGeom prst="rect">
            <a:avLst/>
          </a:prstGeom>
        </p:spPr>
        <p:txBody>
          <a:bodyPr/>
          <a:lstStyle/>
          <a:p>
            <a:pPr>
              <a:defRPr/>
            </a:pPr>
            <a:r>
              <a:rPr lang="en-US" sz="1200" b="1" dirty="0" smtClean="0"/>
              <a:t>CGI Federal Proprietary and Confidential</a:t>
            </a:r>
            <a:endParaRPr lang="en-US" sz="1200" b="1" dirty="0"/>
          </a:p>
        </p:txBody>
      </p:sp>
    </p:spTree>
    <p:extLst>
      <p:ext uri="{BB962C8B-B14F-4D97-AF65-F5344CB8AC3E}">
        <p14:creationId xmlns:p14="http://schemas.microsoft.com/office/powerpoint/2010/main" val="38871303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itle 1"/>
          <p:cNvSpPr>
            <a:spLocks noGrp="1"/>
          </p:cNvSpPr>
          <p:nvPr>
            <p:ph type="title"/>
          </p:nvPr>
        </p:nvSpPr>
        <p:spPr>
          <a:xfrm>
            <a:off x="455613" y="331788"/>
            <a:ext cx="8267473" cy="563562"/>
          </a:xfrm>
        </p:spPr>
        <p:txBody>
          <a:bodyPr/>
          <a:lstStyle/>
          <a:p>
            <a:r>
              <a:rPr lang="en-US" dirty="0" smtClean="0"/>
              <a:t>Outstanding Billing Document Line – </a:t>
            </a:r>
            <a:br>
              <a:rPr lang="en-US" dirty="0" smtClean="0"/>
            </a:br>
            <a:r>
              <a:rPr lang="en-US" dirty="0" smtClean="0"/>
              <a:t>Information Displayed</a:t>
            </a:r>
          </a:p>
        </p:txBody>
      </p:sp>
      <p:sp>
        <p:nvSpPr>
          <p:cNvPr id="2" name="Footer Placeholder 1"/>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0" name="TextBox 9"/>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26</a:t>
            </a:fld>
            <a:endParaRPr lang="en-US" sz="1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3060" y="1201294"/>
            <a:ext cx="3914587" cy="3777864"/>
          </a:xfrm>
          <a:prstGeom prst="rect">
            <a:avLst/>
          </a:prstGeom>
          <a:noFill/>
          <a:ln w="22225">
            <a:solidFill>
              <a:schemeClr val="tx1"/>
            </a:solid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994" y="4979158"/>
            <a:ext cx="6966473" cy="1512415"/>
          </a:xfrm>
          <a:prstGeom prst="rect">
            <a:avLst/>
          </a:prstGeom>
          <a:noFill/>
          <a:ln w="22225">
            <a:solidFill>
              <a:schemeClr val="tx1"/>
            </a:solidFill>
          </a:ln>
        </p:spPr>
      </p:pic>
    </p:spTree>
    <p:extLst>
      <p:ext uri="{BB962C8B-B14F-4D97-AF65-F5344CB8AC3E}">
        <p14:creationId xmlns:p14="http://schemas.microsoft.com/office/powerpoint/2010/main" val="3325889982"/>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Generate the TROR</a:t>
            </a:r>
            <a:endParaRPr lang="en-US" dirty="0"/>
          </a:p>
        </p:txBody>
      </p:sp>
      <p:pic>
        <p:nvPicPr>
          <p:cNvPr id="7" name="Content Placeholder 6"/>
          <p:cNvPicPr>
            <a:picLocks noGrp="1" noChangeAspect="1"/>
          </p:cNvPicPr>
          <p:nvPr>
            <p:ph idx="1"/>
          </p:nvPr>
        </p:nvPicPr>
        <p:blipFill>
          <a:blip r:embed="rId3"/>
          <a:stretch>
            <a:fillRect/>
          </a:stretch>
        </p:blipFill>
        <p:spPr>
          <a:xfrm>
            <a:off x="660537" y="2544762"/>
            <a:ext cx="6964499" cy="3536724"/>
          </a:xfrm>
          <a:prstGeom prst="rect">
            <a:avLst/>
          </a:prstGeom>
          <a:noFill/>
          <a:ln w="22225">
            <a:solidFill>
              <a:schemeClr val="tx1"/>
            </a:solidFill>
            <a:miter lim="800000"/>
            <a:headEnd/>
            <a:tailEnd/>
          </a:ln>
        </p:spPr>
      </p:pic>
      <p:sp>
        <p:nvSpPr>
          <p:cNvPr id="4" name="Slide Number Placeholder 3"/>
          <p:cNvSpPr>
            <a:spLocks noGrp="1"/>
          </p:cNvSpPr>
          <p:nvPr>
            <p:ph type="sldNum" sz="quarter" idx="11"/>
          </p:nvPr>
        </p:nvSpPr>
        <p:spPr>
          <a:xfrm>
            <a:off x="43542" y="6197125"/>
            <a:ext cx="455612" cy="393079"/>
          </a:xfrm>
          <a:prstGeom prst="rect">
            <a:avLst/>
          </a:prstGeom>
        </p:spPr>
        <p:txBody>
          <a:bodyPr/>
          <a:lstStyle/>
          <a:p>
            <a:fld id="{525A3C56-E491-49B2-93F3-63532DF516BC}" type="slidenum">
              <a:rPr lang="en-US" sz="1000" smtClean="0"/>
              <a:pPr/>
              <a:t>260</a:t>
            </a:fld>
            <a:endParaRPr lang="en-US" sz="1000" dirty="0"/>
          </a:p>
        </p:txBody>
      </p:sp>
      <p:sp>
        <p:nvSpPr>
          <p:cNvPr id="3" name="Footer Placeholder 2"/>
          <p:cNvSpPr>
            <a:spLocks noGrp="1"/>
          </p:cNvSpPr>
          <p:nvPr>
            <p:ph type="ftr" sz="quarter" idx="4294967295"/>
          </p:nvPr>
        </p:nvSpPr>
        <p:spPr>
          <a:xfrm>
            <a:off x="318304" y="6553200"/>
            <a:ext cx="7010400" cy="304800"/>
          </a:xfrm>
          <a:prstGeom prst="rect">
            <a:avLst/>
          </a:prstGeom>
        </p:spPr>
        <p:txBody>
          <a:bodyPr/>
          <a:lstStyle/>
          <a:p>
            <a:pPr>
              <a:defRPr/>
            </a:pPr>
            <a:r>
              <a:rPr lang="en-US" sz="1200" b="1" dirty="0" smtClean="0"/>
              <a:t>CGI Federal Proprietary and Confidential</a:t>
            </a:r>
            <a:endParaRPr lang="en-US" sz="1200" b="1" dirty="0"/>
          </a:p>
        </p:txBody>
      </p:sp>
      <p:sp>
        <p:nvSpPr>
          <p:cNvPr id="6" name="Content Placeholder 2"/>
          <p:cNvSpPr>
            <a:spLocks noGrp="1"/>
          </p:cNvSpPr>
          <p:nvPr/>
        </p:nvSpPr>
        <p:spPr bwMode="auto">
          <a:xfrm>
            <a:off x="455613" y="1141182"/>
            <a:ext cx="8573981" cy="52524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eaLnBrk="1" fontAlgn="auto" hangingPunct="1">
              <a:spcBef>
                <a:spcPts val="300"/>
              </a:spcBef>
              <a:spcAft>
                <a:spcPts val="300"/>
              </a:spcAft>
            </a:pPr>
            <a:r>
              <a:rPr lang="en-US" sz="2000" dirty="0" smtClean="0">
                <a:cs typeface="Calibri" pitchFamily="34" charset="0"/>
              </a:rPr>
              <a:t>TROR </a:t>
            </a:r>
            <a:r>
              <a:rPr lang="en-US" sz="2000" dirty="0">
                <a:cs typeface="Calibri" pitchFamily="34" charset="0"/>
              </a:rPr>
              <a:t>report is generated from Pegasys Reports </a:t>
            </a:r>
            <a:r>
              <a:rPr lang="en-US" sz="2000" dirty="0" smtClean="0">
                <a:cs typeface="Calibri" pitchFamily="34" charset="0"/>
              </a:rPr>
              <a:t>Module</a:t>
            </a:r>
          </a:p>
          <a:p>
            <a:pPr marL="0" indent="0" eaLnBrk="1" fontAlgn="auto" hangingPunct="1">
              <a:spcBef>
                <a:spcPts val="300"/>
              </a:spcBef>
              <a:spcAft>
                <a:spcPts val="300"/>
              </a:spcAft>
              <a:buNone/>
            </a:pPr>
            <a:endParaRPr lang="en-US" sz="2000" dirty="0">
              <a:cs typeface="Calibri" pitchFamily="34" charset="0"/>
            </a:endParaRPr>
          </a:p>
          <a:p>
            <a:pPr marL="346075" lvl="1" indent="0" eaLnBrk="1" fontAlgn="auto" hangingPunct="1">
              <a:spcBef>
                <a:spcPts val="300"/>
              </a:spcBef>
              <a:spcAft>
                <a:spcPts val="300"/>
              </a:spcAft>
              <a:buNone/>
            </a:pPr>
            <a:r>
              <a:rPr lang="en-US" sz="2000" dirty="0" smtClean="0">
                <a:cs typeface="Calibri" pitchFamily="34" charset="0"/>
              </a:rPr>
              <a:t>1. Utilities </a:t>
            </a:r>
            <a:r>
              <a:rPr lang="en-US" sz="2000" dirty="0">
                <a:cs typeface="Calibri" pitchFamily="34" charset="0"/>
              </a:rPr>
              <a:t>&gt; Reports &gt; View Reports</a:t>
            </a:r>
          </a:p>
          <a:p>
            <a:pPr eaLnBrk="1" fontAlgn="auto" hangingPunct="1">
              <a:spcBef>
                <a:spcPts val="300"/>
              </a:spcBef>
              <a:spcAft>
                <a:spcPts val="300"/>
              </a:spcAft>
            </a:pPr>
            <a:endParaRPr lang="en-US" sz="1600" dirty="0" smtClean="0">
              <a:cs typeface="Calibri" pitchFamily="34" charset="0"/>
            </a:endParaRPr>
          </a:p>
        </p:txBody>
      </p:sp>
    </p:spTree>
    <p:extLst>
      <p:ext uri="{BB962C8B-B14F-4D97-AF65-F5344CB8AC3E}">
        <p14:creationId xmlns:p14="http://schemas.microsoft.com/office/powerpoint/2010/main" val="1703555222"/>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Generate the TROR</a:t>
            </a:r>
            <a:endParaRPr lang="en-US" dirty="0"/>
          </a:p>
        </p:txBody>
      </p:sp>
      <p:pic>
        <p:nvPicPr>
          <p:cNvPr id="5" name="Content Placeholder 4"/>
          <p:cNvPicPr>
            <a:picLocks noGrp="1" noChangeAspect="1"/>
          </p:cNvPicPr>
          <p:nvPr>
            <p:ph idx="1"/>
          </p:nvPr>
        </p:nvPicPr>
        <p:blipFill>
          <a:blip r:embed="rId3"/>
          <a:stretch>
            <a:fillRect/>
          </a:stretch>
        </p:blipFill>
        <p:spPr>
          <a:xfrm>
            <a:off x="627803" y="1719259"/>
            <a:ext cx="8229600" cy="3740727"/>
          </a:xfrm>
          <a:prstGeom prst="rect">
            <a:avLst/>
          </a:prstGeom>
          <a:noFill/>
          <a:ln w="22225">
            <a:solidFill>
              <a:schemeClr val="tx1"/>
            </a:solidFill>
            <a:miter lim="800000"/>
            <a:headEnd/>
            <a:tailEnd/>
          </a:ln>
        </p:spPr>
      </p:pic>
      <p:sp>
        <p:nvSpPr>
          <p:cNvPr id="4" name="Slide Number Placeholder 3"/>
          <p:cNvSpPr>
            <a:spLocks noGrp="1"/>
          </p:cNvSpPr>
          <p:nvPr>
            <p:ph type="sldNum" sz="quarter" idx="11"/>
          </p:nvPr>
        </p:nvSpPr>
        <p:spPr>
          <a:xfrm>
            <a:off x="0" y="6197125"/>
            <a:ext cx="455612" cy="393079"/>
          </a:xfrm>
          <a:prstGeom prst="rect">
            <a:avLst/>
          </a:prstGeom>
        </p:spPr>
        <p:txBody>
          <a:bodyPr/>
          <a:lstStyle/>
          <a:p>
            <a:pPr algn="r"/>
            <a:fld id="{525A3C56-E491-49B2-93F3-63532DF516BC}" type="slidenum">
              <a:rPr lang="en-US" sz="1000" smtClean="0"/>
              <a:pPr algn="r"/>
              <a:t>261</a:t>
            </a:fld>
            <a:endParaRPr lang="en-US" sz="1000" dirty="0"/>
          </a:p>
        </p:txBody>
      </p:sp>
      <p:sp>
        <p:nvSpPr>
          <p:cNvPr id="3" name="Footer Placeholder 2"/>
          <p:cNvSpPr>
            <a:spLocks noGrp="1"/>
          </p:cNvSpPr>
          <p:nvPr>
            <p:ph type="ftr" sz="quarter" idx="4294967295"/>
          </p:nvPr>
        </p:nvSpPr>
        <p:spPr>
          <a:xfrm>
            <a:off x="341453" y="6553200"/>
            <a:ext cx="7010400" cy="304800"/>
          </a:xfrm>
          <a:prstGeom prst="rect">
            <a:avLst/>
          </a:prstGeom>
        </p:spPr>
        <p:txBody>
          <a:bodyPr/>
          <a:lstStyle/>
          <a:p>
            <a:pPr>
              <a:defRPr/>
            </a:pPr>
            <a:r>
              <a:rPr lang="en-US" sz="1200" b="1" dirty="0" smtClean="0"/>
              <a:t>CGI Federal Proprietary and Confidential</a:t>
            </a:r>
            <a:endParaRPr lang="en-US" sz="1200" b="1" dirty="0"/>
          </a:p>
        </p:txBody>
      </p:sp>
      <p:sp>
        <p:nvSpPr>
          <p:cNvPr id="6" name="Content Placeholder 2"/>
          <p:cNvSpPr>
            <a:spLocks noGrp="1"/>
          </p:cNvSpPr>
          <p:nvPr/>
        </p:nvSpPr>
        <p:spPr bwMode="auto">
          <a:xfrm>
            <a:off x="455613" y="1141182"/>
            <a:ext cx="8573981" cy="52524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346075" lvl="1" indent="0" eaLnBrk="1" fontAlgn="auto" hangingPunct="1">
              <a:spcBef>
                <a:spcPts val="300"/>
              </a:spcBef>
              <a:spcAft>
                <a:spcPts val="300"/>
              </a:spcAft>
              <a:buNone/>
            </a:pPr>
            <a:r>
              <a:rPr lang="en-US" sz="1800" dirty="0" smtClean="0">
                <a:cs typeface="Calibri" pitchFamily="34" charset="0"/>
              </a:rPr>
              <a:t>2</a:t>
            </a:r>
            <a:r>
              <a:rPr lang="en-US" sz="2000" dirty="0" smtClean="0">
                <a:cs typeface="Calibri" pitchFamily="34" charset="0"/>
              </a:rPr>
              <a:t>. Select External Reporting</a:t>
            </a:r>
          </a:p>
        </p:txBody>
      </p:sp>
    </p:spTree>
    <p:extLst>
      <p:ext uri="{BB962C8B-B14F-4D97-AF65-F5344CB8AC3E}">
        <p14:creationId xmlns:p14="http://schemas.microsoft.com/office/powerpoint/2010/main" val="3615623265"/>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613" y="1654403"/>
            <a:ext cx="8623883" cy="39360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Generate the TROR</a:t>
            </a:r>
            <a:endParaRPr lang="en-US" dirty="0"/>
          </a:p>
        </p:txBody>
      </p:sp>
      <p:sp>
        <p:nvSpPr>
          <p:cNvPr id="4" name="Slide Number Placeholder 3"/>
          <p:cNvSpPr>
            <a:spLocks noGrp="1"/>
          </p:cNvSpPr>
          <p:nvPr>
            <p:ph type="sldNum" sz="quarter" idx="11"/>
          </p:nvPr>
        </p:nvSpPr>
        <p:spPr>
          <a:xfrm>
            <a:off x="-50139" y="6245225"/>
            <a:ext cx="476662" cy="612775"/>
          </a:xfrm>
          <a:prstGeom prst="rect">
            <a:avLst/>
          </a:prstGeom>
        </p:spPr>
        <p:txBody>
          <a:bodyPr/>
          <a:lstStyle/>
          <a:p>
            <a:pPr algn="r"/>
            <a:fld id="{525A3C56-E491-49B2-93F3-63532DF516BC}" type="slidenum">
              <a:rPr lang="en-US" sz="1000" smtClean="0"/>
              <a:pPr algn="r"/>
              <a:t>262</a:t>
            </a:fld>
            <a:endParaRPr lang="en-US" sz="1000" dirty="0"/>
          </a:p>
        </p:txBody>
      </p:sp>
      <p:sp>
        <p:nvSpPr>
          <p:cNvPr id="3" name="Footer Placeholder 2"/>
          <p:cNvSpPr>
            <a:spLocks noGrp="1"/>
          </p:cNvSpPr>
          <p:nvPr>
            <p:ph type="ftr" sz="quarter" idx="4294967295"/>
          </p:nvPr>
        </p:nvSpPr>
        <p:spPr>
          <a:xfrm>
            <a:off x="457200" y="6553200"/>
            <a:ext cx="7010400" cy="304800"/>
          </a:xfrm>
          <a:prstGeom prst="rect">
            <a:avLst/>
          </a:prstGeom>
        </p:spPr>
        <p:txBody>
          <a:bodyPr/>
          <a:lstStyle/>
          <a:p>
            <a:pPr>
              <a:defRPr/>
            </a:pPr>
            <a:r>
              <a:rPr lang="en-US" dirty="0" smtClean="0"/>
              <a:t>CGI Federal Proprietary and Confidential</a:t>
            </a:r>
            <a:endParaRPr lang="en-US" dirty="0"/>
          </a:p>
        </p:txBody>
      </p:sp>
      <p:sp>
        <p:nvSpPr>
          <p:cNvPr id="6" name="Content Placeholder 2"/>
          <p:cNvSpPr>
            <a:spLocks noGrp="1"/>
          </p:cNvSpPr>
          <p:nvPr/>
        </p:nvSpPr>
        <p:spPr bwMode="auto">
          <a:xfrm>
            <a:off x="455613" y="1141182"/>
            <a:ext cx="8573981" cy="52524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346075" lvl="1" indent="0" eaLnBrk="1" fontAlgn="auto" hangingPunct="1">
              <a:spcBef>
                <a:spcPts val="300"/>
              </a:spcBef>
              <a:spcAft>
                <a:spcPts val="300"/>
              </a:spcAft>
              <a:buNone/>
            </a:pPr>
            <a:r>
              <a:rPr lang="en-US" sz="1800" dirty="0" smtClean="0">
                <a:cs typeface="Calibri" pitchFamily="34" charset="0"/>
              </a:rPr>
              <a:t>3. </a:t>
            </a:r>
            <a:r>
              <a:rPr lang="en-US" sz="2000" dirty="0" smtClean="0">
                <a:cs typeface="Calibri" pitchFamily="34" charset="0"/>
              </a:rPr>
              <a:t>Select Treasury Report on Receivables and click Run</a:t>
            </a:r>
          </a:p>
        </p:txBody>
      </p:sp>
      <p:sp>
        <p:nvSpPr>
          <p:cNvPr id="7" name="TextBox 6"/>
          <p:cNvSpPr txBox="1"/>
          <p:nvPr/>
        </p:nvSpPr>
        <p:spPr>
          <a:xfrm>
            <a:off x="612397" y="3943350"/>
            <a:ext cx="1828800" cy="184666"/>
          </a:xfrm>
          <a:prstGeom prst="rect">
            <a:avLst/>
          </a:prstGeom>
          <a:noFill/>
          <a:ln w="28575">
            <a:solidFill>
              <a:srgbClr val="FF0000"/>
            </a:solidFill>
          </a:ln>
        </p:spPr>
        <p:txBody>
          <a:bodyPr wrap="square" rtlCol="0">
            <a:spAutoFit/>
          </a:bodyPr>
          <a:lstStyle/>
          <a:p>
            <a:endParaRPr lang="en-US" dirty="0"/>
          </a:p>
        </p:txBody>
      </p:sp>
      <p:sp>
        <p:nvSpPr>
          <p:cNvPr id="14" name="TextBox 13"/>
          <p:cNvSpPr txBox="1"/>
          <p:nvPr/>
        </p:nvSpPr>
        <p:spPr>
          <a:xfrm>
            <a:off x="455613" y="2141114"/>
            <a:ext cx="408453" cy="283303"/>
          </a:xfrm>
          <a:prstGeom prst="rect">
            <a:avLst/>
          </a:prstGeom>
          <a:noFill/>
          <a:ln w="28575">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3322242636"/>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Generate the TROR</a:t>
            </a:r>
          </a:p>
        </p:txBody>
      </p:sp>
      <p:pic>
        <p:nvPicPr>
          <p:cNvPr id="8" name="Content Placeholder 7"/>
          <p:cNvPicPr>
            <a:picLocks noGrp="1" noChangeAspect="1"/>
          </p:cNvPicPr>
          <p:nvPr>
            <p:ph idx="1"/>
          </p:nvPr>
        </p:nvPicPr>
        <p:blipFill>
          <a:blip r:embed="rId3"/>
          <a:stretch>
            <a:fillRect/>
          </a:stretch>
        </p:blipFill>
        <p:spPr>
          <a:xfrm>
            <a:off x="550950" y="2081548"/>
            <a:ext cx="8229600" cy="3617878"/>
          </a:xfrm>
          <a:prstGeom prst="rect">
            <a:avLst/>
          </a:prstGeom>
          <a:noFill/>
          <a:ln w="22225">
            <a:solidFill>
              <a:schemeClr val="tx1"/>
            </a:solidFill>
            <a:miter lim="800000"/>
            <a:headEnd/>
            <a:tailEnd/>
          </a:ln>
        </p:spPr>
      </p:pic>
      <p:sp>
        <p:nvSpPr>
          <p:cNvPr id="4" name="Slide Number Placeholder 3"/>
          <p:cNvSpPr>
            <a:spLocks noGrp="1"/>
          </p:cNvSpPr>
          <p:nvPr>
            <p:ph type="sldNum" sz="quarter" idx="11"/>
          </p:nvPr>
        </p:nvSpPr>
        <p:spPr>
          <a:xfrm>
            <a:off x="29028" y="6250248"/>
            <a:ext cx="555584" cy="393079"/>
          </a:xfrm>
          <a:prstGeom prst="rect">
            <a:avLst/>
          </a:prstGeom>
        </p:spPr>
        <p:txBody>
          <a:bodyPr/>
          <a:lstStyle/>
          <a:p>
            <a:fld id="{525A3C56-E491-49B2-93F3-63532DF516BC}" type="slidenum">
              <a:rPr lang="en-US" sz="1000" smtClean="0"/>
              <a:pPr/>
              <a:t>263</a:t>
            </a:fld>
            <a:endParaRPr lang="en-US" sz="1000" dirty="0"/>
          </a:p>
        </p:txBody>
      </p:sp>
      <p:sp>
        <p:nvSpPr>
          <p:cNvPr id="3" name="Footer Placeholder 2"/>
          <p:cNvSpPr>
            <a:spLocks noGrp="1"/>
          </p:cNvSpPr>
          <p:nvPr>
            <p:ph type="ftr" sz="quarter" idx="4294967295"/>
          </p:nvPr>
        </p:nvSpPr>
        <p:spPr>
          <a:xfrm>
            <a:off x="341453" y="6553200"/>
            <a:ext cx="7010400" cy="304800"/>
          </a:xfrm>
          <a:prstGeom prst="rect">
            <a:avLst/>
          </a:prstGeom>
        </p:spPr>
        <p:txBody>
          <a:bodyPr/>
          <a:lstStyle/>
          <a:p>
            <a:pPr>
              <a:defRPr/>
            </a:pPr>
            <a:r>
              <a:rPr lang="en-US" sz="1200" b="1" dirty="0" smtClean="0"/>
              <a:t>CGI Federal Proprietary and Confidential</a:t>
            </a:r>
            <a:endParaRPr lang="en-US" sz="1200" b="1" dirty="0"/>
          </a:p>
        </p:txBody>
      </p:sp>
      <p:sp>
        <p:nvSpPr>
          <p:cNvPr id="6" name="Content Placeholder 2"/>
          <p:cNvSpPr>
            <a:spLocks noGrp="1"/>
          </p:cNvSpPr>
          <p:nvPr/>
        </p:nvSpPr>
        <p:spPr bwMode="auto">
          <a:xfrm>
            <a:off x="455613" y="1141182"/>
            <a:ext cx="8573981" cy="52524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346075" lvl="1" indent="0" eaLnBrk="1" fontAlgn="auto" hangingPunct="1">
              <a:spcBef>
                <a:spcPts val="300"/>
              </a:spcBef>
              <a:spcAft>
                <a:spcPts val="300"/>
              </a:spcAft>
              <a:buNone/>
            </a:pPr>
            <a:r>
              <a:rPr lang="en-US" sz="1800" dirty="0" smtClean="0">
                <a:cs typeface="Calibri" pitchFamily="34" charset="0"/>
              </a:rPr>
              <a:t>4. </a:t>
            </a:r>
            <a:r>
              <a:rPr lang="en-US" sz="2000" dirty="0" smtClean="0">
                <a:cs typeface="Calibri" pitchFamily="34" charset="0"/>
              </a:rPr>
              <a:t>Enter Fiscal Quarter/Year, Agency, and Bureau parameters</a:t>
            </a:r>
          </a:p>
          <a:p>
            <a:pPr marL="346075" lvl="1" indent="0" eaLnBrk="1" fontAlgn="auto" hangingPunct="1">
              <a:spcBef>
                <a:spcPts val="300"/>
              </a:spcBef>
              <a:spcAft>
                <a:spcPts val="300"/>
              </a:spcAft>
              <a:buNone/>
            </a:pPr>
            <a:r>
              <a:rPr lang="en-US" sz="2000" dirty="0" smtClean="0">
                <a:cs typeface="Calibri" pitchFamily="34" charset="0"/>
              </a:rPr>
              <a:t>5. Select Run</a:t>
            </a:r>
          </a:p>
        </p:txBody>
      </p:sp>
      <p:sp>
        <p:nvSpPr>
          <p:cNvPr id="7" name="TextBox 6"/>
          <p:cNvSpPr txBox="1"/>
          <p:nvPr/>
        </p:nvSpPr>
        <p:spPr>
          <a:xfrm>
            <a:off x="612396" y="3696745"/>
            <a:ext cx="2021747" cy="707475"/>
          </a:xfrm>
          <a:prstGeom prst="rect">
            <a:avLst/>
          </a:prstGeom>
          <a:noFill/>
          <a:ln w="28575">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1080480421"/>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the TROR</a:t>
            </a:r>
            <a:endParaRPr lang="en-US" dirty="0"/>
          </a:p>
        </p:txBody>
      </p:sp>
      <p:pic>
        <p:nvPicPr>
          <p:cNvPr id="11" name="Content Placeholder 10"/>
          <p:cNvPicPr>
            <a:picLocks noGrp="1" noChangeAspect="1"/>
          </p:cNvPicPr>
          <p:nvPr>
            <p:ph idx="1"/>
          </p:nvPr>
        </p:nvPicPr>
        <p:blipFill>
          <a:blip r:embed="rId3"/>
          <a:stretch>
            <a:fillRect/>
          </a:stretch>
        </p:blipFill>
        <p:spPr>
          <a:xfrm>
            <a:off x="1834831" y="1987318"/>
            <a:ext cx="5678462" cy="4525963"/>
          </a:xfrm>
          <a:prstGeom prst="rect">
            <a:avLst/>
          </a:prstGeom>
          <a:noFill/>
          <a:ln w="22225">
            <a:solidFill>
              <a:schemeClr val="tx1"/>
            </a:solidFill>
            <a:miter lim="800000"/>
            <a:headEnd/>
            <a:tailEnd/>
          </a:ln>
        </p:spPr>
      </p:pic>
      <p:sp>
        <p:nvSpPr>
          <p:cNvPr id="4" name="Slide Number Placeholder 3"/>
          <p:cNvSpPr>
            <a:spLocks noGrp="1"/>
          </p:cNvSpPr>
          <p:nvPr>
            <p:ph type="sldNum" sz="quarter" idx="11"/>
          </p:nvPr>
        </p:nvSpPr>
        <p:spPr>
          <a:xfrm>
            <a:off x="29028" y="6191729"/>
            <a:ext cx="455612" cy="393079"/>
          </a:xfrm>
          <a:prstGeom prst="rect">
            <a:avLst/>
          </a:prstGeom>
        </p:spPr>
        <p:txBody>
          <a:bodyPr/>
          <a:lstStyle/>
          <a:p>
            <a:fld id="{525A3C56-E491-49B2-93F3-63532DF516BC}" type="slidenum">
              <a:rPr lang="en-US" sz="1000" smtClean="0"/>
              <a:pPr/>
              <a:t>264</a:t>
            </a:fld>
            <a:endParaRPr lang="en-US" sz="1000" dirty="0"/>
          </a:p>
        </p:txBody>
      </p:sp>
      <p:sp>
        <p:nvSpPr>
          <p:cNvPr id="3" name="Footer Placeholder 2"/>
          <p:cNvSpPr>
            <a:spLocks noGrp="1"/>
          </p:cNvSpPr>
          <p:nvPr>
            <p:ph type="ftr" sz="quarter" idx="4294967295"/>
          </p:nvPr>
        </p:nvSpPr>
        <p:spPr>
          <a:xfrm>
            <a:off x="329878" y="6553200"/>
            <a:ext cx="7010400" cy="304800"/>
          </a:xfrm>
          <a:prstGeom prst="rect">
            <a:avLst/>
          </a:prstGeom>
        </p:spPr>
        <p:txBody>
          <a:bodyPr/>
          <a:lstStyle/>
          <a:p>
            <a:pPr>
              <a:defRPr/>
            </a:pPr>
            <a:r>
              <a:rPr lang="en-US" sz="1200" b="1" dirty="0" smtClean="0"/>
              <a:t>CGI Federal Proprietary and Confidential</a:t>
            </a:r>
            <a:endParaRPr lang="en-US" sz="1200" b="1" dirty="0"/>
          </a:p>
        </p:txBody>
      </p:sp>
      <p:sp>
        <p:nvSpPr>
          <p:cNvPr id="6" name="Content Placeholder 2"/>
          <p:cNvSpPr>
            <a:spLocks noGrp="1"/>
          </p:cNvSpPr>
          <p:nvPr/>
        </p:nvSpPr>
        <p:spPr bwMode="auto">
          <a:xfrm>
            <a:off x="455613" y="1141182"/>
            <a:ext cx="8573981" cy="52524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eaLnBrk="1" fontAlgn="auto" hangingPunct="1">
              <a:spcBef>
                <a:spcPts val="300"/>
              </a:spcBef>
              <a:spcAft>
                <a:spcPts val="300"/>
              </a:spcAft>
            </a:pPr>
            <a:r>
              <a:rPr lang="en-US" sz="2000" dirty="0" smtClean="0">
                <a:cs typeface="Calibri" pitchFamily="34" charset="0"/>
              </a:rPr>
              <a:t>Pegasys generates the TROR in PDF</a:t>
            </a:r>
          </a:p>
        </p:txBody>
      </p:sp>
    </p:spTree>
    <p:extLst>
      <p:ext uri="{BB962C8B-B14F-4D97-AF65-F5344CB8AC3E}">
        <p14:creationId xmlns:p14="http://schemas.microsoft.com/office/powerpoint/2010/main" val="1503853531"/>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p:txBody>
          <a:bodyPr/>
          <a:lstStyle/>
          <a:p>
            <a:pPr eaLnBrk="1" hangingPunct="1"/>
            <a:r>
              <a:rPr lang="en-US" dirty="0" smtClean="0"/>
              <a:t>Questions</a:t>
            </a:r>
          </a:p>
        </p:txBody>
      </p:sp>
      <p:sp>
        <p:nvSpPr>
          <p:cNvPr id="2" name="Footer Placeholder 1"/>
          <p:cNvSpPr>
            <a:spLocks noGrp="1"/>
          </p:cNvSpPr>
          <p:nvPr>
            <p:ph type="ftr" sz="quarter" idx="10"/>
          </p:nvPr>
        </p:nvSpPr>
        <p:spPr/>
        <p:txBody>
          <a:bodyPr/>
          <a:lstStyle/>
          <a:p>
            <a:pPr>
              <a:defRPr/>
            </a:pPr>
            <a:r>
              <a:rPr lang="en-US" dirty="0" smtClean="0"/>
              <a:t>CGI Federal Proprietary and Confidential</a:t>
            </a:r>
            <a:endParaRPr lang="en-US" dirty="0"/>
          </a:p>
        </p:txBody>
      </p:sp>
      <p:pic>
        <p:nvPicPr>
          <p:cNvPr id="17413" name="Picture 4" descr="MPj03988310000[1]"/>
          <p:cNvPicPr>
            <a:picLocks noChangeAspect="1" noChangeArrowheads="1"/>
          </p:cNvPicPr>
          <p:nvPr/>
        </p:nvPicPr>
        <p:blipFill>
          <a:blip r:embed="rId3" cstate="print"/>
          <a:srcRect t="17149" r="8647"/>
          <a:stretch>
            <a:fillRect/>
          </a:stretch>
        </p:blipFill>
        <p:spPr bwMode="auto">
          <a:xfrm>
            <a:off x="1047750" y="1371600"/>
            <a:ext cx="7048500" cy="4565650"/>
          </a:xfrm>
          <a:prstGeom prst="rect">
            <a:avLst/>
          </a:prstGeom>
          <a:noFill/>
          <a:ln w="9525">
            <a:noFill/>
            <a:miter lim="800000"/>
            <a:headEnd/>
            <a:tailEnd/>
          </a:ln>
        </p:spPr>
      </p:pic>
      <p:sp>
        <p:nvSpPr>
          <p:cNvPr id="10" name="TextBox 9"/>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265</a:t>
            </a:fld>
            <a:endParaRPr lang="en-US" sz="10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Exercise 1 – </a:t>
            </a:r>
            <a:r>
              <a:rPr lang="en-US" sz="2800" dirty="0" smtClean="0"/>
              <a:t>Query and View an Outstanding Bill</a:t>
            </a:r>
            <a:endParaRPr lang="en-US" dirty="0"/>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6" name="Slide Number Placeholder 5"/>
          <p:cNvSpPr>
            <a:spLocks noGrp="1"/>
          </p:cNvSpPr>
          <p:nvPr>
            <p:ph type="sldNum" sz="quarter" idx="11"/>
          </p:nvPr>
        </p:nvSpPr>
        <p:spPr/>
        <p:txBody>
          <a:bodyPr anchor="t"/>
          <a:lstStyle/>
          <a:p>
            <a:pPr algn="r">
              <a:defRPr/>
            </a:pPr>
            <a:fld id="{5842F1FC-5FDD-41D6-BAD6-160FC7BE3BC4}" type="slidenum">
              <a:rPr lang="en-US" sz="1000" smtClean="0"/>
              <a:pPr algn="r">
                <a:defRPr/>
              </a:pPr>
              <a:t>27</a:t>
            </a:fld>
            <a:endParaRPr lang="en-US" sz="1000" dirty="0"/>
          </a:p>
        </p:txBody>
      </p:sp>
    </p:spTree>
    <p:extLst>
      <p:ext uri="{BB962C8B-B14F-4D97-AF65-F5344CB8AC3E}">
        <p14:creationId xmlns:p14="http://schemas.microsoft.com/office/powerpoint/2010/main" val="95891888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381" y="3191973"/>
            <a:ext cx="7816517" cy="563562"/>
          </a:xfrm>
        </p:spPr>
        <p:txBody>
          <a:bodyPr/>
          <a:lstStyle/>
          <a:p>
            <a:pPr algn="ctr"/>
            <a:r>
              <a:rPr lang="en-US" sz="4000" b="0" dirty="0" smtClean="0">
                <a:solidFill>
                  <a:schemeClr val="tx1"/>
                </a:solidFill>
              </a:rPr>
              <a:t>Overdue Charges</a:t>
            </a:r>
            <a:endParaRPr lang="en-US" sz="4000" b="0" dirty="0">
              <a:solidFill>
                <a:schemeClr val="tx1"/>
              </a:solidFill>
            </a:endParaRPr>
          </a:p>
        </p:txBody>
      </p:sp>
      <p:sp>
        <p:nvSpPr>
          <p:cNvPr id="3" name="Footer Placeholder 2"/>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9" name="TextBox 8"/>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28</a:t>
            </a:fld>
            <a:endParaRPr lang="en-US" sz="1000" dirty="0"/>
          </a:p>
        </p:txBody>
      </p:sp>
    </p:spTree>
    <p:extLst>
      <p:ext uri="{BB962C8B-B14F-4D97-AF65-F5344CB8AC3E}">
        <p14:creationId xmlns:p14="http://schemas.microsoft.com/office/powerpoint/2010/main" val="11678098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6"/>
          <p:cNvSpPr>
            <a:spLocks noGrp="1" noChangeArrowheads="1"/>
          </p:cNvSpPr>
          <p:nvPr>
            <p:ph type="title"/>
          </p:nvPr>
        </p:nvSpPr>
        <p:spPr/>
        <p:txBody>
          <a:bodyPr>
            <a:noAutofit/>
          </a:bodyPr>
          <a:lstStyle/>
          <a:p>
            <a:pPr eaLnBrk="1" hangingPunct="1"/>
            <a:r>
              <a:rPr lang="en-US" dirty="0" smtClean="0"/>
              <a:t>Delinquency and Receivables </a:t>
            </a:r>
            <a:br>
              <a:rPr lang="en-US" dirty="0" smtClean="0"/>
            </a:br>
            <a:r>
              <a:rPr lang="en-US" dirty="0" smtClean="0"/>
              <a:t>Management – Table of Contents</a:t>
            </a:r>
          </a:p>
        </p:txBody>
      </p:sp>
      <p:sp>
        <p:nvSpPr>
          <p:cNvPr id="6" name="Rectangle 5"/>
          <p:cNvSpPr/>
          <p:nvPr/>
        </p:nvSpPr>
        <p:spPr bwMode="auto">
          <a:xfrm>
            <a:off x="392836" y="1824625"/>
            <a:ext cx="8751164" cy="341959"/>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latin typeface="Arial"/>
            </a:endParaRPr>
          </a:p>
        </p:txBody>
      </p:sp>
      <p:sp>
        <p:nvSpPr>
          <p:cNvPr id="6147" name="Rectangle 7"/>
          <p:cNvSpPr>
            <a:spLocks noGrp="1" noChangeArrowheads="1"/>
          </p:cNvSpPr>
          <p:nvPr>
            <p:ph idx="1"/>
          </p:nvPr>
        </p:nvSpPr>
        <p:spPr>
          <a:xfrm>
            <a:off x="392836" y="1172484"/>
            <a:ext cx="8498251" cy="5302853"/>
          </a:xfrm>
        </p:spPr>
        <p:txBody>
          <a:bodyPr>
            <a:noAutofit/>
          </a:bodyPr>
          <a:lstStyle/>
          <a:p>
            <a:pPr eaLnBrk="1" hangingPunct="1">
              <a:spcBef>
                <a:spcPts val="300"/>
              </a:spcBef>
              <a:spcAft>
                <a:spcPts val="300"/>
              </a:spcAft>
              <a:tabLst>
                <a:tab pos="7315200" algn="l"/>
                <a:tab pos="8001000" algn="r"/>
              </a:tabLst>
            </a:pPr>
            <a:r>
              <a:rPr lang="en-US" sz="1600" b="1" dirty="0" smtClean="0">
                <a:solidFill>
                  <a:schemeClr val="bg2"/>
                </a:solidFill>
              </a:rPr>
              <a:t>Segment 1:  </a:t>
            </a:r>
            <a:r>
              <a:rPr lang="en-US" sz="1600" dirty="0" smtClean="0">
                <a:solidFill>
                  <a:schemeClr val="bg2"/>
                </a:solidFill>
              </a:rPr>
              <a:t>Delinquency and Receivables Management Overview	</a:t>
            </a:r>
            <a:endParaRPr lang="en-US" sz="1600" b="1" dirty="0" smtClean="0">
              <a:solidFill>
                <a:schemeClr val="bg2"/>
              </a:solidFill>
            </a:endParaRPr>
          </a:p>
          <a:p>
            <a:pPr eaLnBrk="1" hangingPunct="1">
              <a:spcBef>
                <a:spcPts val="300"/>
              </a:spcBef>
              <a:spcAft>
                <a:spcPts val="300"/>
              </a:spcAft>
              <a:tabLst>
                <a:tab pos="7315200" algn="l"/>
                <a:tab pos="8001000" algn="r"/>
              </a:tabLst>
            </a:pPr>
            <a:r>
              <a:rPr lang="en-US" sz="1600" b="1" dirty="0" smtClean="0">
                <a:solidFill>
                  <a:schemeClr val="bg2"/>
                </a:solidFill>
              </a:rPr>
              <a:t>Segment 2:</a:t>
            </a:r>
            <a:r>
              <a:rPr lang="en-US" sz="1600" dirty="0" smtClean="0">
                <a:solidFill>
                  <a:schemeClr val="bg2"/>
                </a:solidFill>
              </a:rPr>
              <a:t>  Outstanding Bills Query	 </a:t>
            </a:r>
          </a:p>
          <a:p>
            <a:pPr eaLnBrk="1" hangingPunct="1">
              <a:spcBef>
                <a:spcPts val="600"/>
              </a:spcBef>
              <a:spcAft>
                <a:spcPts val="600"/>
              </a:spcAft>
              <a:tabLst>
                <a:tab pos="7315200" algn="l"/>
                <a:tab pos="8001000" algn="r"/>
              </a:tabLst>
            </a:pPr>
            <a:r>
              <a:rPr lang="en-US" sz="1600" b="1" dirty="0" smtClean="0"/>
              <a:t>Segment 3:  </a:t>
            </a:r>
            <a:r>
              <a:rPr lang="en-US" sz="1600" dirty="0" smtClean="0"/>
              <a:t>Overdue Charges	 </a:t>
            </a:r>
          </a:p>
          <a:p>
            <a:pPr eaLnBrk="1" hangingPunct="1">
              <a:spcBef>
                <a:spcPts val="600"/>
              </a:spcBef>
              <a:spcAft>
                <a:spcPts val="600"/>
              </a:spcAft>
              <a:tabLst>
                <a:tab pos="7315200" algn="l"/>
                <a:tab pos="8001000" algn="r"/>
              </a:tabLst>
            </a:pPr>
            <a:r>
              <a:rPr lang="en-US" sz="1600" b="1" dirty="0" smtClean="0">
                <a:solidFill>
                  <a:schemeClr val="bg2"/>
                </a:solidFill>
              </a:rPr>
              <a:t>Segment </a:t>
            </a:r>
            <a:r>
              <a:rPr lang="en-US" sz="1600" b="1" dirty="0">
                <a:solidFill>
                  <a:schemeClr val="bg2"/>
                </a:solidFill>
              </a:rPr>
              <a:t>4:  </a:t>
            </a:r>
            <a:r>
              <a:rPr lang="en-US" sz="1600" dirty="0">
                <a:solidFill>
                  <a:schemeClr val="bg2"/>
                </a:solidFill>
              </a:rPr>
              <a:t>Statement Level Dunning	</a:t>
            </a:r>
            <a:r>
              <a:rPr lang="en-US" sz="1600" dirty="0" smtClean="0">
                <a:solidFill>
                  <a:schemeClr val="bg2"/>
                </a:solidFill>
              </a:rPr>
              <a:t> </a:t>
            </a:r>
            <a:endParaRPr lang="en-US" sz="1600" b="1" dirty="0">
              <a:solidFill>
                <a:schemeClr val="bg2"/>
              </a:solidFill>
            </a:endParaRPr>
          </a:p>
          <a:p>
            <a:pPr eaLnBrk="1" hangingPunct="1">
              <a:spcBef>
                <a:spcPts val="600"/>
              </a:spcBef>
              <a:spcAft>
                <a:spcPts val="600"/>
              </a:spcAft>
              <a:tabLst>
                <a:tab pos="7315200" algn="l"/>
                <a:tab pos="8001000" algn="r"/>
              </a:tabLst>
            </a:pPr>
            <a:r>
              <a:rPr lang="en-US" sz="1600" b="1" dirty="0">
                <a:solidFill>
                  <a:schemeClr val="bg2"/>
                </a:solidFill>
              </a:rPr>
              <a:t>Segment 5:  </a:t>
            </a:r>
            <a:r>
              <a:rPr lang="en-US" sz="1600" dirty="0">
                <a:solidFill>
                  <a:schemeClr val="bg2"/>
                </a:solidFill>
              </a:rPr>
              <a:t>Non-IPAC Write-Offs	</a:t>
            </a:r>
            <a:r>
              <a:rPr lang="en-US" sz="1600" dirty="0" smtClean="0">
                <a:solidFill>
                  <a:schemeClr val="bg2"/>
                </a:solidFill>
              </a:rPr>
              <a:t> </a:t>
            </a:r>
            <a:endParaRPr lang="en-US" sz="1600" b="1" dirty="0">
              <a:solidFill>
                <a:schemeClr val="bg2"/>
              </a:solidFill>
            </a:endParaRPr>
          </a:p>
          <a:p>
            <a:pPr eaLnBrk="1" hangingPunct="1">
              <a:spcBef>
                <a:spcPts val="600"/>
              </a:spcBef>
              <a:spcAft>
                <a:spcPts val="600"/>
              </a:spcAft>
              <a:tabLst>
                <a:tab pos="7315200" algn="l"/>
                <a:tab pos="8001000" algn="r"/>
              </a:tabLst>
            </a:pPr>
            <a:r>
              <a:rPr lang="en-US" sz="1600" b="1" dirty="0">
                <a:solidFill>
                  <a:schemeClr val="bg2"/>
                </a:solidFill>
              </a:rPr>
              <a:t>Segment 6:  </a:t>
            </a:r>
            <a:r>
              <a:rPr lang="en-US" sz="1600" dirty="0">
                <a:solidFill>
                  <a:schemeClr val="bg2"/>
                </a:solidFill>
              </a:rPr>
              <a:t>Correspondence and Non-IPAC Disputes 	</a:t>
            </a:r>
          </a:p>
          <a:p>
            <a:pPr eaLnBrk="1" hangingPunct="1">
              <a:spcBef>
                <a:spcPts val="600"/>
              </a:spcBef>
              <a:spcAft>
                <a:spcPts val="600"/>
              </a:spcAft>
              <a:tabLst>
                <a:tab pos="7315200" algn="l"/>
                <a:tab pos="8001000" algn="r"/>
              </a:tabLst>
            </a:pPr>
            <a:r>
              <a:rPr lang="en-US" sz="1600" b="1" dirty="0">
                <a:solidFill>
                  <a:schemeClr val="bg2"/>
                </a:solidFill>
              </a:rPr>
              <a:t>Segment 7:</a:t>
            </a:r>
            <a:r>
              <a:rPr lang="en-US" sz="1600" dirty="0">
                <a:solidFill>
                  <a:schemeClr val="bg2"/>
                </a:solidFill>
              </a:rPr>
              <a:t>  IPAC Chargebacks and Customer Generated Exceptions	</a:t>
            </a:r>
          </a:p>
          <a:p>
            <a:pPr eaLnBrk="1" hangingPunct="1">
              <a:spcBef>
                <a:spcPts val="600"/>
              </a:spcBef>
              <a:spcAft>
                <a:spcPts val="600"/>
              </a:spcAft>
              <a:tabLst>
                <a:tab pos="7315200" algn="l"/>
                <a:tab pos="8001000" algn="r"/>
              </a:tabLst>
            </a:pPr>
            <a:r>
              <a:rPr lang="en-US" sz="1600" b="1" dirty="0">
                <a:solidFill>
                  <a:schemeClr val="bg2"/>
                </a:solidFill>
              </a:rPr>
              <a:t>Segment 8:  </a:t>
            </a:r>
            <a:r>
              <a:rPr lang="en-US" sz="1600" dirty="0">
                <a:solidFill>
                  <a:schemeClr val="bg2"/>
                </a:solidFill>
              </a:rPr>
              <a:t>PCAS Customer Novation	</a:t>
            </a:r>
          </a:p>
          <a:p>
            <a:pPr eaLnBrk="1" hangingPunct="1">
              <a:spcBef>
                <a:spcPts val="600"/>
              </a:spcBef>
              <a:spcAft>
                <a:spcPts val="600"/>
              </a:spcAft>
              <a:tabLst>
                <a:tab pos="7315200" algn="l"/>
                <a:tab pos="8001000" algn="r"/>
              </a:tabLst>
            </a:pPr>
            <a:r>
              <a:rPr lang="en-US" sz="1600" b="1" dirty="0">
                <a:solidFill>
                  <a:schemeClr val="bg2"/>
                </a:solidFill>
              </a:rPr>
              <a:t>Segment 9:  </a:t>
            </a:r>
            <a:r>
              <a:rPr lang="en-US" sz="1600" dirty="0" smtClean="0">
                <a:solidFill>
                  <a:schemeClr val="bg2"/>
                </a:solidFill>
              </a:rPr>
              <a:t>PCAS Unfilled Customer Order Reversal.</a:t>
            </a:r>
            <a:endParaRPr lang="en-US" sz="1600" dirty="0">
              <a:solidFill>
                <a:schemeClr val="bg2"/>
              </a:solidFill>
            </a:endParaRPr>
          </a:p>
          <a:p>
            <a:pPr eaLnBrk="1" hangingPunct="1">
              <a:spcBef>
                <a:spcPts val="600"/>
              </a:spcBef>
              <a:spcAft>
                <a:spcPts val="600"/>
              </a:spcAft>
              <a:tabLst>
                <a:tab pos="7315200" algn="l"/>
                <a:tab pos="8001000" algn="r"/>
              </a:tabLst>
            </a:pPr>
            <a:r>
              <a:rPr lang="en-US" sz="1600" b="1" dirty="0">
                <a:solidFill>
                  <a:schemeClr val="bg2"/>
                </a:solidFill>
              </a:rPr>
              <a:t>Segment </a:t>
            </a:r>
            <a:r>
              <a:rPr lang="en-US" sz="1600" b="1" dirty="0" smtClean="0">
                <a:solidFill>
                  <a:schemeClr val="bg2"/>
                </a:solidFill>
              </a:rPr>
              <a:t>10:  </a:t>
            </a:r>
            <a:r>
              <a:rPr lang="en-US" sz="1600" dirty="0" smtClean="0">
                <a:solidFill>
                  <a:schemeClr val="bg2"/>
                </a:solidFill>
              </a:rPr>
              <a:t>Treasury </a:t>
            </a:r>
            <a:r>
              <a:rPr lang="en-US" sz="1600" dirty="0">
                <a:solidFill>
                  <a:schemeClr val="bg2"/>
                </a:solidFill>
              </a:rPr>
              <a:t>Referral	</a:t>
            </a:r>
          </a:p>
          <a:p>
            <a:pPr eaLnBrk="1" hangingPunct="1">
              <a:spcBef>
                <a:spcPts val="600"/>
              </a:spcBef>
              <a:spcAft>
                <a:spcPts val="600"/>
              </a:spcAft>
              <a:tabLst>
                <a:tab pos="7315200" algn="l"/>
                <a:tab pos="8001000" algn="r"/>
              </a:tabLst>
            </a:pPr>
            <a:r>
              <a:rPr lang="en-US" sz="1600" b="1" dirty="0">
                <a:solidFill>
                  <a:schemeClr val="bg2"/>
                </a:solidFill>
              </a:rPr>
              <a:t>Segment 11:  </a:t>
            </a:r>
            <a:r>
              <a:rPr lang="en-US" sz="1600" dirty="0">
                <a:solidFill>
                  <a:schemeClr val="bg2"/>
                </a:solidFill>
              </a:rPr>
              <a:t>Allowance for Loss 	</a:t>
            </a:r>
          </a:p>
          <a:p>
            <a:pPr eaLnBrk="1" hangingPunct="1">
              <a:spcBef>
                <a:spcPts val="600"/>
              </a:spcBef>
              <a:spcAft>
                <a:spcPts val="600"/>
              </a:spcAft>
              <a:tabLst>
                <a:tab pos="7315200" algn="l"/>
                <a:tab pos="8001000" algn="r"/>
              </a:tabLst>
            </a:pPr>
            <a:r>
              <a:rPr lang="en-US" sz="1600" b="1" dirty="0">
                <a:solidFill>
                  <a:schemeClr val="bg2"/>
                </a:solidFill>
              </a:rPr>
              <a:t>Segment 12: </a:t>
            </a:r>
            <a:r>
              <a:rPr lang="en-US" sz="1600" dirty="0">
                <a:solidFill>
                  <a:schemeClr val="bg2"/>
                </a:solidFill>
              </a:rPr>
              <a:t> Treasury Report on Receivables (TROR)</a:t>
            </a:r>
            <a:r>
              <a:rPr lang="en-US" sz="1200" dirty="0">
                <a:solidFill>
                  <a:schemeClr val="bg2"/>
                </a:solidFill>
              </a:rPr>
              <a:t>	</a:t>
            </a:r>
          </a:p>
        </p:txBody>
      </p:sp>
      <p:sp>
        <p:nvSpPr>
          <p:cNvPr id="2" name="Footer Placeholder 1"/>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11" name="TextBox 10"/>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29</a:t>
            </a:fld>
            <a:endParaRPr lang="en-US" sz="1000" dirty="0"/>
          </a:p>
        </p:txBody>
      </p:sp>
    </p:spTree>
    <p:extLst>
      <p:ext uri="{BB962C8B-B14F-4D97-AF65-F5344CB8AC3E}">
        <p14:creationId xmlns:p14="http://schemas.microsoft.com/office/powerpoint/2010/main" val="9316102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6"/>
          <p:cNvSpPr>
            <a:spLocks noGrp="1" noChangeArrowheads="1"/>
          </p:cNvSpPr>
          <p:nvPr>
            <p:ph type="title"/>
          </p:nvPr>
        </p:nvSpPr>
        <p:spPr/>
        <p:txBody>
          <a:bodyPr>
            <a:noAutofit/>
          </a:bodyPr>
          <a:lstStyle/>
          <a:p>
            <a:pPr eaLnBrk="1" hangingPunct="1"/>
            <a:r>
              <a:rPr lang="en-US" dirty="0" smtClean="0"/>
              <a:t>Delinquency and Receivables </a:t>
            </a:r>
            <a:br>
              <a:rPr lang="en-US" dirty="0" smtClean="0"/>
            </a:br>
            <a:r>
              <a:rPr lang="en-US" dirty="0" smtClean="0"/>
              <a:t>Management – Table of Contents</a:t>
            </a:r>
          </a:p>
        </p:txBody>
      </p:sp>
      <p:sp>
        <p:nvSpPr>
          <p:cNvPr id="6147" name="Rectangle 7"/>
          <p:cNvSpPr>
            <a:spLocks noGrp="1" noChangeArrowheads="1"/>
          </p:cNvSpPr>
          <p:nvPr>
            <p:ph idx="1"/>
          </p:nvPr>
        </p:nvSpPr>
        <p:spPr>
          <a:xfrm>
            <a:off x="457200" y="1188720"/>
            <a:ext cx="8498251" cy="3846576"/>
          </a:xfrm>
        </p:spPr>
        <p:txBody>
          <a:bodyPr/>
          <a:lstStyle/>
          <a:p>
            <a:pPr eaLnBrk="1" hangingPunct="1">
              <a:spcBef>
                <a:spcPts val="600"/>
              </a:spcBef>
              <a:spcAft>
                <a:spcPts val="600"/>
              </a:spcAft>
              <a:tabLst>
                <a:tab pos="7315200" algn="l"/>
                <a:tab pos="8001000" algn="r"/>
              </a:tabLst>
            </a:pPr>
            <a:r>
              <a:rPr lang="en-US" sz="1600" b="1" dirty="0" smtClean="0"/>
              <a:t>Segment </a:t>
            </a:r>
            <a:r>
              <a:rPr lang="en-US" sz="1600" b="1" dirty="0"/>
              <a:t>1:  </a:t>
            </a:r>
            <a:r>
              <a:rPr lang="en-US" sz="1600" dirty="0" smtClean="0"/>
              <a:t>Delinquency and Receivables Management Overview	 </a:t>
            </a:r>
            <a:endParaRPr lang="en-US" sz="1600" dirty="0"/>
          </a:p>
          <a:p>
            <a:pPr eaLnBrk="1" hangingPunct="1">
              <a:spcBef>
                <a:spcPts val="600"/>
              </a:spcBef>
              <a:spcAft>
                <a:spcPts val="600"/>
              </a:spcAft>
              <a:tabLst>
                <a:tab pos="7315200" algn="l"/>
                <a:tab pos="8001000" algn="r"/>
              </a:tabLst>
            </a:pPr>
            <a:r>
              <a:rPr lang="en-US" sz="1600" b="1" dirty="0"/>
              <a:t>Segment 2:</a:t>
            </a:r>
            <a:r>
              <a:rPr lang="en-US" sz="1600" dirty="0"/>
              <a:t>  Outstanding Bills </a:t>
            </a:r>
            <a:r>
              <a:rPr lang="en-US" sz="1600" dirty="0" smtClean="0"/>
              <a:t>Query	 </a:t>
            </a:r>
            <a:endParaRPr lang="en-US" sz="1600" dirty="0"/>
          </a:p>
          <a:p>
            <a:pPr eaLnBrk="1" hangingPunct="1">
              <a:spcBef>
                <a:spcPts val="600"/>
              </a:spcBef>
              <a:spcAft>
                <a:spcPts val="600"/>
              </a:spcAft>
              <a:tabLst>
                <a:tab pos="7315200" algn="l"/>
                <a:tab pos="8001000" algn="r"/>
              </a:tabLst>
            </a:pPr>
            <a:r>
              <a:rPr lang="en-US" sz="1600" b="1" dirty="0"/>
              <a:t>Segment 3:  </a:t>
            </a:r>
            <a:r>
              <a:rPr lang="en-US" sz="1600" dirty="0" smtClean="0"/>
              <a:t>Overdue </a:t>
            </a:r>
            <a:r>
              <a:rPr lang="en-US" sz="1600" dirty="0"/>
              <a:t>Charges </a:t>
            </a:r>
            <a:r>
              <a:rPr lang="en-US" sz="1600" dirty="0" smtClean="0"/>
              <a:t>	 </a:t>
            </a:r>
            <a:endParaRPr lang="en-US" sz="1600" dirty="0"/>
          </a:p>
          <a:p>
            <a:pPr eaLnBrk="1" hangingPunct="1">
              <a:spcBef>
                <a:spcPts val="600"/>
              </a:spcBef>
              <a:spcAft>
                <a:spcPts val="600"/>
              </a:spcAft>
              <a:tabLst>
                <a:tab pos="7315200" algn="l"/>
                <a:tab pos="8001000" algn="r"/>
              </a:tabLst>
            </a:pPr>
            <a:r>
              <a:rPr lang="en-US" sz="1600" b="1" dirty="0"/>
              <a:t>Segment 4:  </a:t>
            </a:r>
            <a:r>
              <a:rPr lang="en-US" sz="1600" dirty="0" smtClean="0"/>
              <a:t>Statement Level Dunning	 </a:t>
            </a:r>
            <a:endParaRPr lang="en-US" sz="1600" b="1" dirty="0"/>
          </a:p>
          <a:p>
            <a:pPr eaLnBrk="1" hangingPunct="1">
              <a:spcBef>
                <a:spcPts val="600"/>
              </a:spcBef>
              <a:spcAft>
                <a:spcPts val="600"/>
              </a:spcAft>
              <a:tabLst>
                <a:tab pos="7315200" algn="l"/>
                <a:tab pos="8001000" algn="r"/>
              </a:tabLst>
            </a:pPr>
            <a:r>
              <a:rPr lang="en-US" sz="1600" b="1" dirty="0"/>
              <a:t>Segment 5:  </a:t>
            </a:r>
            <a:r>
              <a:rPr lang="en-US" sz="1600" dirty="0"/>
              <a:t>Non-IPAC </a:t>
            </a:r>
            <a:r>
              <a:rPr lang="en-US" sz="1600" dirty="0" smtClean="0"/>
              <a:t>Write-Offs	 </a:t>
            </a:r>
            <a:endParaRPr lang="en-US" sz="1600" b="1" dirty="0" smtClean="0"/>
          </a:p>
          <a:p>
            <a:pPr eaLnBrk="1" hangingPunct="1">
              <a:spcBef>
                <a:spcPts val="600"/>
              </a:spcBef>
              <a:spcAft>
                <a:spcPts val="600"/>
              </a:spcAft>
              <a:tabLst>
                <a:tab pos="7315200" algn="l"/>
                <a:tab pos="8001000" algn="r"/>
              </a:tabLst>
            </a:pPr>
            <a:r>
              <a:rPr lang="en-US" sz="1600" b="1" dirty="0" smtClean="0"/>
              <a:t>Segment </a:t>
            </a:r>
            <a:r>
              <a:rPr lang="en-US" sz="1600" b="1" dirty="0"/>
              <a:t>6:  </a:t>
            </a:r>
            <a:r>
              <a:rPr lang="en-US" sz="1600" dirty="0" smtClean="0"/>
              <a:t>Non-IPAC Disputes and Correspondence	</a:t>
            </a:r>
            <a:endParaRPr lang="en-US" sz="1600" dirty="0"/>
          </a:p>
          <a:p>
            <a:pPr eaLnBrk="1" hangingPunct="1">
              <a:spcBef>
                <a:spcPts val="600"/>
              </a:spcBef>
              <a:spcAft>
                <a:spcPts val="600"/>
              </a:spcAft>
              <a:tabLst>
                <a:tab pos="7315200" algn="l"/>
                <a:tab pos="8001000" algn="r"/>
              </a:tabLst>
            </a:pPr>
            <a:r>
              <a:rPr lang="en-US" sz="1600" b="1" dirty="0"/>
              <a:t>Segment 7:</a:t>
            </a:r>
            <a:r>
              <a:rPr lang="en-US" sz="1600" dirty="0"/>
              <a:t>  </a:t>
            </a:r>
            <a:r>
              <a:rPr lang="en-US" sz="1600" dirty="0" smtClean="0"/>
              <a:t>IPAC Chargebacks and Customer Generated Exceptions	</a:t>
            </a:r>
          </a:p>
          <a:p>
            <a:pPr eaLnBrk="1" hangingPunct="1">
              <a:spcBef>
                <a:spcPts val="600"/>
              </a:spcBef>
              <a:spcAft>
                <a:spcPts val="600"/>
              </a:spcAft>
              <a:tabLst>
                <a:tab pos="7315200" algn="l"/>
                <a:tab pos="8001000" algn="r"/>
              </a:tabLst>
            </a:pPr>
            <a:r>
              <a:rPr lang="en-US" sz="1600" b="1" dirty="0" smtClean="0"/>
              <a:t>Segment </a:t>
            </a:r>
            <a:r>
              <a:rPr lang="en-US" sz="1600" b="1" dirty="0"/>
              <a:t>8:  </a:t>
            </a:r>
            <a:r>
              <a:rPr lang="en-US" sz="1600" dirty="0"/>
              <a:t>PCAS Customer </a:t>
            </a:r>
            <a:r>
              <a:rPr lang="en-US" sz="1600" dirty="0" smtClean="0"/>
              <a:t>Novation	</a:t>
            </a:r>
          </a:p>
          <a:p>
            <a:pPr eaLnBrk="1" hangingPunct="1">
              <a:spcBef>
                <a:spcPts val="600"/>
              </a:spcBef>
              <a:spcAft>
                <a:spcPts val="600"/>
              </a:spcAft>
              <a:tabLst>
                <a:tab pos="7315200" algn="l"/>
                <a:tab pos="8001000" algn="r"/>
              </a:tabLst>
            </a:pPr>
            <a:r>
              <a:rPr lang="en-US" sz="1600" b="1" dirty="0"/>
              <a:t>Segment 9:  </a:t>
            </a:r>
            <a:r>
              <a:rPr lang="en-US" sz="1600" dirty="0" smtClean="0"/>
              <a:t>PCAS Unfilled Customer Order </a:t>
            </a:r>
            <a:r>
              <a:rPr lang="en-US" sz="1600" dirty="0"/>
              <a:t>Reversal	</a:t>
            </a:r>
          </a:p>
          <a:p>
            <a:pPr eaLnBrk="1" hangingPunct="1">
              <a:spcBef>
                <a:spcPts val="600"/>
              </a:spcBef>
              <a:spcAft>
                <a:spcPts val="600"/>
              </a:spcAft>
              <a:tabLst>
                <a:tab pos="7315200" algn="l"/>
                <a:tab pos="8001000" algn="r"/>
              </a:tabLst>
            </a:pPr>
            <a:r>
              <a:rPr lang="en-US" sz="1600" b="1" dirty="0"/>
              <a:t>Segment 10:  </a:t>
            </a:r>
            <a:r>
              <a:rPr lang="en-US" sz="1600" dirty="0"/>
              <a:t>Treasury Referral	</a:t>
            </a:r>
          </a:p>
          <a:p>
            <a:pPr eaLnBrk="1" hangingPunct="1">
              <a:spcBef>
                <a:spcPts val="600"/>
              </a:spcBef>
              <a:spcAft>
                <a:spcPts val="600"/>
              </a:spcAft>
              <a:tabLst>
                <a:tab pos="7315200" algn="l"/>
                <a:tab pos="8001000" algn="r"/>
              </a:tabLst>
            </a:pPr>
            <a:r>
              <a:rPr lang="en-US" sz="1600" b="1" dirty="0"/>
              <a:t>Segment 11:  </a:t>
            </a:r>
            <a:r>
              <a:rPr lang="en-US" sz="1600" dirty="0"/>
              <a:t>Allowance for Loss 	</a:t>
            </a:r>
          </a:p>
          <a:p>
            <a:pPr eaLnBrk="1" hangingPunct="1">
              <a:spcBef>
                <a:spcPts val="600"/>
              </a:spcBef>
              <a:spcAft>
                <a:spcPts val="600"/>
              </a:spcAft>
              <a:tabLst>
                <a:tab pos="7315200" algn="l"/>
                <a:tab pos="8001000" algn="r"/>
              </a:tabLst>
            </a:pPr>
            <a:r>
              <a:rPr lang="en-US" sz="1600" b="1" dirty="0"/>
              <a:t>Segment 12: </a:t>
            </a:r>
            <a:r>
              <a:rPr lang="en-US" sz="1600" dirty="0"/>
              <a:t> Treasury Report on Receivables (TROR)</a:t>
            </a:r>
            <a:r>
              <a:rPr lang="en-US" sz="1600" dirty="0" smtClean="0"/>
              <a:t> </a:t>
            </a:r>
            <a:r>
              <a:rPr lang="en-US" sz="1600" dirty="0"/>
              <a:t>	</a:t>
            </a:r>
            <a:r>
              <a:rPr lang="en-US" sz="1600" dirty="0" smtClean="0"/>
              <a:t> </a:t>
            </a:r>
            <a:endParaRPr lang="en-US" sz="1600" dirty="0"/>
          </a:p>
          <a:p>
            <a:pPr eaLnBrk="1" hangingPunct="1">
              <a:spcBef>
                <a:spcPts val="600"/>
              </a:spcBef>
              <a:spcAft>
                <a:spcPts val="600"/>
              </a:spcAft>
              <a:tabLst>
                <a:tab pos="7315200" algn="l"/>
                <a:tab pos="8001000" algn="r"/>
              </a:tabLst>
            </a:pPr>
            <a:endParaRPr lang="en-US" sz="1800" dirty="0" smtClean="0"/>
          </a:p>
        </p:txBody>
      </p:sp>
      <p:sp>
        <p:nvSpPr>
          <p:cNvPr id="2" name="Footer Placeholder 1"/>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10" name="TextBox 9"/>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3</a:t>
            </a:fld>
            <a:endParaRPr lang="en-US" sz="1000" dirty="0"/>
          </a:p>
        </p:txBody>
      </p:sp>
    </p:spTree>
    <p:extLst>
      <p:ext uri="{BB962C8B-B14F-4D97-AF65-F5344CB8AC3E}">
        <p14:creationId xmlns:p14="http://schemas.microsoft.com/office/powerpoint/2010/main" val="141077169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Overdue Charges </a:t>
            </a:r>
            <a:r>
              <a:rPr lang="en-US" sz="2600" b="1" dirty="0" smtClean="0">
                <a:solidFill>
                  <a:schemeClr val="bg1"/>
                </a:solidFill>
                <a:effectLst/>
                <a:latin typeface="+mj-lt"/>
                <a:ea typeface="+mj-ea"/>
                <a:cs typeface="+mj-cs"/>
              </a:rPr>
              <a:t>– Introduction</a:t>
            </a:r>
            <a:endParaRPr lang="en-US" dirty="0"/>
          </a:p>
        </p:txBody>
      </p:sp>
      <p:sp>
        <p:nvSpPr>
          <p:cNvPr id="3" name="Content Placeholder 2"/>
          <p:cNvSpPr>
            <a:spLocks noGrp="1"/>
          </p:cNvSpPr>
          <p:nvPr>
            <p:ph idx="1"/>
          </p:nvPr>
        </p:nvSpPr>
        <p:spPr>
          <a:xfrm>
            <a:off x="457199" y="1188720"/>
            <a:ext cx="8601075" cy="5302853"/>
          </a:xfrm>
        </p:spPr>
        <p:txBody>
          <a:bodyPr/>
          <a:lstStyle/>
          <a:p>
            <a:pPr>
              <a:spcBef>
                <a:spcPts val="600"/>
              </a:spcBef>
              <a:spcAft>
                <a:spcPts val="600"/>
              </a:spcAft>
            </a:pPr>
            <a:r>
              <a:rPr lang="en-US" sz="1800" dirty="0"/>
              <a:t>Overdue charges are </a:t>
            </a:r>
            <a:r>
              <a:rPr lang="en-US" sz="1800" b="1" dirty="0"/>
              <a:t>late fees applied to outstanding Billing Documents (BD</a:t>
            </a:r>
            <a:r>
              <a:rPr lang="en-US" sz="1800" b="1" dirty="0" smtClean="0"/>
              <a:t>) that are </a:t>
            </a:r>
            <a:r>
              <a:rPr lang="en-US" sz="1800" b="1" dirty="0"/>
              <a:t>past their Collection Due </a:t>
            </a:r>
            <a:r>
              <a:rPr lang="en-US" sz="1800" b="1" dirty="0" smtClean="0"/>
              <a:t>Dates</a:t>
            </a:r>
          </a:p>
          <a:p>
            <a:pPr lvl="1">
              <a:spcBef>
                <a:spcPts val="300"/>
              </a:spcBef>
              <a:spcAft>
                <a:spcPts val="300"/>
              </a:spcAft>
            </a:pPr>
            <a:r>
              <a:rPr lang="en-US" sz="1600" dirty="0"/>
              <a:t>GSA calculates and assesses the following </a:t>
            </a:r>
            <a:r>
              <a:rPr lang="en-US" sz="1600" u="sng" dirty="0"/>
              <a:t>3 types</a:t>
            </a:r>
            <a:r>
              <a:rPr lang="en-US" sz="1600" dirty="0"/>
              <a:t> of overdue charges: </a:t>
            </a:r>
          </a:p>
          <a:p>
            <a:pPr marL="914400" lvl="1" indent="-225425">
              <a:spcBef>
                <a:spcPts val="300"/>
              </a:spcBef>
              <a:spcAft>
                <a:spcPts val="300"/>
              </a:spcAft>
              <a:buFont typeface="+mj-lt"/>
              <a:buAutoNum type="arabicPeriod"/>
            </a:pPr>
            <a:r>
              <a:rPr lang="en-US" sz="1600" dirty="0"/>
              <a:t>Interest Charges</a:t>
            </a:r>
          </a:p>
          <a:p>
            <a:pPr marL="914400" lvl="1" indent="-225425">
              <a:spcBef>
                <a:spcPts val="300"/>
              </a:spcBef>
              <a:spcAft>
                <a:spcPts val="300"/>
              </a:spcAft>
              <a:buFont typeface="+mj-lt"/>
              <a:buAutoNum type="arabicPeriod"/>
            </a:pPr>
            <a:r>
              <a:rPr lang="en-US" sz="1600" dirty="0"/>
              <a:t>Penalty Charges</a:t>
            </a:r>
          </a:p>
          <a:p>
            <a:pPr marL="914400" lvl="1" indent="-225425">
              <a:spcBef>
                <a:spcPts val="300"/>
              </a:spcBef>
              <a:spcAft>
                <a:spcPts val="300"/>
              </a:spcAft>
              <a:buFont typeface="+mj-lt"/>
              <a:buAutoNum type="arabicPeriod"/>
            </a:pPr>
            <a:r>
              <a:rPr lang="en-US" sz="1600" dirty="0"/>
              <a:t>Administrative Charges</a:t>
            </a:r>
          </a:p>
          <a:p>
            <a:pPr>
              <a:spcBef>
                <a:spcPts val="600"/>
              </a:spcBef>
              <a:spcAft>
                <a:spcPts val="600"/>
              </a:spcAft>
            </a:pPr>
            <a:r>
              <a:rPr lang="en-US" sz="1800" dirty="0" smtClean="0"/>
              <a:t>Overdue charges are only assessed via </a:t>
            </a:r>
            <a:r>
              <a:rPr lang="en-US" sz="1800" u="sng" dirty="0" smtClean="0"/>
              <a:t>automated Pegasys batch processing</a:t>
            </a:r>
            <a:r>
              <a:rPr lang="en-US" sz="1800" dirty="0" smtClean="0"/>
              <a:t> (AROVERDUE) for </a:t>
            </a:r>
            <a:r>
              <a:rPr lang="en-US" sz="1800" u="sng" dirty="0"/>
              <a:t>Non-Federal customers</a:t>
            </a:r>
          </a:p>
          <a:p>
            <a:pPr lvl="1">
              <a:spcBef>
                <a:spcPts val="600"/>
              </a:spcBef>
              <a:spcAft>
                <a:spcPts val="600"/>
              </a:spcAft>
            </a:pPr>
            <a:r>
              <a:rPr lang="en-US" sz="1600" dirty="0"/>
              <a:t>Non-Federal Receivables are </a:t>
            </a:r>
            <a:r>
              <a:rPr lang="en-US" sz="1600" u="sng" dirty="0"/>
              <a:t>due 30 days after the Bill Print </a:t>
            </a:r>
            <a:r>
              <a:rPr lang="en-US" sz="1600" u="sng" dirty="0" smtClean="0"/>
              <a:t>date</a:t>
            </a:r>
          </a:p>
          <a:p>
            <a:pPr lvl="2">
              <a:spcBef>
                <a:spcPts val="600"/>
              </a:spcBef>
              <a:spcAft>
                <a:spcPts val="600"/>
              </a:spcAft>
            </a:pPr>
            <a:r>
              <a:rPr lang="en-US" sz="1600" dirty="0"/>
              <a:t>Special exception for Outlease: </a:t>
            </a:r>
            <a:r>
              <a:rPr lang="en-US" sz="1600" dirty="0" smtClean="0"/>
              <a:t>Outlease BDs are </a:t>
            </a:r>
            <a:r>
              <a:rPr lang="en-US" sz="1600" i="1" dirty="0" smtClean="0"/>
              <a:t>due the same day the bill is created</a:t>
            </a:r>
            <a:r>
              <a:rPr lang="en-US" sz="1600" dirty="0" smtClean="0"/>
              <a:t>, therefore, the </a:t>
            </a:r>
            <a:r>
              <a:rPr lang="en-US" sz="1600" u="sng" dirty="0" smtClean="0"/>
              <a:t>Collection </a:t>
            </a:r>
            <a:r>
              <a:rPr lang="en-US" sz="1600" u="sng" dirty="0"/>
              <a:t>Due </a:t>
            </a:r>
            <a:r>
              <a:rPr lang="en-US" sz="1600" u="sng" dirty="0" smtClean="0"/>
              <a:t>Date will be the same as the Bill Print Date</a:t>
            </a:r>
          </a:p>
          <a:p>
            <a:pPr lvl="1">
              <a:spcBef>
                <a:spcPts val="600"/>
              </a:spcBef>
              <a:spcAft>
                <a:spcPts val="600"/>
              </a:spcAft>
            </a:pPr>
            <a:r>
              <a:rPr lang="en-US" sz="1600" dirty="0" smtClean="0"/>
              <a:t>GSA may </a:t>
            </a:r>
            <a:r>
              <a:rPr lang="en-US" sz="1600" i="1" dirty="0" smtClean="0"/>
              <a:t>manually assess</a:t>
            </a:r>
            <a:r>
              <a:rPr lang="en-US" sz="1600" dirty="0" smtClean="0"/>
              <a:t> overdue charges for certain </a:t>
            </a:r>
            <a:r>
              <a:rPr lang="en-US" sz="1600" u="sng" dirty="0" smtClean="0"/>
              <a:t>Federal customers</a:t>
            </a:r>
            <a:r>
              <a:rPr lang="en-US" sz="1600" dirty="0" smtClean="0"/>
              <a:t> with recurring delinquency issues </a:t>
            </a:r>
          </a:p>
          <a:p>
            <a:pPr eaLnBrk="1" fontAlgn="t" hangingPunct="1">
              <a:spcAft>
                <a:spcPts val="400"/>
              </a:spcAft>
            </a:pPr>
            <a:r>
              <a:rPr lang="en-US" sz="1600" u="sng" dirty="0" smtClean="0"/>
              <a:t>Claims</a:t>
            </a:r>
            <a:r>
              <a:rPr lang="en-US" sz="1600" dirty="0" smtClean="0"/>
              <a:t> are </a:t>
            </a:r>
            <a:r>
              <a:rPr lang="en-US" sz="1600" dirty="0"/>
              <a:t>due 30 days from First Demand </a:t>
            </a:r>
            <a:r>
              <a:rPr lang="en-US" sz="1600" dirty="0" smtClean="0"/>
              <a:t>Letter</a:t>
            </a:r>
          </a:p>
          <a:p>
            <a:pPr eaLnBrk="1" fontAlgn="t" hangingPunct="1">
              <a:spcAft>
                <a:spcPts val="400"/>
              </a:spcAft>
            </a:pPr>
            <a:r>
              <a:rPr lang="en-US" sz="1600" dirty="0"/>
              <a:t>C</a:t>
            </a:r>
            <a:r>
              <a:rPr lang="en-US" sz="1600" dirty="0" smtClean="0"/>
              <a:t>laims </a:t>
            </a:r>
            <a:r>
              <a:rPr lang="en-US" sz="1600" dirty="0"/>
              <a:t>do </a:t>
            </a:r>
            <a:r>
              <a:rPr lang="en-US" sz="1600" u="sng" dirty="0" smtClean="0"/>
              <a:t>not </a:t>
            </a:r>
            <a:r>
              <a:rPr lang="en-US" sz="1600" u="sng" dirty="0"/>
              <a:t>use </a:t>
            </a:r>
            <a:r>
              <a:rPr lang="en-US" sz="1600" u="sng" dirty="0" smtClean="0"/>
              <a:t>billing </a:t>
            </a:r>
            <a:r>
              <a:rPr lang="en-US" sz="1600" u="sng" dirty="0"/>
              <a:t>documents </a:t>
            </a:r>
            <a:r>
              <a:rPr lang="en-US" sz="1600" dirty="0"/>
              <a:t>to calculate overdue </a:t>
            </a:r>
            <a:r>
              <a:rPr lang="en-US" sz="1600" dirty="0" smtClean="0"/>
              <a:t>charges</a:t>
            </a:r>
          </a:p>
          <a:p>
            <a:pPr lvl="1" eaLnBrk="1" fontAlgn="t" hangingPunct="1">
              <a:spcAft>
                <a:spcPts val="400"/>
              </a:spcAft>
            </a:pPr>
            <a:r>
              <a:rPr lang="en-US" sz="1500" dirty="0"/>
              <a:t>O</a:t>
            </a:r>
            <a:r>
              <a:rPr lang="en-US" sz="1500" dirty="0" smtClean="0"/>
              <a:t>verdue </a:t>
            </a:r>
            <a:r>
              <a:rPr lang="en-US" sz="1500" dirty="0"/>
              <a:t>charges are assessed on the </a:t>
            </a:r>
            <a:r>
              <a:rPr lang="en-US" sz="1500" u="sng" dirty="0"/>
              <a:t>outstanding balance of the debt </a:t>
            </a:r>
            <a:r>
              <a:rPr lang="en-US" sz="1500" u="sng" dirty="0" smtClean="0"/>
              <a:t>account</a:t>
            </a:r>
            <a:endParaRPr lang="en-US" sz="1500" u="sng" dirty="0"/>
          </a:p>
        </p:txBody>
      </p:sp>
      <p:sp>
        <p:nvSpPr>
          <p:cNvPr id="6" name="Footer Placeholder 5"/>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0" name="TextBox 9"/>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30</a:t>
            </a:fld>
            <a:endParaRPr lang="en-US" sz="1000" dirty="0"/>
          </a:p>
        </p:txBody>
      </p:sp>
    </p:spTree>
    <p:extLst>
      <p:ext uri="{BB962C8B-B14F-4D97-AF65-F5344CB8AC3E}">
        <p14:creationId xmlns:p14="http://schemas.microsoft.com/office/powerpoint/2010/main" val="23252645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6"/>
          <p:cNvSpPr>
            <a:spLocks noGrp="1" noChangeArrowheads="1"/>
          </p:cNvSpPr>
          <p:nvPr>
            <p:ph type="title"/>
          </p:nvPr>
        </p:nvSpPr>
        <p:spPr>
          <a:xfrm>
            <a:off x="460056" y="329184"/>
            <a:ext cx="8565557" cy="563562"/>
          </a:xfrm>
        </p:spPr>
        <p:txBody>
          <a:bodyPr anchor="b" anchorCtr="0"/>
          <a:lstStyle/>
          <a:p>
            <a:pPr eaLnBrk="1" hangingPunct="1"/>
            <a:r>
              <a:rPr lang="en-US" dirty="0"/>
              <a:t>Overdue Charges – Introduction</a:t>
            </a:r>
            <a:endParaRPr lang="en-US" dirty="0" smtClean="0"/>
          </a:p>
        </p:txBody>
      </p:sp>
      <p:sp>
        <p:nvSpPr>
          <p:cNvPr id="8195" name="Rectangle 7"/>
          <p:cNvSpPr>
            <a:spLocks noGrp="1" noChangeArrowheads="1"/>
          </p:cNvSpPr>
          <p:nvPr>
            <p:ph idx="1"/>
          </p:nvPr>
        </p:nvSpPr>
        <p:spPr>
          <a:xfrm>
            <a:off x="308345" y="1069970"/>
            <a:ext cx="8835656" cy="3174539"/>
          </a:xfrm>
        </p:spPr>
        <p:txBody>
          <a:bodyPr/>
          <a:lstStyle/>
          <a:p>
            <a:pPr>
              <a:spcBef>
                <a:spcPts val="600"/>
              </a:spcBef>
              <a:spcAft>
                <a:spcPts val="600"/>
              </a:spcAft>
            </a:pPr>
            <a:r>
              <a:rPr lang="en-US" sz="2000" dirty="0" smtClean="0"/>
              <a:t>Business Lines assessing overdue charges </a:t>
            </a:r>
          </a:p>
          <a:p>
            <a:pPr lvl="1">
              <a:spcBef>
                <a:spcPts val="600"/>
              </a:spcBef>
              <a:spcAft>
                <a:spcPts val="600"/>
              </a:spcAft>
            </a:pPr>
            <a:endParaRPr lang="en-US" sz="1800" dirty="0" smtClean="0"/>
          </a:p>
        </p:txBody>
      </p:sp>
      <p:sp>
        <p:nvSpPr>
          <p:cNvPr id="10" name="TextBox 9"/>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31</a:t>
            </a:fld>
            <a:endParaRPr lang="en-US" sz="1000" dirty="0"/>
          </a:p>
        </p:txBody>
      </p:sp>
      <p:graphicFrame>
        <p:nvGraphicFramePr>
          <p:cNvPr id="3" name="Table 2"/>
          <p:cNvGraphicFramePr>
            <a:graphicFrameLocks noGrp="1"/>
          </p:cNvGraphicFramePr>
          <p:nvPr>
            <p:extLst>
              <p:ext uri="{D42A27DB-BD31-4B8C-83A1-F6EECF244321}">
                <p14:modId xmlns:p14="http://schemas.microsoft.com/office/powerpoint/2010/main" val="4016780662"/>
              </p:ext>
            </p:extLst>
          </p:nvPr>
        </p:nvGraphicFramePr>
        <p:xfrm>
          <a:off x="887102" y="1509297"/>
          <a:ext cx="7792873" cy="4475821"/>
        </p:xfrm>
        <a:graphic>
          <a:graphicData uri="http://schemas.openxmlformats.org/drawingml/2006/table">
            <a:tbl>
              <a:tblPr firstRow="1" bandRow="1">
                <a:tableStyleId>{5C22544A-7EE6-4342-B048-85BDC9FD1C3A}</a:tableStyleId>
              </a:tblPr>
              <a:tblGrid>
                <a:gridCol w="3889614"/>
                <a:gridCol w="3903259"/>
              </a:tblGrid>
              <a:tr h="325461">
                <a:tc>
                  <a:txBody>
                    <a:bodyPr/>
                    <a:lstStyle/>
                    <a:p>
                      <a:pPr algn="ctr"/>
                      <a:r>
                        <a:rPr lang="en-US" sz="1400" dirty="0" smtClean="0">
                          <a:solidFill>
                            <a:schemeClr val="tx1"/>
                          </a:solidFill>
                        </a:rPr>
                        <a:t>Region 6</a:t>
                      </a:r>
                      <a:endParaRPr lang="en-US" sz="1400" dirty="0">
                        <a:solidFill>
                          <a:schemeClr val="tx1"/>
                        </a:solidFill>
                      </a:endParaRPr>
                    </a:p>
                  </a:txBody>
                  <a:tcPr/>
                </a:tc>
                <a:tc>
                  <a:txBody>
                    <a:bodyPr/>
                    <a:lstStyle/>
                    <a:p>
                      <a:pPr algn="ctr"/>
                      <a:r>
                        <a:rPr lang="en-US" sz="1400" dirty="0" smtClean="0">
                          <a:solidFill>
                            <a:schemeClr val="tx1"/>
                          </a:solidFill>
                        </a:rPr>
                        <a:t>Region 7</a:t>
                      </a:r>
                      <a:endParaRPr lang="en-US" sz="1400" dirty="0">
                        <a:solidFill>
                          <a:schemeClr val="tx1"/>
                        </a:solidFill>
                      </a:endParaRPr>
                    </a:p>
                  </a:txBody>
                  <a:tcPr/>
                </a:tc>
              </a:tr>
              <a:tr h="370840">
                <a:tc>
                  <a:txBody>
                    <a:bodyPr/>
                    <a:lstStyle/>
                    <a:p>
                      <a:r>
                        <a:rPr lang="en-US" sz="1400" dirty="0" smtClean="0"/>
                        <a:t>R6</a:t>
                      </a:r>
                      <a:r>
                        <a:rPr lang="en-US" sz="1400" baseline="0" dirty="0" smtClean="0"/>
                        <a:t> </a:t>
                      </a:r>
                      <a:r>
                        <a:rPr lang="en-US" sz="1400" dirty="0" smtClean="0"/>
                        <a:t>Claims</a:t>
                      </a:r>
                      <a:endParaRPr lang="en-US" sz="1400" dirty="0"/>
                    </a:p>
                  </a:txBody>
                  <a:tcPr/>
                </a:tc>
                <a:tc>
                  <a:txBody>
                    <a:bodyPr/>
                    <a:lstStyle/>
                    <a:p>
                      <a:r>
                        <a:rPr lang="en-US" sz="1400" dirty="0" smtClean="0"/>
                        <a:t>R7</a:t>
                      </a:r>
                      <a:r>
                        <a:rPr lang="en-US" sz="1400" baseline="0" dirty="0" smtClean="0"/>
                        <a:t> C</a:t>
                      </a:r>
                      <a:r>
                        <a:rPr lang="en-US" sz="1400" dirty="0" smtClean="0"/>
                        <a:t>laims</a:t>
                      </a:r>
                      <a:endParaRPr lang="en-US" sz="1400" dirty="0"/>
                    </a:p>
                  </a:txBody>
                  <a:tcPr/>
                </a:tc>
              </a:tr>
              <a:tr h="370840">
                <a:tc>
                  <a:txBody>
                    <a:bodyPr/>
                    <a:lstStyle/>
                    <a:p>
                      <a:r>
                        <a:rPr lang="en-US" sz="1400" dirty="0" smtClean="0"/>
                        <a:t>National Assisted Acquisition Services-FEDSIM</a:t>
                      </a:r>
                      <a:endParaRPr lang="en-US" sz="1400" dirty="0"/>
                    </a:p>
                  </a:txBody>
                  <a:tcPr/>
                </a:tc>
                <a:tc>
                  <a:txBody>
                    <a:bodyPr/>
                    <a:lstStyle/>
                    <a:p>
                      <a:r>
                        <a:rPr lang="en-US" sz="1400" dirty="0" smtClean="0"/>
                        <a:t>Outlease</a:t>
                      </a:r>
                      <a:endParaRPr lang="en-US" sz="1400" dirty="0"/>
                    </a:p>
                  </a:txBody>
                  <a:tcPr/>
                </a:tc>
              </a:tr>
              <a:tr h="370840">
                <a:tc>
                  <a:txBody>
                    <a:bodyPr/>
                    <a:lstStyle/>
                    <a:p>
                      <a:r>
                        <a:rPr lang="en-US" sz="1400" dirty="0" smtClean="0"/>
                        <a:t>Regional Assisted Acquisition Services</a:t>
                      </a:r>
                      <a:endParaRPr lang="en-US" sz="1400" dirty="0"/>
                    </a:p>
                  </a:txBody>
                  <a:tcPr/>
                </a:tc>
                <a:tc>
                  <a:txBody>
                    <a:bodyPr/>
                    <a:lstStyle/>
                    <a:p>
                      <a:r>
                        <a:rPr lang="en-US" sz="1400" dirty="0" smtClean="0"/>
                        <a:t>R7 Manual</a:t>
                      </a:r>
                      <a:r>
                        <a:rPr lang="en-US" sz="1400" baseline="0" dirty="0" smtClean="0"/>
                        <a:t> Business Lines</a:t>
                      </a:r>
                      <a:endParaRPr lang="en-US" sz="1400" dirty="0"/>
                    </a:p>
                  </a:txBody>
                  <a:tcPr/>
                </a:tc>
              </a:tr>
              <a:tr h="370840">
                <a:tc>
                  <a:txBody>
                    <a:bodyPr/>
                    <a:lstStyle/>
                    <a:p>
                      <a:r>
                        <a:rPr lang="en-US" sz="1400" dirty="0" smtClean="0"/>
                        <a:t>Integrated Workplace Acquisition Center (IWAC)</a:t>
                      </a:r>
                      <a:endParaRPr lang="en-US" sz="1400" dirty="0"/>
                    </a:p>
                  </a:txBody>
                  <a:tcPr/>
                </a:tc>
                <a:tc>
                  <a:txBody>
                    <a:bodyPr/>
                    <a:lstStyle/>
                    <a:p>
                      <a:endParaRPr lang="en-US" sz="1400" dirty="0"/>
                    </a:p>
                  </a:txBody>
                  <a:tcPr/>
                </a:tc>
              </a:tr>
              <a:tr h="370840">
                <a:tc>
                  <a:txBody>
                    <a:bodyPr/>
                    <a:lstStyle/>
                    <a:p>
                      <a:r>
                        <a:rPr lang="en-US" sz="1400" dirty="0" smtClean="0"/>
                        <a:t>Regional Network Services-Expanded Services</a:t>
                      </a:r>
                      <a:endParaRPr lang="en-US" sz="1400" dirty="0"/>
                    </a:p>
                  </a:txBody>
                  <a:tcPr/>
                </a:tc>
                <a:tc>
                  <a:txBody>
                    <a:bodyPr/>
                    <a:lstStyle/>
                    <a:p>
                      <a:endParaRPr lang="en-US" sz="1400" dirty="0"/>
                    </a:p>
                  </a:txBody>
                  <a:tcPr/>
                </a:tc>
              </a:tr>
              <a:tr h="370840">
                <a:tc>
                  <a:txBody>
                    <a:bodyPr/>
                    <a:lstStyle/>
                    <a:p>
                      <a:r>
                        <a:rPr lang="en-US" sz="1400" dirty="0" smtClean="0"/>
                        <a:t>National IT Commodity Program</a:t>
                      </a:r>
                      <a:endParaRPr lang="en-US" sz="1400" dirty="0"/>
                    </a:p>
                  </a:txBody>
                  <a:tcPr/>
                </a:tc>
                <a:tc>
                  <a:txBody>
                    <a:bodyPr/>
                    <a:lstStyle/>
                    <a:p>
                      <a:endParaRPr lang="en-US" sz="1400" dirty="0"/>
                    </a:p>
                  </a:txBody>
                  <a:tcPr/>
                </a:tc>
              </a:tr>
              <a:tr h="370840">
                <a:tc>
                  <a:txBody>
                    <a:bodyPr/>
                    <a:lstStyle/>
                    <a:p>
                      <a:r>
                        <a:rPr lang="en-US" sz="1400" dirty="0" smtClean="0"/>
                        <a:t>HSPD-12</a:t>
                      </a:r>
                      <a:endParaRPr lang="en-US" sz="1400" dirty="0"/>
                    </a:p>
                  </a:txBody>
                  <a:tcPr/>
                </a:tc>
                <a:tc>
                  <a:txBody>
                    <a:bodyPr/>
                    <a:lstStyle/>
                    <a:p>
                      <a:endParaRPr lang="en-US" sz="1400" dirty="0"/>
                    </a:p>
                  </a:txBody>
                  <a:tcPr/>
                </a:tc>
              </a:tr>
              <a:tr h="370840">
                <a:tc>
                  <a:txBody>
                    <a:bodyPr/>
                    <a:lstStyle/>
                    <a:p>
                      <a:r>
                        <a:rPr lang="en-US" sz="1400" dirty="0" smtClean="0"/>
                        <a:t>Telecom/WAN</a:t>
                      </a:r>
                      <a:endParaRPr lang="en-US" sz="1400" dirty="0"/>
                    </a:p>
                  </a:txBody>
                  <a:tcPr/>
                </a:tc>
                <a:tc>
                  <a:txBody>
                    <a:bodyPr/>
                    <a:lstStyle/>
                    <a:p>
                      <a:endParaRPr lang="en-US" sz="1400" dirty="0"/>
                    </a:p>
                  </a:txBody>
                  <a:tcPr/>
                </a:tc>
              </a:tr>
              <a:tr h="370840">
                <a:tc>
                  <a:txBody>
                    <a:bodyPr/>
                    <a:lstStyle/>
                    <a:p>
                      <a:r>
                        <a:rPr lang="en-US" sz="1400" dirty="0" smtClean="0"/>
                        <a:t>External Services</a:t>
                      </a:r>
                      <a:endParaRPr lang="en-US" sz="1400" dirty="0"/>
                    </a:p>
                  </a:txBody>
                  <a:tcPr/>
                </a:tc>
                <a:tc>
                  <a:txBody>
                    <a:bodyPr/>
                    <a:lstStyle/>
                    <a:p>
                      <a:endParaRPr lang="en-US" sz="1400" dirty="0"/>
                    </a:p>
                  </a:txBody>
                  <a:tcPr/>
                </a:tc>
              </a:tr>
              <a:tr h="370840">
                <a:tc>
                  <a:txBody>
                    <a:bodyPr/>
                    <a:lstStyle/>
                    <a:p>
                      <a:r>
                        <a:rPr lang="en-US" sz="1400" dirty="0" smtClean="0"/>
                        <a:t>R6</a:t>
                      </a:r>
                      <a:r>
                        <a:rPr lang="en-US" sz="1400" baseline="0" dirty="0" smtClean="0"/>
                        <a:t> </a:t>
                      </a:r>
                      <a:r>
                        <a:rPr lang="en-US" sz="1400" dirty="0" smtClean="0"/>
                        <a:t>Manual Business Lines</a:t>
                      </a:r>
                      <a:endParaRPr lang="en-US" sz="1400" dirty="0"/>
                    </a:p>
                  </a:txBody>
                  <a:tcPr/>
                </a:tc>
                <a:tc>
                  <a:txBody>
                    <a:bodyPr/>
                    <a:lstStyle/>
                    <a:p>
                      <a:endParaRPr lang="en-US" sz="1400" dirty="0"/>
                    </a:p>
                  </a:txBody>
                  <a:tcPr/>
                </a:tc>
              </a:tr>
            </a:tbl>
          </a:graphicData>
        </a:graphic>
      </p:graphicFrame>
      <p:sp>
        <p:nvSpPr>
          <p:cNvPr id="4" name="TextBox 3"/>
          <p:cNvSpPr txBox="1"/>
          <p:nvPr/>
        </p:nvSpPr>
        <p:spPr>
          <a:xfrm>
            <a:off x="550257" y="6070118"/>
            <a:ext cx="7388029" cy="461665"/>
          </a:xfrm>
          <a:prstGeom prst="rect">
            <a:avLst/>
          </a:prstGeom>
          <a:noFill/>
        </p:spPr>
        <p:txBody>
          <a:bodyPr wrap="square" rtlCol="0">
            <a:spAutoFit/>
          </a:bodyPr>
          <a:lstStyle/>
          <a:p>
            <a:r>
              <a:rPr lang="en-US" sz="1200" b="1" i="1" u="sng" dirty="0" smtClean="0"/>
              <a:t>Note:</a:t>
            </a:r>
            <a:r>
              <a:rPr lang="en-US" sz="1200" b="1" i="1" dirty="0" smtClean="0"/>
              <a:t> </a:t>
            </a:r>
            <a:r>
              <a:rPr lang="en-US" sz="1200" dirty="0" smtClean="0"/>
              <a:t>The following slides cover overdue charges related to billing documents. More detailed information on overdue charges related to Debt Accounts can be found in the Debt Account Lifecycle course. </a:t>
            </a:r>
            <a:endParaRPr lang="en-US" sz="1200" dirty="0"/>
          </a:p>
        </p:txBody>
      </p:sp>
      <p:sp>
        <p:nvSpPr>
          <p:cNvPr id="8" name="Footer Placeholder 5"/>
          <p:cNvSpPr>
            <a:spLocks noGrp="1"/>
          </p:cNvSpPr>
          <p:nvPr>
            <p:ph type="ftr" sz="quarter" idx="10"/>
          </p:nvPr>
        </p:nvSpPr>
        <p:spPr>
          <a:xfrm>
            <a:off x="4572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36794236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Overdue Charges </a:t>
            </a:r>
            <a:r>
              <a:rPr lang="en-US" sz="2600" b="1" dirty="0" smtClean="0">
                <a:solidFill>
                  <a:schemeClr val="bg1"/>
                </a:solidFill>
                <a:effectLst/>
                <a:latin typeface="+mj-lt"/>
                <a:ea typeface="+mj-ea"/>
                <a:cs typeface="+mj-cs"/>
              </a:rPr>
              <a:t>– </a:t>
            </a:r>
            <a:r>
              <a:rPr lang="en-US" dirty="0" smtClean="0"/>
              <a:t>Maintenance Tables</a:t>
            </a:r>
            <a:endParaRPr lang="en-US" dirty="0"/>
          </a:p>
        </p:txBody>
      </p:sp>
      <p:sp>
        <p:nvSpPr>
          <p:cNvPr id="3" name="Content Placeholder 2"/>
          <p:cNvSpPr>
            <a:spLocks noGrp="1"/>
          </p:cNvSpPr>
          <p:nvPr>
            <p:ph idx="1"/>
          </p:nvPr>
        </p:nvSpPr>
        <p:spPr>
          <a:xfrm>
            <a:off x="457200" y="1188719"/>
            <a:ext cx="8686800" cy="2635135"/>
          </a:xfrm>
        </p:spPr>
        <p:txBody>
          <a:bodyPr/>
          <a:lstStyle/>
          <a:p>
            <a:pPr>
              <a:spcBef>
                <a:spcPts val="600"/>
              </a:spcBef>
              <a:spcAft>
                <a:spcPts val="600"/>
              </a:spcAft>
            </a:pPr>
            <a:r>
              <a:rPr lang="en-US" sz="2000" dirty="0" smtClean="0"/>
              <a:t>Pegasys General System Options Maintenance table:</a:t>
            </a:r>
          </a:p>
          <a:p>
            <a:pPr lvl="1">
              <a:spcBef>
                <a:spcPts val="600"/>
              </a:spcBef>
              <a:spcAft>
                <a:spcPts val="600"/>
              </a:spcAft>
            </a:pPr>
            <a:r>
              <a:rPr lang="en-US" sz="1800" dirty="0"/>
              <a:t>S</a:t>
            </a:r>
            <a:r>
              <a:rPr lang="en-US" sz="1800" dirty="0" smtClean="0"/>
              <a:t>pecifies </a:t>
            </a:r>
            <a:r>
              <a:rPr lang="en-US" sz="1800" u="sng" dirty="0" smtClean="0"/>
              <a:t>billing periods for Non-Federal bills</a:t>
            </a:r>
            <a:r>
              <a:rPr lang="en-US" sz="1800" dirty="0" smtClean="0"/>
              <a:t> that dictate assessment of Interest, Penalty, and Administrative (IP&amp;A) charges </a:t>
            </a:r>
          </a:p>
          <a:p>
            <a:pPr lvl="1">
              <a:spcBef>
                <a:spcPts val="600"/>
              </a:spcBef>
              <a:spcAft>
                <a:spcPts val="600"/>
              </a:spcAft>
            </a:pPr>
            <a:r>
              <a:rPr lang="en-US" sz="1800" dirty="0" smtClean="0"/>
              <a:t>Non-Federal bills have a cycle of (are due in) </a:t>
            </a:r>
            <a:r>
              <a:rPr lang="en-US" sz="1800" b="1" dirty="0" smtClean="0"/>
              <a:t>30 days</a:t>
            </a:r>
          </a:p>
          <a:p>
            <a:pPr>
              <a:spcBef>
                <a:spcPts val="600"/>
              </a:spcBef>
              <a:spcAft>
                <a:spcPts val="600"/>
              </a:spcAft>
            </a:pPr>
            <a:r>
              <a:rPr lang="en-US" sz="2000" u="sng" dirty="0" smtClean="0"/>
              <a:t>Interest Uses Collection Due Date</a:t>
            </a:r>
            <a:r>
              <a:rPr lang="en-US" sz="2000" dirty="0" smtClean="0"/>
              <a:t> flag determines the </a:t>
            </a:r>
            <a:r>
              <a:rPr lang="en-US" sz="2000" b="1" dirty="0" smtClean="0"/>
              <a:t>date used to calculate interest </a:t>
            </a:r>
            <a:r>
              <a:rPr lang="en-US" sz="2000" b="1" i="1" dirty="0" smtClean="0"/>
              <a:t>from</a:t>
            </a:r>
            <a:r>
              <a:rPr lang="en-US" sz="2000" b="1" dirty="0" smtClean="0"/>
              <a:t> </a:t>
            </a:r>
          </a:p>
          <a:p>
            <a:pPr lvl="1">
              <a:spcBef>
                <a:spcPts val="600"/>
              </a:spcBef>
              <a:spcAft>
                <a:spcPts val="600"/>
              </a:spcAft>
            </a:pPr>
            <a:r>
              <a:rPr lang="en-US" sz="1800" dirty="0" smtClean="0"/>
              <a:t>When set to False, calculation uses the </a:t>
            </a:r>
            <a:r>
              <a:rPr lang="en-US" sz="1800" u="sng" dirty="0" smtClean="0"/>
              <a:t>Bill Print Date</a:t>
            </a:r>
            <a:r>
              <a:rPr lang="en-US" sz="1800" dirty="0" smtClean="0"/>
              <a:t> to start calculating interest charges</a:t>
            </a:r>
            <a:endParaRPr lang="en-US" sz="1800" u="sng" dirty="0" smtClean="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31766" y="4039842"/>
            <a:ext cx="3905250" cy="2111495"/>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Footer Placeholder 7"/>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4" name="TextBox 13"/>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32</a:t>
            </a:fld>
            <a:endParaRPr lang="en-US" sz="1000" dirty="0"/>
          </a:p>
        </p:txBody>
      </p:sp>
      <p:sp>
        <p:nvSpPr>
          <p:cNvPr id="5" name="Rectangle 4"/>
          <p:cNvSpPr/>
          <p:nvPr/>
        </p:nvSpPr>
        <p:spPr bwMode="auto">
          <a:xfrm>
            <a:off x="2931765" y="4490911"/>
            <a:ext cx="2480009" cy="231366"/>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2" name="Rectangle 11"/>
          <p:cNvSpPr/>
          <p:nvPr/>
        </p:nvSpPr>
        <p:spPr bwMode="auto">
          <a:xfrm>
            <a:off x="2943641" y="5667756"/>
            <a:ext cx="2468133" cy="231366"/>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41975038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88720"/>
            <a:ext cx="7896822" cy="5506243"/>
          </a:xfrm>
        </p:spPr>
        <p:txBody>
          <a:bodyPr/>
          <a:lstStyle/>
          <a:p>
            <a:pPr>
              <a:spcBef>
                <a:spcPts val="1200"/>
              </a:spcBef>
              <a:spcAft>
                <a:spcPts val="1200"/>
              </a:spcAft>
            </a:pPr>
            <a:r>
              <a:rPr lang="en-US" sz="2000" dirty="0" smtClean="0"/>
              <a:t>Overdue Charge (IP&amp;A) types are setup on the following maintenance tables and are configured by the funds each type hits:</a:t>
            </a:r>
          </a:p>
          <a:p>
            <a:pPr lvl="1">
              <a:spcBef>
                <a:spcPts val="1200"/>
              </a:spcBef>
              <a:spcAft>
                <a:spcPts val="1200"/>
              </a:spcAft>
            </a:pPr>
            <a:r>
              <a:rPr lang="en-US" sz="1800" dirty="0" smtClean="0"/>
              <a:t>Pegasys &gt; Reference &gt; Accounts Receivable &gt;</a:t>
            </a:r>
          </a:p>
          <a:p>
            <a:pPr lvl="2">
              <a:spcBef>
                <a:spcPts val="1200"/>
              </a:spcBef>
              <a:spcAft>
                <a:spcPts val="1200"/>
              </a:spcAft>
            </a:pPr>
            <a:r>
              <a:rPr lang="en-US" sz="1600" b="1" u="sng" dirty="0" smtClean="0"/>
              <a:t>Interest Type Maintenance Table</a:t>
            </a:r>
          </a:p>
          <a:p>
            <a:pPr lvl="2">
              <a:spcBef>
                <a:spcPts val="1200"/>
              </a:spcBef>
              <a:spcAft>
                <a:spcPts val="1200"/>
              </a:spcAft>
            </a:pPr>
            <a:r>
              <a:rPr lang="en-US" sz="1600" b="1" u="sng" dirty="0" smtClean="0"/>
              <a:t>Penalty Type Maintenance Table</a:t>
            </a:r>
          </a:p>
          <a:p>
            <a:pPr lvl="2">
              <a:spcBef>
                <a:spcPts val="1200"/>
              </a:spcBef>
              <a:spcAft>
                <a:spcPts val="1200"/>
              </a:spcAft>
            </a:pPr>
            <a:r>
              <a:rPr lang="en-US" sz="1600" b="1" u="sng" dirty="0" smtClean="0"/>
              <a:t>Administrative Charge Type Maintenance Table</a:t>
            </a:r>
          </a:p>
          <a:p>
            <a:pPr lvl="3">
              <a:spcBef>
                <a:spcPts val="600"/>
              </a:spcBef>
              <a:spcAft>
                <a:spcPts val="600"/>
              </a:spcAft>
            </a:pPr>
            <a:endParaRPr lang="en-US" sz="1000" dirty="0"/>
          </a:p>
        </p:txBody>
      </p:sp>
      <p:sp>
        <p:nvSpPr>
          <p:cNvPr id="16" name="TextBox 15"/>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33</a:t>
            </a:fld>
            <a:endParaRPr lang="en-US" sz="1000" dirty="0"/>
          </a:p>
        </p:txBody>
      </p:sp>
      <p:sp>
        <p:nvSpPr>
          <p:cNvPr id="13" name="Footer Placeholder 5"/>
          <p:cNvSpPr>
            <a:spLocks noGrp="1"/>
          </p:cNvSpPr>
          <p:nvPr>
            <p:ph type="ftr" sz="quarter" idx="10"/>
          </p:nvPr>
        </p:nvSpPr>
        <p:spPr>
          <a:xfrm>
            <a:off x="457200" y="6553782"/>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5" name="Title 1"/>
          <p:cNvSpPr>
            <a:spLocks noGrp="1"/>
          </p:cNvSpPr>
          <p:nvPr>
            <p:ph type="title"/>
          </p:nvPr>
        </p:nvSpPr>
        <p:spPr>
          <a:xfrm>
            <a:off x="455613" y="331788"/>
            <a:ext cx="7381875" cy="563562"/>
          </a:xfrm>
        </p:spPr>
        <p:txBody>
          <a:bodyPr/>
          <a:lstStyle/>
          <a:p>
            <a:r>
              <a:rPr lang="en-US" dirty="0" smtClean="0"/>
              <a:t>Overdue Charges </a:t>
            </a:r>
            <a:r>
              <a:rPr lang="en-US" sz="2600" b="1" dirty="0" smtClean="0">
                <a:solidFill>
                  <a:schemeClr val="bg1"/>
                </a:solidFill>
                <a:effectLst/>
                <a:latin typeface="+mj-lt"/>
                <a:ea typeface="+mj-ea"/>
                <a:cs typeface="+mj-cs"/>
              </a:rPr>
              <a:t>– </a:t>
            </a:r>
            <a:r>
              <a:rPr lang="en-US" dirty="0" smtClean="0"/>
              <a:t>Maintenance Tables</a:t>
            </a:r>
            <a:endParaRPr lang="en-US" dirty="0"/>
          </a:p>
        </p:txBody>
      </p:sp>
    </p:spTree>
    <p:extLst>
      <p:ext uri="{BB962C8B-B14F-4D97-AF65-F5344CB8AC3E}">
        <p14:creationId xmlns:p14="http://schemas.microsoft.com/office/powerpoint/2010/main" val="15876871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34</a:t>
            </a:fld>
            <a:endParaRPr lang="en-US" sz="1000" dirty="0"/>
          </a:p>
        </p:txBody>
      </p:sp>
      <p:sp>
        <p:nvSpPr>
          <p:cNvPr id="13" name="Footer Placeholder 5"/>
          <p:cNvSpPr>
            <a:spLocks noGrp="1"/>
          </p:cNvSpPr>
          <p:nvPr>
            <p:ph type="ftr" sz="quarter" idx="10"/>
          </p:nvPr>
        </p:nvSpPr>
        <p:spPr>
          <a:xfrm>
            <a:off x="457200" y="6626352"/>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5" name="Title 1"/>
          <p:cNvSpPr>
            <a:spLocks noGrp="1"/>
          </p:cNvSpPr>
          <p:nvPr>
            <p:ph type="title"/>
          </p:nvPr>
        </p:nvSpPr>
        <p:spPr>
          <a:xfrm>
            <a:off x="455613" y="331788"/>
            <a:ext cx="7381875" cy="563562"/>
          </a:xfrm>
        </p:spPr>
        <p:txBody>
          <a:bodyPr/>
          <a:lstStyle/>
          <a:p>
            <a:r>
              <a:rPr lang="en-US" dirty="0" smtClean="0"/>
              <a:t>Overdue Charges </a:t>
            </a:r>
            <a:r>
              <a:rPr lang="en-US" sz="2600" b="1" dirty="0" smtClean="0">
                <a:solidFill>
                  <a:schemeClr val="bg1"/>
                </a:solidFill>
                <a:effectLst/>
                <a:latin typeface="+mj-lt"/>
                <a:ea typeface="+mj-ea"/>
                <a:cs typeface="+mj-cs"/>
              </a:rPr>
              <a:t>– </a:t>
            </a:r>
            <a:r>
              <a:rPr lang="en-US" dirty="0" smtClean="0"/>
              <a:t>IP&amp;A Codes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59075270"/>
              </p:ext>
            </p:extLst>
          </p:nvPr>
        </p:nvGraphicFramePr>
        <p:xfrm>
          <a:off x="534584" y="1150665"/>
          <a:ext cx="8228511" cy="4907280"/>
        </p:xfrm>
        <a:graphic>
          <a:graphicData uri="http://schemas.openxmlformats.org/drawingml/2006/table">
            <a:tbl>
              <a:tblPr firstRow="1" bandRow="1">
                <a:tableStyleId>{5C22544A-7EE6-4342-B048-85BDC9FD1C3A}</a:tableStyleId>
              </a:tblPr>
              <a:tblGrid>
                <a:gridCol w="3573531"/>
                <a:gridCol w="1653918"/>
                <a:gridCol w="1227101"/>
                <a:gridCol w="1773961"/>
              </a:tblGrid>
              <a:tr h="177421">
                <a:tc>
                  <a:txBody>
                    <a:bodyPr/>
                    <a:lstStyle/>
                    <a:p>
                      <a:r>
                        <a:rPr lang="en-US" sz="1400" dirty="0" smtClean="0">
                          <a:solidFill>
                            <a:schemeClr val="tx1"/>
                          </a:solidFill>
                        </a:rPr>
                        <a:t>Business Line</a:t>
                      </a:r>
                      <a:endParaRPr lang="en-US" sz="14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rPr>
                        <a:t>Interest Type</a:t>
                      </a:r>
                      <a:r>
                        <a:rPr lang="en-US" sz="1400" baseline="0" dirty="0" smtClean="0">
                          <a:solidFill>
                            <a:schemeClr val="tx1"/>
                          </a:solidFill>
                        </a:rPr>
                        <a:t> Code</a:t>
                      </a:r>
                      <a:endParaRPr lang="en-US" sz="1400" dirty="0" smtClean="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rPr>
                        <a:t>Penalty</a:t>
                      </a:r>
                      <a:r>
                        <a:rPr lang="en-US" sz="1400" baseline="0" dirty="0" smtClean="0">
                          <a:solidFill>
                            <a:schemeClr val="tx1"/>
                          </a:solidFill>
                        </a:rPr>
                        <a:t> Type Code</a:t>
                      </a:r>
                      <a:endParaRPr lang="en-US" sz="1400" dirty="0" smtClean="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rPr>
                        <a:t>Admin</a:t>
                      </a:r>
                      <a:r>
                        <a:rPr lang="en-US" sz="1400" baseline="0" dirty="0" smtClean="0">
                          <a:solidFill>
                            <a:schemeClr val="tx1"/>
                          </a:solidFill>
                        </a:rPr>
                        <a:t>istrative Charge Type Code</a:t>
                      </a:r>
                      <a:endParaRPr lang="en-US" sz="1400" dirty="0" smtClean="0">
                        <a:solidFill>
                          <a:schemeClr val="tx1"/>
                        </a:solidFill>
                      </a:endParaRPr>
                    </a:p>
                  </a:txBody>
                  <a:tcPr/>
                </a:tc>
              </a:tr>
              <a:tr h="279042">
                <a:tc>
                  <a:txBody>
                    <a:bodyPr/>
                    <a:lstStyle/>
                    <a:p>
                      <a:r>
                        <a:rPr lang="en-US" sz="1400" dirty="0" smtClean="0"/>
                        <a:t>R6 Claims</a:t>
                      </a:r>
                      <a:endParaRPr lang="en-US" sz="1400" dirty="0"/>
                    </a:p>
                  </a:txBody>
                  <a:tcPr/>
                </a:tc>
                <a:tc>
                  <a:txBody>
                    <a:bodyPr/>
                    <a:lstStyle/>
                    <a:p>
                      <a:r>
                        <a:rPr lang="en-US" sz="1400" dirty="0" smtClean="0"/>
                        <a:t>INTR6CLM</a:t>
                      </a:r>
                      <a:endParaRPr lang="en-US" sz="1400" dirty="0"/>
                    </a:p>
                  </a:txBody>
                  <a:tcPr/>
                </a:tc>
                <a:tc>
                  <a:txBody>
                    <a:bodyPr/>
                    <a:lstStyle/>
                    <a:p>
                      <a:r>
                        <a:rPr lang="en-US" sz="1400" dirty="0" smtClean="0"/>
                        <a:t>PENR6CLM</a:t>
                      </a:r>
                      <a:endParaRPr lang="en-US" sz="1400" dirty="0"/>
                    </a:p>
                  </a:txBody>
                  <a:tcPr/>
                </a:tc>
                <a:tc>
                  <a:txBody>
                    <a:bodyPr/>
                    <a:lstStyle/>
                    <a:p>
                      <a:r>
                        <a:rPr lang="en-US" sz="1400" dirty="0" smtClean="0"/>
                        <a:t>ADMINR6CLM</a:t>
                      </a:r>
                      <a:endParaRPr lang="en-US" sz="1400" dirty="0"/>
                    </a:p>
                  </a:txBody>
                  <a:tcPr/>
                </a:tc>
              </a:tr>
              <a:tr h="279042">
                <a:tc>
                  <a:txBody>
                    <a:bodyPr/>
                    <a:lstStyle/>
                    <a:p>
                      <a:r>
                        <a:rPr lang="en-US" sz="1400" dirty="0" smtClean="0"/>
                        <a:t>R6 Manual</a:t>
                      </a:r>
                    </a:p>
                  </a:txBody>
                  <a:tcPr/>
                </a:tc>
                <a:tc>
                  <a:txBody>
                    <a:bodyPr/>
                    <a:lstStyle/>
                    <a:p>
                      <a:r>
                        <a:rPr lang="en-US" sz="1400" dirty="0" smtClean="0"/>
                        <a:t>INT285F</a:t>
                      </a:r>
                      <a:endParaRPr lang="en-US" sz="1400" dirty="0"/>
                    </a:p>
                  </a:txBody>
                  <a:tcPr/>
                </a:tc>
                <a:tc>
                  <a:txBody>
                    <a:bodyPr/>
                    <a:lstStyle/>
                    <a:p>
                      <a:r>
                        <a:rPr lang="en-US" sz="1400" dirty="0" smtClean="0"/>
                        <a:t>PEN285F</a:t>
                      </a:r>
                      <a:endParaRPr lang="en-US" sz="1400" dirty="0"/>
                    </a:p>
                  </a:txBody>
                  <a:tcPr/>
                </a:tc>
                <a:tc>
                  <a:txBody>
                    <a:bodyPr/>
                    <a:lstStyle/>
                    <a:p>
                      <a:r>
                        <a:rPr lang="en-US" sz="1400" dirty="0" smtClean="0"/>
                        <a:t>ADMIN285F</a:t>
                      </a:r>
                      <a:endParaRPr lang="en-US" sz="1400" dirty="0"/>
                    </a:p>
                  </a:txBody>
                  <a:tcPr/>
                </a:tc>
              </a:tr>
              <a:tr h="47437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National Assisted Acquisition Services-FEDSIM</a:t>
                      </a:r>
                    </a:p>
                  </a:txBody>
                  <a:tcPr/>
                </a:tc>
                <a:tc>
                  <a:txBody>
                    <a:bodyPr/>
                    <a:lstStyle/>
                    <a:p>
                      <a:r>
                        <a:rPr lang="en-US" sz="1400" dirty="0" smtClean="0"/>
                        <a:t>INT285F</a:t>
                      </a:r>
                      <a:endParaRPr lang="en-US" sz="1400" dirty="0"/>
                    </a:p>
                  </a:txBody>
                  <a:tcPr/>
                </a:tc>
                <a:tc>
                  <a:txBody>
                    <a:bodyPr/>
                    <a:lstStyle/>
                    <a:p>
                      <a:r>
                        <a:rPr lang="en-US" sz="1400" dirty="0" smtClean="0"/>
                        <a:t>PEN285F</a:t>
                      </a:r>
                      <a:endParaRPr lang="en-US" sz="1400" dirty="0"/>
                    </a:p>
                  </a:txBody>
                  <a:tcPr/>
                </a:tc>
                <a:tc>
                  <a:txBody>
                    <a:bodyPr/>
                    <a:lstStyle/>
                    <a:p>
                      <a:r>
                        <a:rPr lang="en-US" sz="1400" dirty="0" smtClean="0"/>
                        <a:t>ADMIN285F</a:t>
                      </a:r>
                      <a:endParaRPr lang="en-US" sz="1400" dirty="0"/>
                    </a:p>
                  </a:txBody>
                  <a:tcPr/>
                </a:tc>
              </a:tr>
              <a:tr h="299400">
                <a:tc>
                  <a:txBody>
                    <a:bodyPr/>
                    <a:lstStyle/>
                    <a:p>
                      <a:r>
                        <a:rPr lang="en-US" sz="1400" dirty="0" smtClean="0"/>
                        <a:t>Regional Assisted Acquisition Services</a:t>
                      </a:r>
                    </a:p>
                  </a:txBody>
                  <a:tcPr/>
                </a:tc>
                <a:tc>
                  <a:txBody>
                    <a:bodyPr/>
                    <a:lstStyle/>
                    <a:p>
                      <a:r>
                        <a:rPr lang="en-US" sz="1400" dirty="0" smtClean="0"/>
                        <a:t>INT285F</a:t>
                      </a:r>
                      <a:endParaRPr lang="en-US" sz="1400" dirty="0"/>
                    </a:p>
                  </a:txBody>
                  <a:tcPr/>
                </a:tc>
                <a:tc>
                  <a:txBody>
                    <a:bodyPr/>
                    <a:lstStyle/>
                    <a:p>
                      <a:r>
                        <a:rPr lang="en-US" sz="1400" dirty="0" smtClean="0"/>
                        <a:t>PEN285F</a:t>
                      </a:r>
                      <a:endParaRPr lang="en-US" sz="1400" dirty="0"/>
                    </a:p>
                  </a:txBody>
                  <a:tcPr/>
                </a:tc>
                <a:tc>
                  <a:txBody>
                    <a:bodyPr/>
                    <a:lstStyle/>
                    <a:p>
                      <a:r>
                        <a:rPr lang="en-US" sz="1400" dirty="0" smtClean="0"/>
                        <a:t>ADMIN285F</a:t>
                      </a:r>
                      <a:endParaRPr lang="en-US" sz="1400" dirty="0"/>
                    </a:p>
                  </a:txBody>
                  <a:tcPr/>
                </a:tc>
              </a:tr>
              <a:tr h="2975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Integrated Workplace Acquisition Center</a:t>
                      </a:r>
                    </a:p>
                  </a:txBody>
                  <a:tcPr/>
                </a:tc>
                <a:tc>
                  <a:txBody>
                    <a:bodyPr/>
                    <a:lstStyle/>
                    <a:p>
                      <a:r>
                        <a:rPr lang="en-US" sz="1400" dirty="0" smtClean="0"/>
                        <a:t>INT285F</a:t>
                      </a:r>
                      <a:endParaRPr lang="en-US" sz="1400" dirty="0"/>
                    </a:p>
                  </a:txBody>
                  <a:tcPr/>
                </a:tc>
                <a:tc>
                  <a:txBody>
                    <a:bodyPr/>
                    <a:lstStyle/>
                    <a:p>
                      <a:r>
                        <a:rPr lang="en-US" sz="1400" dirty="0" smtClean="0"/>
                        <a:t>PEN285F</a:t>
                      </a:r>
                      <a:endParaRPr lang="en-US" sz="1400" dirty="0"/>
                    </a:p>
                  </a:txBody>
                  <a:tcPr/>
                </a:tc>
                <a:tc>
                  <a:txBody>
                    <a:bodyPr/>
                    <a:lstStyle/>
                    <a:p>
                      <a:r>
                        <a:rPr lang="en-US" sz="1400" dirty="0" smtClean="0"/>
                        <a:t>ADMIN285F</a:t>
                      </a:r>
                      <a:endParaRPr lang="en-US" sz="1400" dirty="0"/>
                    </a:p>
                  </a:txBody>
                  <a:tcPr/>
                </a:tc>
              </a:tr>
              <a:tr h="47437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Regional Network Services-Expanded Services</a:t>
                      </a:r>
                    </a:p>
                  </a:txBody>
                  <a:tcPr/>
                </a:tc>
                <a:tc>
                  <a:txBody>
                    <a:bodyPr/>
                    <a:lstStyle/>
                    <a:p>
                      <a:r>
                        <a:rPr lang="en-US" sz="1400" dirty="0" smtClean="0"/>
                        <a:t>INT285F</a:t>
                      </a:r>
                      <a:endParaRPr lang="en-US" sz="1400" dirty="0"/>
                    </a:p>
                  </a:txBody>
                  <a:tcPr/>
                </a:tc>
                <a:tc>
                  <a:txBody>
                    <a:bodyPr/>
                    <a:lstStyle/>
                    <a:p>
                      <a:r>
                        <a:rPr lang="en-US" sz="1400" dirty="0" smtClean="0"/>
                        <a:t>PEN285F</a:t>
                      </a:r>
                      <a:endParaRPr lang="en-US" sz="1400" dirty="0"/>
                    </a:p>
                  </a:txBody>
                  <a:tcPr/>
                </a:tc>
                <a:tc>
                  <a:txBody>
                    <a:bodyPr/>
                    <a:lstStyle/>
                    <a:p>
                      <a:r>
                        <a:rPr lang="en-US" sz="1400" dirty="0" smtClean="0"/>
                        <a:t>ADMIN285F</a:t>
                      </a:r>
                      <a:endParaRPr lang="en-US" sz="1400" dirty="0"/>
                    </a:p>
                  </a:txBody>
                  <a:tcPr/>
                </a:tc>
              </a:tr>
              <a:tr h="27904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National IT Commodity Program</a:t>
                      </a:r>
                      <a:endParaRPr lang="en-US" sz="1400" dirty="0"/>
                    </a:p>
                  </a:txBody>
                  <a:tcPr/>
                </a:tc>
                <a:tc>
                  <a:txBody>
                    <a:bodyPr/>
                    <a:lstStyle/>
                    <a:p>
                      <a:r>
                        <a:rPr lang="en-US" sz="1400" dirty="0" smtClean="0"/>
                        <a:t>INT285F</a:t>
                      </a:r>
                      <a:endParaRPr lang="en-US" sz="1400" dirty="0"/>
                    </a:p>
                  </a:txBody>
                  <a:tcPr/>
                </a:tc>
                <a:tc>
                  <a:txBody>
                    <a:bodyPr/>
                    <a:lstStyle/>
                    <a:p>
                      <a:r>
                        <a:rPr lang="en-US" sz="1400" dirty="0" smtClean="0"/>
                        <a:t>PEN285F</a:t>
                      </a:r>
                      <a:endParaRPr lang="en-US" sz="1400" dirty="0"/>
                    </a:p>
                  </a:txBody>
                  <a:tcPr/>
                </a:tc>
                <a:tc>
                  <a:txBody>
                    <a:bodyPr/>
                    <a:lstStyle/>
                    <a:p>
                      <a:r>
                        <a:rPr lang="en-US" sz="1400" dirty="0" smtClean="0"/>
                        <a:t>ADMIN285F</a:t>
                      </a:r>
                      <a:endParaRPr lang="en-US" sz="1400" dirty="0"/>
                    </a:p>
                  </a:txBody>
                  <a:tcPr/>
                </a:tc>
              </a:tr>
              <a:tr h="2994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HSPD-12</a:t>
                      </a:r>
                    </a:p>
                  </a:txBody>
                  <a:tcPr/>
                </a:tc>
                <a:tc>
                  <a:txBody>
                    <a:bodyPr/>
                    <a:lstStyle/>
                    <a:p>
                      <a:r>
                        <a:rPr lang="en-US" sz="1400" dirty="0" smtClean="0"/>
                        <a:t>INT285F</a:t>
                      </a:r>
                      <a:endParaRPr lang="en-US" sz="1400" dirty="0"/>
                    </a:p>
                  </a:txBody>
                  <a:tcPr/>
                </a:tc>
                <a:tc>
                  <a:txBody>
                    <a:bodyPr/>
                    <a:lstStyle/>
                    <a:p>
                      <a:r>
                        <a:rPr lang="en-US" sz="1400" dirty="0" smtClean="0"/>
                        <a:t>PEN285F</a:t>
                      </a:r>
                      <a:endParaRPr lang="en-US" sz="1400" dirty="0"/>
                    </a:p>
                  </a:txBody>
                  <a:tcPr/>
                </a:tc>
                <a:tc>
                  <a:txBody>
                    <a:bodyPr/>
                    <a:lstStyle/>
                    <a:p>
                      <a:r>
                        <a:rPr lang="en-US" sz="1400" dirty="0" smtClean="0"/>
                        <a:t>ADMIN285F</a:t>
                      </a:r>
                      <a:endParaRPr lang="en-US" sz="1400" dirty="0"/>
                    </a:p>
                  </a:txBody>
                  <a:tcPr/>
                </a:tc>
              </a:tr>
              <a:tr h="27904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External</a:t>
                      </a:r>
                      <a:r>
                        <a:rPr lang="en-US" sz="1400" baseline="0" dirty="0" smtClean="0"/>
                        <a:t> Services</a:t>
                      </a:r>
                      <a:endParaRPr lang="en-US" sz="1400" dirty="0"/>
                    </a:p>
                  </a:txBody>
                  <a:tcPr/>
                </a:tc>
                <a:tc>
                  <a:txBody>
                    <a:bodyPr/>
                    <a:lstStyle/>
                    <a:p>
                      <a:r>
                        <a:rPr lang="en-US" sz="1400" dirty="0" smtClean="0"/>
                        <a:t>INT285F</a:t>
                      </a:r>
                      <a:endParaRPr lang="en-US" sz="1400" dirty="0"/>
                    </a:p>
                  </a:txBody>
                  <a:tcPr/>
                </a:tc>
                <a:tc>
                  <a:txBody>
                    <a:bodyPr/>
                    <a:lstStyle/>
                    <a:p>
                      <a:r>
                        <a:rPr lang="en-US" sz="1400" dirty="0" smtClean="0"/>
                        <a:t>PEN285F</a:t>
                      </a:r>
                      <a:endParaRPr lang="en-US" sz="1400" dirty="0"/>
                    </a:p>
                  </a:txBody>
                  <a:tcPr/>
                </a:tc>
                <a:tc>
                  <a:txBody>
                    <a:bodyPr/>
                    <a:lstStyle/>
                    <a:p>
                      <a:r>
                        <a:rPr lang="en-US" sz="1400" dirty="0" smtClean="0"/>
                        <a:t>ADMIN285F</a:t>
                      </a:r>
                      <a:endParaRPr lang="en-US" sz="1400" dirty="0"/>
                    </a:p>
                  </a:txBody>
                  <a:tcPr/>
                </a:tc>
              </a:tr>
              <a:tr h="29602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Telecom/WAN</a:t>
                      </a:r>
                    </a:p>
                  </a:txBody>
                  <a:tcPr/>
                </a:tc>
                <a:tc>
                  <a:txBody>
                    <a:bodyPr/>
                    <a:lstStyle/>
                    <a:p>
                      <a:r>
                        <a:rPr lang="en-US" sz="1400" dirty="0" smtClean="0"/>
                        <a:t>INT285F</a:t>
                      </a:r>
                      <a:endParaRPr lang="en-US" sz="1400" dirty="0"/>
                    </a:p>
                  </a:txBody>
                  <a:tcPr/>
                </a:tc>
                <a:tc>
                  <a:txBody>
                    <a:bodyPr/>
                    <a:lstStyle/>
                    <a:p>
                      <a:r>
                        <a:rPr lang="en-US" sz="1400" dirty="0" smtClean="0"/>
                        <a:t>PEN285F</a:t>
                      </a:r>
                      <a:endParaRPr lang="en-US" sz="1400" dirty="0"/>
                    </a:p>
                  </a:txBody>
                  <a:tcPr/>
                </a:tc>
                <a:tc>
                  <a:txBody>
                    <a:bodyPr/>
                    <a:lstStyle/>
                    <a:p>
                      <a:r>
                        <a:rPr lang="en-US" sz="1400" dirty="0" smtClean="0"/>
                        <a:t>ADMIN285F</a:t>
                      </a:r>
                      <a:endParaRPr lang="en-US" sz="1400" dirty="0"/>
                    </a:p>
                  </a:txBody>
                  <a:tcPr/>
                </a:tc>
              </a:tr>
              <a:tr h="27904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R7 Claims</a:t>
                      </a:r>
                    </a:p>
                  </a:txBody>
                  <a:tcPr/>
                </a:tc>
                <a:tc>
                  <a:txBody>
                    <a:bodyPr/>
                    <a:lstStyle/>
                    <a:p>
                      <a:r>
                        <a:rPr lang="en-US" sz="1400" dirty="0" smtClean="0"/>
                        <a:t>INTR7CLM</a:t>
                      </a:r>
                      <a:endParaRPr lang="en-US" sz="1400" dirty="0"/>
                    </a:p>
                  </a:txBody>
                  <a:tcPr/>
                </a:tc>
                <a:tc>
                  <a:txBody>
                    <a:bodyPr/>
                    <a:lstStyle/>
                    <a:p>
                      <a:r>
                        <a:rPr lang="en-US" sz="1400" dirty="0" smtClean="0"/>
                        <a:t>PENR7CLM</a:t>
                      </a:r>
                      <a:endParaRPr lang="en-US" sz="1400" dirty="0"/>
                    </a:p>
                  </a:txBody>
                  <a:tcPr/>
                </a:tc>
                <a:tc>
                  <a:txBody>
                    <a:bodyPr/>
                    <a:lstStyle/>
                    <a:p>
                      <a:r>
                        <a:rPr lang="en-US" sz="1400" dirty="0" smtClean="0"/>
                        <a:t>ADMINR7CLM</a:t>
                      </a:r>
                      <a:endParaRPr lang="en-US" sz="1400" dirty="0"/>
                    </a:p>
                  </a:txBody>
                  <a:tcPr/>
                </a:tc>
              </a:tr>
              <a:tr h="27904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R7 Manual</a:t>
                      </a:r>
                    </a:p>
                  </a:txBody>
                  <a:tcPr/>
                </a:tc>
                <a:tc>
                  <a:txBody>
                    <a:bodyPr/>
                    <a:lstStyle/>
                    <a:p>
                      <a:r>
                        <a:rPr lang="en-US" sz="1400" dirty="0" smtClean="0"/>
                        <a:t>INT192X</a:t>
                      </a:r>
                      <a:endParaRPr lang="en-US" sz="1400" dirty="0"/>
                    </a:p>
                  </a:txBody>
                  <a:tcPr/>
                </a:tc>
                <a:tc>
                  <a:txBody>
                    <a:bodyPr/>
                    <a:lstStyle/>
                    <a:p>
                      <a:r>
                        <a:rPr lang="en-US" sz="1400" dirty="0" smtClean="0"/>
                        <a:t>PEN192X</a:t>
                      </a:r>
                      <a:endParaRPr lang="en-US" sz="1400" dirty="0"/>
                    </a:p>
                  </a:txBody>
                  <a:tcPr/>
                </a:tc>
                <a:tc>
                  <a:txBody>
                    <a:bodyPr/>
                    <a:lstStyle/>
                    <a:p>
                      <a:r>
                        <a:rPr lang="en-US" sz="1400" dirty="0" smtClean="0"/>
                        <a:t>ADMIN192X</a:t>
                      </a:r>
                      <a:endParaRPr lang="en-US" sz="1400" dirty="0"/>
                    </a:p>
                  </a:txBody>
                  <a:tcPr/>
                </a:tc>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Outlease</a:t>
                      </a:r>
                    </a:p>
                  </a:txBody>
                  <a:tcPr/>
                </a:tc>
                <a:tc>
                  <a:txBody>
                    <a:bodyPr/>
                    <a:lstStyle/>
                    <a:p>
                      <a:r>
                        <a:rPr lang="en-US" sz="1400" dirty="0" smtClean="0"/>
                        <a:t>INT192X</a:t>
                      </a:r>
                      <a:endParaRPr lang="en-US" sz="1400" dirty="0"/>
                    </a:p>
                  </a:txBody>
                  <a:tcPr/>
                </a:tc>
                <a:tc>
                  <a:txBody>
                    <a:bodyPr/>
                    <a:lstStyle/>
                    <a:p>
                      <a:r>
                        <a:rPr lang="en-US" sz="1400" dirty="0" smtClean="0"/>
                        <a:t>PEN192X</a:t>
                      </a:r>
                      <a:endParaRPr lang="en-US" sz="1400" dirty="0"/>
                    </a:p>
                  </a:txBody>
                  <a:tcPr/>
                </a:tc>
                <a:tc>
                  <a:txBody>
                    <a:bodyPr/>
                    <a:lstStyle/>
                    <a:p>
                      <a:r>
                        <a:rPr lang="en-US" sz="1400" dirty="0" smtClean="0"/>
                        <a:t>ADMIN192X</a:t>
                      </a:r>
                      <a:endParaRPr lang="en-US" sz="1400" dirty="0"/>
                    </a:p>
                  </a:txBody>
                  <a:tcPr/>
                </a:tc>
              </a:tr>
            </a:tbl>
          </a:graphicData>
        </a:graphic>
      </p:graphicFrame>
    </p:spTree>
    <p:extLst>
      <p:ext uri="{BB962C8B-B14F-4D97-AF65-F5344CB8AC3E}">
        <p14:creationId xmlns:p14="http://schemas.microsoft.com/office/powerpoint/2010/main" val="421162359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09" name="Picture 1"/>
          <p:cNvPicPr>
            <a:picLocks noChangeAspect="1" noChangeArrowheads="1"/>
          </p:cNvPicPr>
          <p:nvPr/>
        </p:nvPicPr>
        <p:blipFill>
          <a:blip r:embed="rId3" cstate="print"/>
          <a:srcRect/>
          <a:stretch>
            <a:fillRect/>
          </a:stretch>
        </p:blipFill>
        <p:spPr bwMode="auto">
          <a:xfrm>
            <a:off x="4917507" y="1137682"/>
            <a:ext cx="4120162" cy="5624620"/>
          </a:xfrm>
          <a:prstGeom prst="rect">
            <a:avLst/>
          </a:prstGeom>
          <a:noFill/>
          <a:ln w="22225">
            <a:solidFill>
              <a:schemeClr val="tx1"/>
            </a:solidFill>
            <a:miter lim="800000"/>
            <a:headEnd/>
            <a:tailEnd/>
          </a:ln>
        </p:spPr>
      </p:pic>
      <p:sp>
        <p:nvSpPr>
          <p:cNvPr id="2" name="Title 1"/>
          <p:cNvSpPr>
            <a:spLocks noGrp="1"/>
          </p:cNvSpPr>
          <p:nvPr>
            <p:ph type="title"/>
          </p:nvPr>
        </p:nvSpPr>
        <p:spPr>
          <a:xfrm>
            <a:off x="455613" y="331788"/>
            <a:ext cx="8454194" cy="563562"/>
          </a:xfrm>
        </p:spPr>
        <p:txBody>
          <a:bodyPr/>
          <a:lstStyle/>
          <a:p>
            <a:r>
              <a:rPr lang="en-US" dirty="0" smtClean="0"/>
              <a:t/>
            </a:r>
            <a:br>
              <a:rPr lang="en-US" dirty="0" smtClean="0"/>
            </a:br>
            <a:r>
              <a:rPr lang="en-US" dirty="0" smtClean="0"/>
              <a:t>Interest Type Maintenance Table</a:t>
            </a:r>
            <a:endParaRPr lang="en-US" dirty="0"/>
          </a:p>
        </p:txBody>
      </p:sp>
      <p:sp>
        <p:nvSpPr>
          <p:cNvPr id="3" name="Content Placeholder 2"/>
          <p:cNvSpPr>
            <a:spLocks noGrp="1"/>
          </p:cNvSpPr>
          <p:nvPr>
            <p:ph idx="1"/>
          </p:nvPr>
        </p:nvSpPr>
        <p:spPr>
          <a:xfrm>
            <a:off x="457200" y="1188720"/>
            <a:ext cx="4277684" cy="5412014"/>
          </a:xfrm>
        </p:spPr>
        <p:txBody>
          <a:bodyPr/>
          <a:lstStyle/>
          <a:p>
            <a:pPr>
              <a:spcBef>
                <a:spcPts val="600"/>
              </a:spcBef>
              <a:spcAft>
                <a:spcPts val="600"/>
              </a:spcAft>
            </a:pPr>
            <a:endParaRPr lang="en-US" sz="1800" b="1" dirty="0" smtClean="0"/>
          </a:p>
          <a:p>
            <a:pPr>
              <a:spcBef>
                <a:spcPts val="600"/>
              </a:spcBef>
              <a:spcAft>
                <a:spcPts val="600"/>
              </a:spcAft>
            </a:pPr>
            <a:r>
              <a:rPr lang="en-US" sz="1800" b="1" dirty="0" smtClean="0"/>
              <a:t>Overdue </a:t>
            </a:r>
            <a:r>
              <a:rPr lang="en-US" sz="1800" b="1" dirty="0"/>
              <a:t>Charges Fund </a:t>
            </a:r>
            <a:r>
              <a:rPr lang="en-US" sz="1800" dirty="0"/>
              <a:t>- </a:t>
            </a:r>
            <a:r>
              <a:rPr lang="en-US" sz="1600" dirty="0" smtClean="0"/>
              <a:t>Used to </a:t>
            </a:r>
            <a:r>
              <a:rPr lang="en-US" sz="1600" u="sng" dirty="0" smtClean="0"/>
              <a:t>determine the accounting template and transaction types</a:t>
            </a:r>
            <a:r>
              <a:rPr lang="en-US" sz="1600" dirty="0" smtClean="0"/>
              <a:t> from the Overdue Distributions Maintenance table used to post interest charges</a:t>
            </a:r>
          </a:p>
          <a:p>
            <a:pPr lvl="1">
              <a:spcBef>
                <a:spcPts val="600"/>
              </a:spcBef>
              <a:spcAft>
                <a:spcPts val="600"/>
              </a:spcAft>
            </a:pPr>
            <a:r>
              <a:rPr lang="en-US" sz="1400" u="sng" dirty="0" smtClean="0"/>
              <a:t>Not used to post interest charges</a:t>
            </a:r>
          </a:p>
          <a:p>
            <a:pPr>
              <a:spcBef>
                <a:spcPts val="600"/>
              </a:spcBef>
              <a:spcAft>
                <a:spcPts val="600"/>
              </a:spcAft>
            </a:pPr>
            <a:r>
              <a:rPr lang="en-US" sz="1800" b="1" dirty="0" smtClean="0"/>
              <a:t>Assessment Interval </a:t>
            </a:r>
            <a:r>
              <a:rPr lang="en-US" sz="1800" dirty="0" smtClean="0"/>
              <a:t>-</a:t>
            </a:r>
            <a:r>
              <a:rPr lang="en-US" sz="2000" dirty="0" smtClean="0"/>
              <a:t> </a:t>
            </a:r>
            <a:r>
              <a:rPr lang="en-US" sz="1600" dirty="0"/>
              <a:t>T</a:t>
            </a:r>
            <a:r>
              <a:rPr lang="en-US" sz="1600" dirty="0" smtClean="0"/>
              <a:t>he </a:t>
            </a:r>
            <a:r>
              <a:rPr lang="en-US" sz="1600" u="sng" dirty="0" smtClean="0"/>
              <a:t>frequency at which interest is assessed</a:t>
            </a:r>
            <a:r>
              <a:rPr lang="en-US" sz="1600" dirty="0" smtClean="0"/>
              <a:t> on the BD accounting </a:t>
            </a:r>
            <a:r>
              <a:rPr lang="en-US" sz="1600" dirty="0"/>
              <a:t>l</a:t>
            </a:r>
            <a:r>
              <a:rPr lang="en-US" sz="1600" dirty="0" smtClean="0"/>
              <a:t>ines by AROVERDUE </a:t>
            </a:r>
          </a:p>
          <a:p>
            <a:pPr>
              <a:spcBef>
                <a:spcPts val="600"/>
              </a:spcBef>
              <a:spcAft>
                <a:spcPts val="600"/>
              </a:spcAft>
            </a:pPr>
            <a:r>
              <a:rPr lang="en-US" sz="1800" b="1" dirty="0" smtClean="0"/>
              <a:t>Grace Period Days</a:t>
            </a:r>
            <a:r>
              <a:rPr lang="en-US" sz="2000" b="1" dirty="0" smtClean="0"/>
              <a:t> </a:t>
            </a:r>
            <a:r>
              <a:rPr lang="en-US" sz="1800" dirty="0" smtClean="0"/>
              <a:t>- </a:t>
            </a:r>
            <a:r>
              <a:rPr lang="en-US" sz="1600" dirty="0"/>
              <a:t>T</a:t>
            </a:r>
            <a:r>
              <a:rPr lang="en-US" sz="1600" dirty="0" smtClean="0"/>
              <a:t>he </a:t>
            </a:r>
            <a:r>
              <a:rPr lang="en-US" sz="1600" u="sng" dirty="0" smtClean="0"/>
              <a:t>lag</a:t>
            </a:r>
            <a:r>
              <a:rPr lang="en-US" sz="1600" dirty="0" smtClean="0"/>
              <a:t> between the Bill Due Date/Bill Print Date on a BD and the day on which interest begins to accrue</a:t>
            </a:r>
            <a:endParaRPr lang="en-US" sz="900" dirty="0" smtClean="0"/>
          </a:p>
          <a:p>
            <a:pPr>
              <a:spcBef>
                <a:spcPts val="600"/>
              </a:spcBef>
              <a:spcAft>
                <a:spcPts val="600"/>
              </a:spcAft>
            </a:pPr>
            <a:r>
              <a:rPr lang="en-US" sz="1800" b="1" dirty="0" smtClean="0"/>
              <a:t>Fixed Interest Rate </a:t>
            </a:r>
            <a:r>
              <a:rPr lang="en-US" sz="1800" dirty="0" smtClean="0"/>
              <a:t>- </a:t>
            </a:r>
            <a:r>
              <a:rPr lang="en-US" sz="1600" dirty="0"/>
              <a:t>T</a:t>
            </a:r>
            <a:r>
              <a:rPr lang="en-US" sz="1600" dirty="0" smtClean="0"/>
              <a:t>he </a:t>
            </a:r>
            <a:r>
              <a:rPr lang="en-US" sz="1600" u="sng" dirty="0" smtClean="0"/>
              <a:t>interest rate used</a:t>
            </a:r>
            <a:r>
              <a:rPr lang="en-US" sz="1600" dirty="0" smtClean="0"/>
              <a:t> by AROVERDUE to assess interest</a:t>
            </a:r>
            <a:endParaRPr lang="en-US" sz="900" dirty="0" smtClean="0"/>
          </a:p>
        </p:txBody>
      </p:sp>
      <p:sp>
        <p:nvSpPr>
          <p:cNvPr id="6" name="Footer Placeholder 5"/>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1" name="TextBox 10"/>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35</a:t>
            </a:fld>
            <a:endParaRPr lang="en-US" sz="1000" dirty="0"/>
          </a:p>
        </p:txBody>
      </p:sp>
      <p:sp>
        <p:nvSpPr>
          <p:cNvPr id="8" name="Rectangle 7"/>
          <p:cNvSpPr/>
          <p:nvPr/>
        </p:nvSpPr>
        <p:spPr bwMode="auto">
          <a:xfrm>
            <a:off x="5044663" y="3934047"/>
            <a:ext cx="1983458" cy="348180"/>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0" name="Rectangle 9"/>
          <p:cNvSpPr/>
          <p:nvPr/>
        </p:nvSpPr>
        <p:spPr bwMode="auto">
          <a:xfrm>
            <a:off x="4968732" y="5178163"/>
            <a:ext cx="1984053" cy="524258"/>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3" name="Rectangle 12"/>
          <p:cNvSpPr/>
          <p:nvPr/>
        </p:nvSpPr>
        <p:spPr bwMode="auto">
          <a:xfrm>
            <a:off x="6059794" y="6262575"/>
            <a:ext cx="1659444" cy="262136"/>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61246258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1" name="Picture 1"/>
          <p:cNvPicPr>
            <a:picLocks noChangeAspect="1" noChangeArrowheads="1"/>
          </p:cNvPicPr>
          <p:nvPr/>
        </p:nvPicPr>
        <p:blipFill>
          <a:blip r:embed="rId3" cstate="print"/>
          <a:srcRect/>
          <a:stretch>
            <a:fillRect/>
          </a:stretch>
        </p:blipFill>
        <p:spPr bwMode="auto">
          <a:xfrm>
            <a:off x="433844" y="1147210"/>
            <a:ext cx="4127523" cy="5348581"/>
          </a:xfrm>
          <a:prstGeom prst="rect">
            <a:avLst/>
          </a:prstGeom>
          <a:noFill/>
          <a:ln w="22225">
            <a:solidFill>
              <a:schemeClr val="tx1"/>
            </a:solidFill>
            <a:miter lim="800000"/>
            <a:headEnd/>
            <a:tailEnd/>
          </a:ln>
        </p:spPr>
      </p:pic>
      <p:sp>
        <p:nvSpPr>
          <p:cNvPr id="2" name="Title 1"/>
          <p:cNvSpPr>
            <a:spLocks noGrp="1"/>
          </p:cNvSpPr>
          <p:nvPr>
            <p:ph type="title"/>
          </p:nvPr>
        </p:nvSpPr>
        <p:spPr/>
        <p:txBody>
          <a:bodyPr/>
          <a:lstStyle/>
          <a:p>
            <a:r>
              <a:rPr lang="en-US" dirty="0" smtClean="0"/>
              <a:t/>
            </a:r>
            <a:br>
              <a:rPr lang="en-US" dirty="0" smtClean="0"/>
            </a:br>
            <a:r>
              <a:rPr lang="en-US" dirty="0" smtClean="0"/>
              <a:t>Penalty Type Maintenance Table</a:t>
            </a:r>
            <a:endParaRPr lang="en-US" dirty="0"/>
          </a:p>
        </p:txBody>
      </p:sp>
      <p:sp>
        <p:nvSpPr>
          <p:cNvPr id="13" name="TextBox 12"/>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36</a:t>
            </a:fld>
            <a:endParaRPr lang="en-US" sz="1000" dirty="0"/>
          </a:p>
        </p:txBody>
      </p:sp>
      <p:sp>
        <p:nvSpPr>
          <p:cNvPr id="9" name="Footer Placeholder 5"/>
          <p:cNvSpPr>
            <a:spLocks noGrp="1"/>
          </p:cNvSpPr>
          <p:nvPr>
            <p:ph type="ftr" sz="quarter" idx="10"/>
          </p:nvPr>
        </p:nvSpPr>
        <p:spPr>
          <a:xfrm>
            <a:off x="457200" y="661416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0" name="Rectangle 9"/>
          <p:cNvSpPr/>
          <p:nvPr/>
        </p:nvSpPr>
        <p:spPr bwMode="auto">
          <a:xfrm>
            <a:off x="512209" y="5583936"/>
            <a:ext cx="2677558" cy="253338"/>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1" name="Rectangle 10"/>
          <p:cNvSpPr/>
          <p:nvPr/>
        </p:nvSpPr>
        <p:spPr bwMode="auto">
          <a:xfrm>
            <a:off x="515747" y="6044693"/>
            <a:ext cx="3078058" cy="217884"/>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pic>
        <p:nvPicPr>
          <p:cNvPr id="143362" name="Picture 2"/>
          <p:cNvPicPr>
            <a:picLocks noChangeAspect="1" noChangeArrowheads="1"/>
          </p:cNvPicPr>
          <p:nvPr/>
        </p:nvPicPr>
        <p:blipFill>
          <a:blip r:embed="rId4" cstate="print"/>
          <a:srcRect/>
          <a:stretch>
            <a:fillRect/>
          </a:stretch>
        </p:blipFill>
        <p:spPr bwMode="auto">
          <a:xfrm>
            <a:off x="4078140" y="1705086"/>
            <a:ext cx="4581525" cy="1895475"/>
          </a:xfrm>
          <a:prstGeom prst="rect">
            <a:avLst/>
          </a:prstGeom>
          <a:noFill/>
          <a:ln w="22225">
            <a:solidFill>
              <a:schemeClr val="tx1"/>
            </a:solidFill>
            <a:miter lim="800000"/>
            <a:headEnd/>
            <a:tailEnd/>
          </a:ln>
        </p:spPr>
      </p:pic>
      <p:sp>
        <p:nvSpPr>
          <p:cNvPr id="14" name="Rectangle 13"/>
          <p:cNvSpPr/>
          <p:nvPr/>
        </p:nvSpPr>
        <p:spPr bwMode="auto">
          <a:xfrm>
            <a:off x="4162719" y="1972410"/>
            <a:ext cx="3163113" cy="430548"/>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4" name="Rectangle 3"/>
          <p:cNvSpPr/>
          <p:nvPr/>
        </p:nvSpPr>
        <p:spPr bwMode="auto">
          <a:xfrm>
            <a:off x="7837488" y="6044693"/>
            <a:ext cx="1174165" cy="718422"/>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 name="Content Placeholder 2"/>
          <p:cNvSpPr>
            <a:spLocks noGrp="1"/>
          </p:cNvSpPr>
          <p:nvPr>
            <p:ph idx="1"/>
          </p:nvPr>
        </p:nvSpPr>
        <p:spPr>
          <a:xfrm>
            <a:off x="4533327" y="3721816"/>
            <a:ext cx="4643143" cy="3041299"/>
          </a:xfrm>
        </p:spPr>
        <p:txBody>
          <a:bodyPr/>
          <a:lstStyle/>
          <a:p>
            <a:pPr>
              <a:spcBef>
                <a:spcPts val="600"/>
              </a:spcBef>
              <a:spcAft>
                <a:spcPts val="600"/>
              </a:spcAft>
            </a:pPr>
            <a:r>
              <a:rPr lang="en-US" sz="1600" b="1" dirty="0" smtClean="0"/>
              <a:t>Period 1 Days </a:t>
            </a:r>
            <a:r>
              <a:rPr lang="en-US" sz="1600" dirty="0" smtClean="0"/>
              <a:t>- </a:t>
            </a:r>
            <a:r>
              <a:rPr lang="en-US" sz="1400" dirty="0" smtClean="0"/>
              <a:t>The </a:t>
            </a:r>
            <a:r>
              <a:rPr lang="en-US" sz="1400" u="sng" dirty="0" smtClean="0"/>
              <a:t>number of days after Collection Due date</a:t>
            </a:r>
            <a:r>
              <a:rPr lang="en-US" sz="1400" dirty="0" smtClean="0"/>
              <a:t> that the first Penalty is assessed</a:t>
            </a:r>
          </a:p>
          <a:p>
            <a:pPr>
              <a:spcBef>
                <a:spcPts val="600"/>
              </a:spcBef>
              <a:spcAft>
                <a:spcPts val="600"/>
              </a:spcAft>
            </a:pPr>
            <a:r>
              <a:rPr lang="en-US" sz="1600" b="1" dirty="0" smtClean="0"/>
              <a:t>Period 1 Pct%/Amount </a:t>
            </a:r>
            <a:r>
              <a:rPr lang="en-US" sz="1600" dirty="0" smtClean="0"/>
              <a:t>- </a:t>
            </a:r>
            <a:r>
              <a:rPr lang="en-US" sz="1400" u="sng" dirty="0" smtClean="0"/>
              <a:t>Penalty percentage/amount that is assessed</a:t>
            </a:r>
            <a:r>
              <a:rPr lang="en-US" sz="1400" dirty="0" smtClean="0"/>
              <a:t> on the day that Period 1 Days begins calculations</a:t>
            </a:r>
          </a:p>
          <a:p>
            <a:pPr>
              <a:spcBef>
                <a:spcPts val="600"/>
              </a:spcBef>
              <a:spcAft>
                <a:spcPts val="600"/>
              </a:spcAft>
            </a:pPr>
            <a:r>
              <a:rPr lang="en-US" sz="1600" b="1" dirty="0" smtClean="0"/>
              <a:t>Subsequent Days </a:t>
            </a:r>
            <a:r>
              <a:rPr lang="en-US" sz="1600" dirty="0" smtClean="0"/>
              <a:t>– </a:t>
            </a:r>
            <a:r>
              <a:rPr lang="en-US" sz="1400" dirty="0"/>
              <a:t>The </a:t>
            </a:r>
            <a:r>
              <a:rPr lang="en-US" sz="1400" u="sng" dirty="0"/>
              <a:t>number of days</a:t>
            </a:r>
            <a:r>
              <a:rPr lang="en-US" sz="1400" dirty="0"/>
              <a:t> after the billing document's last administrative charges apply date that subsequent charges are applied to the </a:t>
            </a:r>
            <a:r>
              <a:rPr lang="en-US" sz="1400" dirty="0" smtClean="0"/>
              <a:t>receivable</a:t>
            </a:r>
          </a:p>
          <a:p>
            <a:r>
              <a:rPr lang="en-US" sz="1600" b="1" dirty="0"/>
              <a:t>Subsequent </a:t>
            </a:r>
            <a:r>
              <a:rPr lang="en-US" sz="1600" b="1" dirty="0" smtClean="0"/>
              <a:t>Percentage </a:t>
            </a:r>
            <a:r>
              <a:rPr lang="en-US" sz="1400" dirty="0" smtClean="0"/>
              <a:t>– </a:t>
            </a:r>
            <a:r>
              <a:rPr lang="en-US" sz="1400" u="sng" dirty="0" smtClean="0"/>
              <a:t>Percentage</a:t>
            </a:r>
            <a:endParaRPr lang="en-US" sz="1400" u="sng" dirty="0"/>
          </a:p>
          <a:p>
            <a:pPr marL="228600" indent="0">
              <a:buNone/>
            </a:pPr>
            <a:r>
              <a:rPr lang="en-US" sz="1400" u="sng" dirty="0" smtClean="0"/>
              <a:t>assessed</a:t>
            </a:r>
            <a:r>
              <a:rPr lang="en-US" sz="1400" dirty="0" smtClean="0"/>
              <a:t> </a:t>
            </a:r>
            <a:r>
              <a:rPr lang="en-US" sz="1400" dirty="0"/>
              <a:t>on Subsequent </a:t>
            </a:r>
            <a:r>
              <a:rPr lang="en-US" sz="1400" dirty="0" smtClean="0"/>
              <a:t>Days</a:t>
            </a:r>
            <a:endParaRPr lang="en-US" sz="1400" dirty="0"/>
          </a:p>
        </p:txBody>
      </p:sp>
    </p:spTree>
    <p:extLst>
      <p:ext uri="{BB962C8B-B14F-4D97-AF65-F5344CB8AC3E}">
        <p14:creationId xmlns:p14="http://schemas.microsoft.com/office/powerpoint/2010/main" val="384598964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7816517" cy="563562"/>
          </a:xfrm>
        </p:spPr>
        <p:txBody>
          <a:bodyPr/>
          <a:lstStyle/>
          <a:p>
            <a:r>
              <a:rPr lang="en-US" dirty="0" smtClean="0"/>
              <a:t/>
            </a:r>
            <a:br>
              <a:rPr lang="en-US" dirty="0" smtClean="0"/>
            </a:br>
            <a:r>
              <a:rPr lang="en-US" dirty="0" smtClean="0"/>
              <a:t>Administrative Charge Type Maintenance Table</a:t>
            </a:r>
            <a:endParaRPr lang="en-US" dirty="0"/>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1" name="TextBox 10"/>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37</a:t>
            </a:fld>
            <a:endParaRPr lang="en-US" sz="1000" dirty="0"/>
          </a:p>
        </p:txBody>
      </p:sp>
      <p:pic>
        <p:nvPicPr>
          <p:cNvPr id="141313" name="Picture 1"/>
          <p:cNvPicPr>
            <a:picLocks noChangeAspect="1" noChangeArrowheads="1"/>
          </p:cNvPicPr>
          <p:nvPr/>
        </p:nvPicPr>
        <p:blipFill>
          <a:blip r:embed="rId3" cstate="print"/>
          <a:srcRect/>
          <a:stretch>
            <a:fillRect/>
          </a:stretch>
        </p:blipFill>
        <p:spPr bwMode="auto">
          <a:xfrm>
            <a:off x="472263" y="1132949"/>
            <a:ext cx="4493142" cy="5358624"/>
          </a:xfrm>
          <a:prstGeom prst="rect">
            <a:avLst/>
          </a:prstGeom>
          <a:noFill/>
          <a:ln w="22225">
            <a:solidFill>
              <a:schemeClr val="tx1"/>
            </a:solidFill>
            <a:miter lim="800000"/>
            <a:headEnd/>
            <a:tailEnd/>
          </a:ln>
        </p:spPr>
      </p:pic>
      <p:pic>
        <p:nvPicPr>
          <p:cNvPr id="141314" name="Picture 2"/>
          <p:cNvPicPr>
            <a:picLocks noChangeAspect="1" noChangeArrowheads="1"/>
          </p:cNvPicPr>
          <p:nvPr/>
        </p:nvPicPr>
        <p:blipFill>
          <a:blip r:embed="rId4" cstate="print"/>
          <a:srcRect/>
          <a:stretch>
            <a:fillRect/>
          </a:stretch>
        </p:blipFill>
        <p:spPr bwMode="auto">
          <a:xfrm>
            <a:off x="4103053" y="1475288"/>
            <a:ext cx="4600575" cy="1895475"/>
          </a:xfrm>
          <a:prstGeom prst="rect">
            <a:avLst/>
          </a:prstGeom>
          <a:noFill/>
          <a:ln w="22225">
            <a:solidFill>
              <a:schemeClr val="tx1"/>
            </a:solidFill>
            <a:miter lim="800000"/>
            <a:headEnd/>
            <a:tailEnd/>
          </a:ln>
        </p:spPr>
      </p:pic>
      <p:sp>
        <p:nvSpPr>
          <p:cNvPr id="7" name="Content Placeholder 2"/>
          <p:cNvSpPr>
            <a:spLocks noGrp="1"/>
          </p:cNvSpPr>
          <p:nvPr>
            <p:ph idx="1"/>
          </p:nvPr>
        </p:nvSpPr>
        <p:spPr>
          <a:xfrm>
            <a:off x="5104263" y="3791943"/>
            <a:ext cx="3599365" cy="3041299"/>
          </a:xfrm>
        </p:spPr>
        <p:txBody>
          <a:bodyPr/>
          <a:lstStyle/>
          <a:p>
            <a:pPr>
              <a:spcBef>
                <a:spcPts val="600"/>
              </a:spcBef>
              <a:spcAft>
                <a:spcPts val="600"/>
              </a:spcAft>
            </a:pPr>
            <a:r>
              <a:rPr lang="en-US" sz="1600" b="1" dirty="0" smtClean="0"/>
              <a:t>Subsequent Days </a:t>
            </a:r>
            <a:r>
              <a:rPr lang="en-US" sz="1600" dirty="0" smtClean="0"/>
              <a:t>– </a:t>
            </a:r>
            <a:r>
              <a:rPr lang="en-US" sz="1400" dirty="0" smtClean="0"/>
              <a:t>The </a:t>
            </a:r>
            <a:r>
              <a:rPr lang="en-US" sz="1400" u="sng" dirty="0" smtClean="0"/>
              <a:t>number of days</a:t>
            </a:r>
            <a:r>
              <a:rPr lang="en-US" sz="1400" u="sng" dirty="0"/>
              <a:t> </a:t>
            </a:r>
            <a:r>
              <a:rPr lang="en-US" sz="1400" u="sng" dirty="0" smtClean="0"/>
              <a:t>after Collection Due Date that Administrative Charges are applied </a:t>
            </a:r>
          </a:p>
          <a:p>
            <a:pPr>
              <a:spcBef>
                <a:spcPts val="600"/>
              </a:spcBef>
              <a:spcAft>
                <a:spcPts val="600"/>
              </a:spcAft>
            </a:pPr>
            <a:r>
              <a:rPr lang="en-US" sz="1600" b="1" dirty="0" smtClean="0"/>
              <a:t>Subsequent Amount </a:t>
            </a:r>
            <a:r>
              <a:rPr lang="en-US" sz="1400" dirty="0" smtClean="0"/>
              <a:t>– </a:t>
            </a:r>
            <a:r>
              <a:rPr lang="en-US" sz="1400" u="sng" dirty="0" smtClean="0"/>
              <a:t>Dollar Amount applied once Subsequent Days have been reached</a:t>
            </a:r>
          </a:p>
          <a:p>
            <a:pPr>
              <a:spcBef>
                <a:spcPts val="600"/>
              </a:spcBef>
              <a:spcAft>
                <a:spcPts val="600"/>
              </a:spcAft>
            </a:pPr>
            <a:r>
              <a:rPr lang="en-US" sz="1600" b="1" dirty="0" smtClean="0"/>
              <a:t>Assessment Period</a:t>
            </a:r>
            <a:r>
              <a:rPr lang="en-US" sz="1400" b="1" dirty="0" smtClean="0"/>
              <a:t> </a:t>
            </a:r>
            <a:r>
              <a:rPr lang="en-US" sz="1400" dirty="0" smtClean="0"/>
              <a:t>section will not be used for Administrative Charges</a:t>
            </a:r>
            <a:endParaRPr lang="en-US" sz="1400" dirty="0"/>
          </a:p>
        </p:txBody>
      </p:sp>
      <p:sp>
        <p:nvSpPr>
          <p:cNvPr id="4" name="TextBox 3"/>
          <p:cNvSpPr txBox="1"/>
          <p:nvPr/>
        </p:nvSpPr>
        <p:spPr>
          <a:xfrm>
            <a:off x="595086" y="5505123"/>
            <a:ext cx="2264228" cy="246221"/>
          </a:xfrm>
          <a:prstGeom prst="rect">
            <a:avLst/>
          </a:prstGeom>
          <a:noFill/>
          <a:ln w="28575">
            <a:solidFill>
              <a:srgbClr val="FF0000"/>
            </a:solidFill>
          </a:ln>
        </p:spPr>
        <p:txBody>
          <a:bodyPr wrap="square" rtlCol="0">
            <a:spAutoFit/>
          </a:bodyPr>
          <a:lstStyle/>
          <a:p>
            <a:endParaRPr lang="en-US" dirty="0"/>
          </a:p>
        </p:txBody>
      </p:sp>
      <p:sp>
        <p:nvSpPr>
          <p:cNvPr id="9" name="TextBox 8"/>
          <p:cNvSpPr txBox="1"/>
          <p:nvPr/>
        </p:nvSpPr>
        <p:spPr>
          <a:xfrm>
            <a:off x="587831" y="5773636"/>
            <a:ext cx="2968168" cy="168439"/>
          </a:xfrm>
          <a:prstGeom prst="rect">
            <a:avLst/>
          </a:prstGeom>
          <a:noFill/>
          <a:ln w="28575">
            <a:solidFill>
              <a:srgbClr val="FF0000"/>
            </a:solidFill>
          </a:ln>
        </p:spPr>
        <p:txBody>
          <a:bodyPr wrap="square" rtlCol="0">
            <a:spAutoFit/>
          </a:bodyPr>
          <a:lstStyle/>
          <a:p>
            <a:endParaRPr lang="en-US" dirty="0"/>
          </a:p>
        </p:txBody>
      </p:sp>
      <p:sp>
        <p:nvSpPr>
          <p:cNvPr id="10" name="TextBox 9"/>
          <p:cNvSpPr txBox="1"/>
          <p:nvPr/>
        </p:nvSpPr>
        <p:spPr>
          <a:xfrm>
            <a:off x="4281718" y="1464976"/>
            <a:ext cx="1222826" cy="246221"/>
          </a:xfrm>
          <a:prstGeom prst="rect">
            <a:avLst/>
          </a:prstGeom>
          <a:noFill/>
          <a:ln w="28575">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188117026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Overdue Charges </a:t>
            </a:r>
            <a:r>
              <a:rPr lang="en-US" dirty="0" smtClean="0"/>
              <a:t>– BD Header</a:t>
            </a:r>
            <a:endParaRPr lang="en-US" dirty="0"/>
          </a:p>
        </p:txBody>
      </p:sp>
      <p:sp>
        <p:nvSpPr>
          <p:cNvPr id="3" name="Content Placeholder 2"/>
          <p:cNvSpPr>
            <a:spLocks noGrp="1"/>
          </p:cNvSpPr>
          <p:nvPr>
            <p:ph idx="1"/>
          </p:nvPr>
        </p:nvSpPr>
        <p:spPr>
          <a:xfrm>
            <a:off x="457200" y="1188720"/>
            <a:ext cx="4784651" cy="2224331"/>
          </a:xfrm>
        </p:spPr>
        <p:txBody>
          <a:bodyPr/>
          <a:lstStyle/>
          <a:p>
            <a:pPr>
              <a:spcBef>
                <a:spcPts val="600"/>
              </a:spcBef>
              <a:spcAft>
                <a:spcPts val="600"/>
              </a:spcAft>
            </a:pPr>
            <a:endParaRPr lang="en-US" sz="2000" dirty="0" smtClean="0"/>
          </a:p>
          <a:p>
            <a:pPr>
              <a:spcBef>
                <a:spcPts val="600"/>
              </a:spcBef>
              <a:spcAft>
                <a:spcPts val="600"/>
              </a:spcAft>
            </a:pPr>
            <a:r>
              <a:rPr lang="en-US" sz="2000" dirty="0" smtClean="0"/>
              <a:t>Overdue </a:t>
            </a:r>
            <a:r>
              <a:rPr lang="en-US" sz="2000" dirty="0"/>
              <a:t>Charges are calculated when Waive Flags are </a:t>
            </a:r>
            <a:r>
              <a:rPr lang="en-US" sz="2000" b="1" u="sng" dirty="0"/>
              <a:t>not</a:t>
            </a:r>
            <a:r>
              <a:rPr lang="en-US" sz="2000" b="1" dirty="0"/>
              <a:t> </a:t>
            </a:r>
            <a:r>
              <a:rPr lang="en-US" sz="2000" dirty="0"/>
              <a:t>selected in the Bill Total Details section </a:t>
            </a:r>
          </a:p>
          <a:p>
            <a:pPr lvl="1">
              <a:spcBef>
                <a:spcPts val="600"/>
              </a:spcBef>
              <a:spcAft>
                <a:spcPts val="600"/>
              </a:spcAft>
            </a:pPr>
            <a:r>
              <a:rPr lang="en-US" sz="1800" dirty="0"/>
              <a:t>Waive Admin Charges = False</a:t>
            </a:r>
          </a:p>
          <a:p>
            <a:pPr lvl="1">
              <a:spcBef>
                <a:spcPts val="600"/>
              </a:spcBef>
              <a:spcAft>
                <a:spcPts val="600"/>
              </a:spcAft>
            </a:pPr>
            <a:r>
              <a:rPr lang="en-US" sz="1800" dirty="0"/>
              <a:t>Waive Penalty = False</a:t>
            </a:r>
          </a:p>
          <a:p>
            <a:pPr lvl="1">
              <a:spcBef>
                <a:spcPts val="600"/>
              </a:spcBef>
              <a:spcAft>
                <a:spcPts val="600"/>
              </a:spcAft>
            </a:pPr>
            <a:r>
              <a:rPr lang="en-US" sz="1800" dirty="0"/>
              <a:t>Waive Interest on Principal = </a:t>
            </a:r>
            <a:r>
              <a:rPr lang="en-US" sz="1800" dirty="0" smtClean="0"/>
              <a:t>False</a:t>
            </a:r>
            <a:endParaRPr lang="en-US" sz="2000" dirty="0" smtClean="0"/>
          </a:p>
          <a:p>
            <a:pPr>
              <a:spcBef>
                <a:spcPts val="600"/>
              </a:spcBef>
              <a:spcAft>
                <a:spcPts val="600"/>
              </a:spcAft>
            </a:pPr>
            <a:endParaRPr lang="en-US" sz="2000" dirty="0" smtClean="0"/>
          </a:p>
          <a:p>
            <a:pPr>
              <a:spcBef>
                <a:spcPts val="600"/>
              </a:spcBef>
              <a:spcAft>
                <a:spcPts val="600"/>
              </a:spcAft>
            </a:pPr>
            <a:r>
              <a:rPr lang="en-US" sz="2000" dirty="0" smtClean="0"/>
              <a:t>GSA can manually </a:t>
            </a:r>
            <a:r>
              <a:rPr lang="en-US" sz="2000" dirty="0"/>
              <a:t>w</a:t>
            </a:r>
            <a:r>
              <a:rPr lang="en-US" sz="2000" dirty="0" smtClean="0"/>
              <a:t>aive the assessment of IP&amp;A charges on a BD</a:t>
            </a:r>
          </a:p>
        </p:txBody>
      </p:sp>
      <p:sp>
        <p:nvSpPr>
          <p:cNvPr id="6" name="Footer Placeholder 5"/>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1" name="TextBox 10"/>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38</a:t>
            </a:fld>
            <a:endParaRPr lang="en-US" sz="1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0113" y="2195267"/>
            <a:ext cx="2800741" cy="2663335"/>
          </a:xfrm>
          <a:prstGeom prst="rect">
            <a:avLst/>
          </a:prstGeom>
          <a:noFill/>
          <a:ln w="22225">
            <a:solidFill>
              <a:schemeClr val="tx1"/>
            </a:solidFill>
            <a:miter lim="800000"/>
            <a:headEnd/>
            <a:tailEnd/>
          </a:ln>
        </p:spPr>
      </p:pic>
    </p:spTree>
    <p:extLst>
      <p:ext uri="{BB962C8B-B14F-4D97-AF65-F5344CB8AC3E}">
        <p14:creationId xmlns:p14="http://schemas.microsoft.com/office/powerpoint/2010/main" val="39575711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1787"/>
            <a:ext cx="9188118" cy="563562"/>
          </a:xfrm>
        </p:spPr>
        <p:txBody>
          <a:bodyPr/>
          <a:lstStyle/>
          <a:p>
            <a:r>
              <a:rPr lang="en-US" sz="2600" b="1" dirty="0" smtClean="0">
                <a:solidFill>
                  <a:schemeClr val="bg1"/>
                </a:solidFill>
                <a:effectLst/>
                <a:latin typeface="+mj-lt"/>
                <a:ea typeface="+mj-ea"/>
                <a:cs typeface="+mj-cs"/>
              </a:rPr>
              <a:t>Overdue Charges – BD </a:t>
            </a:r>
            <a:r>
              <a:rPr lang="en-US" dirty="0" smtClean="0"/>
              <a:t>Accounting Line</a:t>
            </a:r>
            <a:endParaRPr lang="en-US" dirty="0"/>
          </a:p>
        </p:txBody>
      </p:sp>
      <p:sp>
        <p:nvSpPr>
          <p:cNvPr id="3" name="Content Placeholder 2"/>
          <p:cNvSpPr>
            <a:spLocks noGrp="1"/>
          </p:cNvSpPr>
          <p:nvPr>
            <p:ph idx="1"/>
          </p:nvPr>
        </p:nvSpPr>
        <p:spPr>
          <a:xfrm>
            <a:off x="457200" y="1188720"/>
            <a:ext cx="8686800" cy="674229"/>
          </a:xfrm>
        </p:spPr>
        <p:txBody>
          <a:bodyPr/>
          <a:lstStyle/>
          <a:p>
            <a:r>
              <a:rPr lang="en-US" sz="2000" u="sng" dirty="0" smtClean="0"/>
              <a:t>Overdue Charge Types default on a BD’s Accounting Line</a:t>
            </a:r>
            <a:r>
              <a:rPr lang="en-US" sz="2000" dirty="0" smtClean="0"/>
              <a:t> based on values configured on the Accounts Receivable Options Maintenance table</a:t>
            </a:r>
          </a:p>
        </p:txBody>
      </p:sp>
      <p:pic>
        <p:nvPicPr>
          <p:cNvPr id="667651" name="Picture 3"/>
          <p:cNvPicPr>
            <a:picLocks noChangeAspect="1" noChangeArrowheads="1"/>
          </p:cNvPicPr>
          <p:nvPr/>
        </p:nvPicPr>
        <p:blipFill>
          <a:blip r:embed="rId3" cstate="print"/>
          <a:srcRect/>
          <a:stretch>
            <a:fillRect/>
          </a:stretch>
        </p:blipFill>
        <p:spPr bwMode="auto">
          <a:xfrm>
            <a:off x="999886" y="2128709"/>
            <a:ext cx="4441454" cy="4435434"/>
          </a:xfrm>
          <a:prstGeom prst="rect">
            <a:avLst/>
          </a:prstGeom>
          <a:noFill/>
          <a:ln w="22225">
            <a:solidFill>
              <a:schemeClr val="tx1"/>
            </a:solidFill>
            <a:miter lim="800000"/>
            <a:headEnd/>
            <a:tailEnd/>
          </a:ln>
        </p:spPr>
      </p:pic>
      <p:pic>
        <p:nvPicPr>
          <p:cNvPr id="667652" name="Picture 4"/>
          <p:cNvPicPr>
            <a:picLocks noChangeAspect="1" noChangeArrowheads="1"/>
          </p:cNvPicPr>
          <p:nvPr/>
        </p:nvPicPr>
        <p:blipFill>
          <a:blip r:embed="rId4" cstate="print"/>
          <a:srcRect/>
          <a:stretch>
            <a:fillRect/>
          </a:stretch>
        </p:blipFill>
        <p:spPr bwMode="auto">
          <a:xfrm>
            <a:off x="3655386" y="3739094"/>
            <a:ext cx="4182821" cy="2781507"/>
          </a:xfrm>
          <a:prstGeom prst="rect">
            <a:avLst/>
          </a:prstGeom>
          <a:noFill/>
          <a:ln w="22225">
            <a:solidFill>
              <a:schemeClr val="tx1"/>
            </a:solidFill>
            <a:miter lim="800000"/>
            <a:headEnd/>
            <a:tailEnd/>
          </a:ln>
        </p:spPr>
      </p:pic>
      <p:sp>
        <p:nvSpPr>
          <p:cNvPr id="6" name="Footer Placeholder 5"/>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2" name="TextBox 11"/>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39</a:t>
            </a:fld>
            <a:endParaRPr lang="en-US" sz="1000" dirty="0"/>
          </a:p>
        </p:txBody>
      </p:sp>
    </p:spTree>
    <p:extLst>
      <p:ext uri="{BB962C8B-B14F-4D97-AF65-F5344CB8AC3E}">
        <p14:creationId xmlns:p14="http://schemas.microsoft.com/office/powerpoint/2010/main" val="18008276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5212" y="3578416"/>
            <a:ext cx="7381875" cy="563562"/>
          </a:xfrm>
        </p:spPr>
        <p:txBody>
          <a:bodyPr/>
          <a:lstStyle/>
          <a:p>
            <a:pPr algn="ctr"/>
            <a:r>
              <a:rPr lang="en-US" sz="4000" b="0" dirty="0" smtClean="0">
                <a:solidFill>
                  <a:schemeClr val="tx1"/>
                </a:solidFill>
              </a:rPr>
              <a:t>Delinquency and Receivables Management Overview</a:t>
            </a:r>
            <a:endParaRPr lang="en-US" sz="4000" b="0" dirty="0">
              <a:solidFill>
                <a:schemeClr val="tx1"/>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9" name="TextBox 8"/>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4</a:t>
            </a:fld>
            <a:endParaRPr lang="en-US" sz="1000" dirty="0"/>
          </a:p>
        </p:txBody>
      </p:sp>
    </p:spTree>
    <p:extLst>
      <p:ext uri="{BB962C8B-B14F-4D97-AF65-F5344CB8AC3E}">
        <p14:creationId xmlns:p14="http://schemas.microsoft.com/office/powerpoint/2010/main" val="4241821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Overdue Charges </a:t>
            </a:r>
            <a:r>
              <a:rPr lang="en-US" dirty="0"/>
              <a:t>–</a:t>
            </a:r>
            <a:r>
              <a:rPr lang="en-US" dirty="0" smtClean="0"/>
              <a:t> Interest for R6</a:t>
            </a:r>
            <a:endParaRPr lang="en-US" dirty="0"/>
          </a:p>
        </p:txBody>
      </p:sp>
      <p:sp>
        <p:nvSpPr>
          <p:cNvPr id="5" name="Slide Number Placeholder 4"/>
          <p:cNvSpPr>
            <a:spLocks noGrp="1"/>
          </p:cNvSpPr>
          <p:nvPr>
            <p:ph type="sldNum" sz="quarter" idx="11"/>
          </p:nvPr>
        </p:nvSpPr>
        <p:spPr/>
        <p:txBody>
          <a:bodyPr anchor="t"/>
          <a:lstStyle/>
          <a:p>
            <a:pPr algn="r">
              <a:defRPr/>
            </a:pPr>
            <a:fld id="{5842F1FC-5FDD-41D6-BAD6-160FC7BE3BC4}" type="slidenum">
              <a:rPr lang="en-US" sz="1000" smtClean="0">
                <a:solidFill>
                  <a:srgbClr val="000000"/>
                </a:solidFill>
              </a:rPr>
              <a:pPr algn="r">
                <a:defRPr/>
              </a:pPr>
              <a:t>40</a:t>
            </a:fld>
            <a:endParaRPr lang="en-US" sz="1000" dirty="0">
              <a:solidFill>
                <a:srgbClr val="000000"/>
              </a:solidFill>
            </a:endParaRPr>
          </a:p>
        </p:txBody>
      </p:sp>
      <p:graphicFrame>
        <p:nvGraphicFramePr>
          <p:cNvPr id="8" name="Diagram 7"/>
          <p:cNvGraphicFramePr/>
          <p:nvPr>
            <p:extLst>
              <p:ext uri="{D42A27DB-BD31-4B8C-83A1-F6EECF244321}">
                <p14:modId xmlns:p14="http://schemas.microsoft.com/office/powerpoint/2010/main" val="469582935"/>
              </p:ext>
            </p:extLst>
          </p:nvPr>
        </p:nvGraphicFramePr>
        <p:xfrm>
          <a:off x="1697904" y="3016331"/>
          <a:ext cx="6246688" cy="46076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1089994" y="4544844"/>
            <a:ext cx="697627" cy="276999"/>
          </a:xfrm>
          <a:prstGeom prst="rect">
            <a:avLst/>
          </a:prstGeom>
          <a:noFill/>
        </p:spPr>
        <p:txBody>
          <a:bodyPr wrap="none" rtlCol="0">
            <a:spAutoFit/>
          </a:bodyPr>
          <a:lstStyle/>
          <a:p>
            <a:r>
              <a:rPr lang="en-US" sz="1200" b="1" dirty="0" smtClean="0">
                <a:solidFill>
                  <a:srgbClr val="808080">
                    <a:lumMod val="50000"/>
                  </a:srgbClr>
                </a:solidFill>
                <a:latin typeface="Arial"/>
              </a:rPr>
              <a:t>Status</a:t>
            </a:r>
            <a:r>
              <a:rPr lang="en-US" sz="1200" dirty="0" smtClean="0">
                <a:solidFill>
                  <a:srgbClr val="808080">
                    <a:lumMod val="50000"/>
                  </a:srgbClr>
                </a:solidFill>
                <a:latin typeface="Arial"/>
              </a:rPr>
              <a:t>:</a:t>
            </a:r>
            <a:endParaRPr lang="en-US" sz="1200" dirty="0">
              <a:solidFill>
                <a:srgbClr val="808080">
                  <a:lumMod val="50000"/>
                </a:srgbClr>
              </a:solidFill>
              <a:latin typeface="Arial"/>
            </a:endParaRPr>
          </a:p>
        </p:txBody>
      </p:sp>
      <p:sp>
        <p:nvSpPr>
          <p:cNvPr id="9" name="TextBox 8"/>
          <p:cNvSpPr txBox="1"/>
          <p:nvPr/>
        </p:nvSpPr>
        <p:spPr>
          <a:xfrm>
            <a:off x="1115037" y="5298144"/>
            <a:ext cx="865714" cy="461665"/>
          </a:xfrm>
          <a:prstGeom prst="rect">
            <a:avLst/>
          </a:prstGeom>
          <a:noFill/>
        </p:spPr>
        <p:txBody>
          <a:bodyPr wrap="square" rtlCol="0">
            <a:spAutoFit/>
          </a:bodyPr>
          <a:lstStyle/>
          <a:p>
            <a:r>
              <a:rPr lang="en-US" sz="1200" b="1" dirty="0" smtClean="0">
                <a:solidFill>
                  <a:srgbClr val="808080">
                    <a:lumMod val="50000"/>
                  </a:srgbClr>
                </a:solidFill>
                <a:latin typeface="Arial"/>
              </a:rPr>
              <a:t>Interest </a:t>
            </a:r>
          </a:p>
          <a:p>
            <a:r>
              <a:rPr lang="en-US" sz="1200" b="1" dirty="0" smtClean="0">
                <a:solidFill>
                  <a:srgbClr val="808080">
                    <a:lumMod val="50000"/>
                  </a:srgbClr>
                </a:solidFill>
                <a:latin typeface="Arial"/>
              </a:rPr>
              <a:t>Rate:</a:t>
            </a:r>
            <a:endParaRPr lang="en-US" sz="1200" dirty="0">
              <a:solidFill>
                <a:srgbClr val="808080">
                  <a:lumMod val="50000"/>
                </a:srgbClr>
              </a:solidFill>
              <a:latin typeface="Arial"/>
            </a:endParaRPr>
          </a:p>
        </p:txBody>
      </p:sp>
      <p:sp>
        <p:nvSpPr>
          <p:cNvPr id="10" name="TextBox 9"/>
          <p:cNvSpPr txBox="1"/>
          <p:nvPr/>
        </p:nvSpPr>
        <p:spPr>
          <a:xfrm>
            <a:off x="1214153" y="6170702"/>
            <a:ext cx="541943" cy="461665"/>
          </a:xfrm>
          <a:prstGeom prst="rect">
            <a:avLst/>
          </a:prstGeom>
          <a:noFill/>
        </p:spPr>
        <p:txBody>
          <a:bodyPr wrap="none" rtlCol="0">
            <a:spAutoFit/>
          </a:bodyPr>
          <a:lstStyle/>
          <a:p>
            <a:r>
              <a:rPr lang="en-US" sz="1200" b="1" dirty="0" smtClean="0">
                <a:solidFill>
                  <a:srgbClr val="808080">
                    <a:lumMod val="50000"/>
                  </a:srgbClr>
                </a:solidFill>
                <a:latin typeface="Arial"/>
              </a:rPr>
              <a:t>Total</a:t>
            </a:r>
          </a:p>
          <a:p>
            <a:r>
              <a:rPr lang="en-US" sz="1200" b="1" dirty="0" smtClean="0">
                <a:solidFill>
                  <a:srgbClr val="808080">
                    <a:lumMod val="50000"/>
                  </a:srgbClr>
                </a:solidFill>
                <a:latin typeface="Arial"/>
              </a:rPr>
              <a:t>Due:</a:t>
            </a:r>
            <a:endParaRPr lang="en-US" sz="1200" dirty="0">
              <a:solidFill>
                <a:srgbClr val="808080">
                  <a:lumMod val="50000"/>
                </a:srgbClr>
              </a:solidFill>
              <a:latin typeface="Arial"/>
            </a:endParaRPr>
          </a:p>
        </p:txBody>
      </p:sp>
      <p:cxnSp>
        <p:nvCxnSpPr>
          <p:cNvPr id="31" name="Curved Connector 30"/>
          <p:cNvCxnSpPr/>
          <p:nvPr/>
        </p:nvCxnSpPr>
        <p:spPr bwMode="auto">
          <a:xfrm rot="5400000" flipH="1" flipV="1">
            <a:off x="2836225" y="4797630"/>
            <a:ext cx="1640775" cy="900548"/>
          </a:xfrm>
          <a:prstGeom prst="curvedConnector3">
            <a:avLst>
              <a:gd name="adj1" fmla="val 117310"/>
            </a:avLst>
          </a:prstGeom>
          <a:solidFill>
            <a:srgbClr val="ED171F"/>
          </a:solidFill>
          <a:ln w="19050" cap="flat" cmpd="sng" algn="ctr">
            <a:solidFill>
              <a:srgbClr val="C00000"/>
            </a:solidFill>
            <a:prstDash val="solid"/>
            <a:round/>
            <a:headEnd type="none" w="med" len="med"/>
            <a:tailEnd type="arrow"/>
          </a:ln>
          <a:effectLst/>
        </p:spPr>
      </p:cxnSp>
      <p:cxnSp>
        <p:nvCxnSpPr>
          <p:cNvPr id="36" name="Curved Connector 35"/>
          <p:cNvCxnSpPr/>
          <p:nvPr/>
        </p:nvCxnSpPr>
        <p:spPr bwMode="auto">
          <a:xfrm rot="5400000" flipH="1" flipV="1">
            <a:off x="5054932" y="4831279"/>
            <a:ext cx="1640775" cy="900548"/>
          </a:xfrm>
          <a:prstGeom prst="curvedConnector3">
            <a:avLst>
              <a:gd name="adj1" fmla="val 117310"/>
            </a:avLst>
          </a:prstGeom>
          <a:solidFill>
            <a:srgbClr val="ED171F"/>
          </a:solidFill>
          <a:ln w="19050" cap="flat" cmpd="sng" algn="ctr">
            <a:solidFill>
              <a:srgbClr val="C00000"/>
            </a:solidFill>
            <a:prstDash val="solid"/>
            <a:round/>
            <a:headEnd type="none" w="med" len="med"/>
            <a:tailEnd type="arrow"/>
          </a:ln>
          <a:effectLst/>
        </p:spPr>
      </p:cxnSp>
      <p:sp>
        <p:nvSpPr>
          <p:cNvPr id="38" name="Content Placeholder 2"/>
          <p:cNvSpPr txBox="1">
            <a:spLocks/>
          </p:cNvSpPr>
          <p:nvPr/>
        </p:nvSpPr>
        <p:spPr bwMode="auto">
          <a:xfrm>
            <a:off x="381000" y="1085624"/>
            <a:ext cx="8762999"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31775" indent="-231775" eaLnBrk="0" hangingPunct="0">
              <a:spcBef>
                <a:spcPts val="600"/>
              </a:spcBef>
              <a:spcAft>
                <a:spcPts val="600"/>
              </a:spcAft>
              <a:buClr>
                <a:srgbClr val="AF242B"/>
              </a:buClr>
              <a:buSzPct val="75000"/>
              <a:buFont typeface="Wingdings" pitchFamily="2" charset="2"/>
              <a:buChar char="w"/>
              <a:defRPr/>
            </a:pPr>
            <a:r>
              <a:rPr lang="en-US" kern="0" dirty="0" smtClean="0">
                <a:solidFill>
                  <a:srgbClr val="000000"/>
                </a:solidFill>
                <a:latin typeface="Arial"/>
              </a:rPr>
              <a:t>Interest </a:t>
            </a:r>
            <a:r>
              <a:rPr lang="en-US" kern="0" dirty="0">
                <a:solidFill>
                  <a:srgbClr val="000000"/>
                </a:solidFill>
                <a:latin typeface="Arial"/>
              </a:rPr>
              <a:t>is assessed on a </a:t>
            </a:r>
            <a:r>
              <a:rPr lang="en-US" u="sng" kern="0" dirty="0">
                <a:solidFill>
                  <a:srgbClr val="000000"/>
                </a:solidFill>
                <a:latin typeface="Arial"/>
              </a:rPr>
              <a:t>monthly interval</a:t>
            </a:r>
            <a:r>
              <a:rPr lang="en-US" kern="0" dirty="0">
                <a:solidFill>
                  <a:srgbClr val="000000"/>
                </a:solidFill>
                <a:latin typeface="Arial"/>
              </a:rPr>
              <a:t> only on the Billing Document’s </a:t>
            </a:r>
            <a:r>
              <a:rPr lang="en-US" u="sng" kern="0" dirty="0" smtClean="0">
                <a:solidFill>
                  <a:srgbClr val="000000"/>
                </a:solidFill>
                <a:latin typeface="Arial"/>
              </a:rPr>
              <a:t>outstanding principal </a:t>
            </a:r>
            <a:r>
              <a:rPr lang="en-US" u="sng" kern="0" dirty="0">
                <a:solidFill>
                  <a:srgbClr val="000000"/>
                </a:solidFill>
                <a:latin typeface="Arial"/>
              </a:rPr>
              <a:t>amount</a:t>
            </a:r>
          </a:p>
          <a:p>
            <a:pPr marL="568325" lvl="1" indent="-222250" eaLnBrk="0" hangingPunct="0">
              <a:spcBef>
                <a:spcPts val="600"/>
              </a:spcBef>
              <a:spcAft>
                <a:spcPts val="600"/>
              </a:spcAft>
              <a:buClr>
                <a:srgbClr val="AF242B"/>
              </a:buClr>
              <a:buSzPct val="75000"/>
              <a:buFont typeface="Wingdings" pitchFamily="2" charset="2"/>
              <a:buChar char="w"/>
              <a:defRPr/>
            </a:pPr>
            <a:r>
              <a:rPr lang="en-US" sz="1600" kern="0" dirty="0">
                <a:solidFill>
                  <a:srgbClr val="000000"/>
                </a:solidFill>
                <a:latin typeface="Arial"/>
              </a:rPr>
              <a:t>Additional interest is </a:t>
            </a:r>
            <a:r>
              <a:rPr lang="en-US" sz="1600" i="1" kern="0" dirty="0">
                <a:solidFill>
                  <a:srgbClr val="000000"/>
                </a:solidFill>
                <a:latin typeface="Arial"/>
              </a:rPr>
              <a:t>NOT calculated on the prior month’s interest</a:t>
            </a:r>
          </a:p>
          <a:p>
            <a:pPr marL="231775" indent="-231775" eaLnBrk="0" hangingPunct="0">
              <a:spcBef>
                <a:spcPts val="600"/>
              </a:spcBef>
              <a:spcAft>
                <a:spcPts val="600"/>
              </a:spcAft>
              <a:buClr>
                <a:srgbClr val="AF242B"/>
              </a:buClr>
              <a:buSzPct val="75000"/>
              <a:buFont typeface="Wingdings" pitchFamily="2" charset="2"/>
              <a:buChar char="w"/>
              <a:defRPr/>
            </a:pPr>
            <a:r>
              <a:rPr lang="en-US" kern="0" dirty="0">
                <a:solidFill>
                  <a:srgbClr val="000000"/>
                </a:solidFill>
                <a:latin typeface="Arial"/>
              </a:rPr>
              <a:t>Pegasys begins calculations on interest charges </a:t>
            </a:r>
            <a:r>
              <a:rPr lang="en-US" i="1" kern="0" dirty="0">
                <a:solidFill>
                  <a:srgbClr val="000000"/>
                </a:solidFill>
                <a:latin typeface="Arial"/>
              </a:rPr>
              <a:t>monthly</a:t>
            </a:r>
            <a:r>
              <a:rPr lang="en-US" kern="0" dirty="0">
                <a:solidFill>
                  <a:srgbClr val="000000"/>
                </a:solidFill>
                <a:latin typeface="Arial"/>
              </a:rPr>
              <a:t> from the </a:t>
            </a:r>
            <a:r>
              <a:rPr lang="en-US" u="sng" kern="0" dirty="0">
                <a:solidFill>
                  <a:srgbClr val="000000"/>
                </a:solidFill>
                <a:latin typeface="Arial"/>
              </a:rPr>
              <a:t>Bill Print Date</a:t>
            </a:r>
          </a:p>
          <a:p>
            <a:pPr marL="568325" lvl="1" indent="-222250" eaLnBrk="0" hangingPunct="0">
              <a:spcBef>
                <a:spcPts val="600"/>
              </a:spcBef>
              <a:spcAft>
                <a:spcPts val="600"/>
              </a:spcAft>
              <a:buClr>
                <a:srgbClr val="AF242B"/>
              </a:buClr>
              <a:buSzPct val="75000"/>
              <a:buFont typeface="Wingdings" pitchFamily="2" charset="2"/>
              <a:buChar char="w"/>
              <a:defRPr/>
            </a:pPr>
            <a:r>
              <a:rPr lang="en-US" sz="1600" kern="0" dirty="0">
                <a:solidFill>
                  <a:srgbClr val="000000"/>
                </a:solidFill>
                <a:latin typeface="Arial"/>
              </a:rPr>
              <a:t>If Collection is not received by the Due Date of the bill, </a:t>
            </a:r>
            <a:r>
              <a:rPr lang="en-US" sz="1600" kern="0" dirty="0" smtClean="0">
                <a:solidFill>
                  <a:srgbClr val="000000"/>
                </a:solidFill>
                <a:latin typeface="Arial"/>
              </a:rPr>
              <a:t>interest </a:t>
            </a:r>
            <a:r>
              <a:rPr lang="en-US" sz="1600" kern="0" dirty="0">
                <a:solidFill>
                  <a:srgbClr val="000000"/>
                </a:solidFill>
                <a:latin typeface="Arial"/>
              </a:rPr>
              <a:t>will be assessed </a:t>
            </a:r>
          </a:p>
          <a:p>
            <a:pPr marL="568325" lvl="1" indent="-222250" eaLnBrk="0" hangingPunct="0">
              <a:spcBef>
                <a:spcPts val="600"/>
              </a:spcBef>
              <a:spcAft>
                <a:spcPts val="600"/>
              </a:spcAft>
              <a:buClr>
                <a:srgbClr val="AF242B"/>
              </a:buClr>
              <a:buSzPct val="75000"/>
              <a:buFont typeface="Wingdings" pitchFamily="2" charset="2"/>
              <a:buChar char="w"/>
              <a:defRPr/>
            </a:pPr>
            <a:r>
              <a:rPr lang="en-US" sz="1600" kern="0" dirty="0">
                <a:solidFill>
                  <a:srgbClr val="000000"/>
                </a:solidFill>
                <a:latin typeface="Arial"/>
              </a:rPr>
              <a:t>Interest is assessed monthly thereafter</a:t>
            </a:r>
          </a:p>
          <a:p>
            <a:pPr marL="231775" indent="-231775" eaLnBrk="0" hangingPunct="0">
              <a:spcBef>
                <a:spcPts val="600"/>
              </a:spcBef>
              <a:spcAft>
                <a:spcPts val="600"/>
              </a:spcAft>
              <a:buClr>
                <a:srgbClr val="AF242B"/>
              </a:buClr>
              <a:buSzPct val="75000"/>
              <a:buFont typeface="Wingdings" pitchFamily="2" charset="2"/>
              <a:buChar char="w"/>
              <a:defRPr/>
            </a:pPr>
            <a:r>
              <a:rPr lang="en-US" kern="0" dirty="0">
                <a:solidFill>
                  <a:srgbClr val="000000"/>
                </a:solidFill>
                <a:latin typeface="Arial"/>
              </a:rPr>
              <a:t>The interest rate applied is </a:t>
            </a:r>
            <a:r>
              <a:rPr lang="en-US" kern="0" dirty="0" smtClean="0">
                <a:solidFill>
                  <a:srgbClr val="000000"/>
                </a:solidFill>
                <a:latin typeface="Arial"/>
              </a:rPr>
              <a:t>the </a:t>
            </a:r>
            <a:r>
              <a:rPr lang="en-US" kern="0" dirty="0">
                <a:solidFill>
                  <a:srgbClr val="000000"/>
                </a:solidFill>
                <a:latin typeface="Arial"/>
              </a:rPr>
              <a:t>fixed Treasury Current Value rate, APR</a:t>
            </a:r>
          </a:p>
        </p:txBody>
      </p:sp>
    </p:spTree>
    <p:extLst>
      <p:ext uri="{BB962C8B-B14F-4D97-AF65-F5344CB8AC3E}">
        <p14:creationId xmlns:p14="http://schemas.microsoft.com/office/powerpoint/2010/main" val="29898577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7873340" y="6008914"/>
            <a:ext cx="1073728" cy="736270"/>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latin typeface="Arial"/>
            </a:endParaRPr>
          </a:p>
        </p:txBody>
      </p:sp>
      <p:sp>
        <p:nvSpPr>
          <p:cNvPr id="2" name="Title 1"/>
          <p:cNvSpPr>
            <a:spLocks noGrp="1"/>
          </p:cNvSpPr>
          <p:nvPr>
            <p:ph type="title"/>
          </p:nvPr>
        </p:nvSpPr>
        <p:spPr/>
        <p:txBody>
          <a:bodyPr/>
          <a:lstStyle/>
          <a:p>
            <a:r>
              <a:rPr lang="en-US" dirty="0" smtClean="0"/>
              <a:t>Overdue Charges </a:t>
            </a:r>
            <a:r>
              <a:rPr lang="en-US" dirty="0"/>
              <a:t>–</a:t>
            </a:r>
            <a:r>
              <a:rPr lang="en-US" dirty="0" smtClean="0"/>
              <a:t> Interest for Outlease</a:t>
            </a:r>
            <a:endParaRPr lang="en-US" dirty="0"/>
          </a:p>
        </p:txBody>
      </p:sp>
      <p:sp>
        <p:nvSpPr>
          <p:cNvPr id="5" name="Slide Number Placeholder 4"/>
          <p:cNvSpPr>
            <a:spLocks noGrp="1"/>
          </p:cNvSpPr>
          <p:nvPr>
            <p:ph type="sldNum" sz="quarter" idx="11"/>
          </p:nvPr>
        </p:nvSpPr>
        <p:spPr/>
        <p:txBody>
          <a:bodyPr anchor="t"/>
          <a:lstStyle/>
          <a:p>
            <a:pPr algn="r">
              <a:defRPr/>
            </a:pPr>
            <a:fld id="{5842F1FC-5FDD-41D6-BAD6-160FC7BE3BC4}" type="slidenum">
              <a:rPr lang="en-US" sz="1000" smtClean="0">
                <a:solidFill>
                  <a:srgbClr val="000000"/>
                </a:solidFill>
              </a:rPr>
              <a:pPr algn="r">
                <a:defRPr/>
              </a:pPr>
              <a:t>41</a:t>
            </a:fld>
            <a:endParaRPr lang="en-US" sz="1000" dirty="0">
              <a:solidFill>
                <a:srgbClr val="000000"/>
              </a:solidFill>
            </a:endParaRPr>
          </a:p>
        </p:txBody>
      </p:sp>
      <p:grpSp>
        <p:nvGrpSpPr>
          <p:cNvPr id="3" name="Group 2"/>
          <p:cNvGrpSpPr/>
          <p:nvPr/>
        </p:nvGrpSpPr>
        <p:grpSpPr>
          <a:xfrm>
            <a:off x="1576388" y="1295569"/>
            <a:ext cx="6538912" cy="5425906"/>
            <a:chOff x="1576388" y="1295569"/>
            <a:chExt cx="6538912" cy="5425906"/>
          </a:xfrm>
        </p:grpSpPr>
        <p:sp>
          <p:nvSpPr>
            <p:cNvPr id="13" name="Rectangle 12"/>
            <p:cNvSpPr/>
            <p:nvPr/>
          </p:nvSpPr>
          <p:spPr>
            <a:xfrm>
              <a:off x="2341580" y="2408576"/>
              <a:ext cx="1530384" cy="4869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871963" y="2408576"/>
              <a:ext cx="1530384" cy="4869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402347" y="2408576"/>
              <a:ext cx="1530384" cy="4869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480706" y="2478139"/>
              <a:ext cx="1252132" cy="347814"/>
            </a:xfrm>
            <a:prstGeom prst="rect">
              <a:avLst/>
            </a:prstGeom>
            <a:noFill/>
          </p:spPr>
          <p:txBody>
            <a:bodyPr wrap="square" rtlCol="0">
              <a:spAutoFit/>
            </a:bodyPr>
            <a:lstStyle/>
            <a:p>
              <a:pPr algn="ctr"/>
              <a:r>
                <a:rPr lang="en-US" dirty="0" smtClean="0"/>
                <a:t>April</a:t>
              </a:r>
              <a:endParaRPr lang="en-US" dirty="0"/>
            </a:p>
          </p:txBody>
        </p:sp>
        <p:sp>
          <p:nvSpPr>
            <p:cNvPr id="17" name="TextBox 16"/>
            <p:cNvSpPr txBox="1"/>
            <p:nvPr/>
          </p:nvSpPr>
          <p:spPr>
            <a:xfrm>
              <a:off x="4008334" y="2478139"/>
              <a:ext cx="1252132" cy="347814"/>
            </a:xfrm>
            <a:prstGeom prst="rect">
              <a:avLst/>
            </a:prstGeom>
            <a:noFill/>
          </p:spPr>
          <p:txBody>
            <a:bodyPr wrap="square" rtlCol="0">
              <a:spAutoFit/>
            </a:bodyPr>
            <a:lstStyle/>
            <a:p>
              <a:pPr algn="ctr"/>
              <a:r>
                <a:rPr lang="en-US" dirty="0" smtClean="0"/>
                <a:t>May</a:t>
              </a:r>
              <a:endParaRPr lang="en-US" dirty="0"/>
            </a:p>
          </p:txBody>
        </p:sp>
        <p:sp>
          <p:nvSpPr>
            <p:cNvPr id="18" name="TextBox 17"/>
            <p:cNvSpPr txBox="1"/>
            <p:nvPr/>
          </p:nvSpPr>
          <p:spPr>
            <a:xfrm>
              <a:off x="5541473" y="2478139"/>
              <a:ext cx="1252132" cy="347814"/>
            </a:xfrm>
            <a:prstGeom prst="rect">
              <a:avLst/>
            </a:prstGeom>
            <a:noFill/>
          </p:spPr>
          <p:txBody>
            <a:bodyPr wrap="square" rtlCol="0">
              <a:spAutoFit/>
            </a:bodyPr>
            <a:lstStyle/>
            <a:p>
              <a:pPr algn="ctr"/>
              <a:r>
                <a:rPr lang="en-US" dirty="0" smtClean="0"/>
                <a:t>June</a:t>
              </a:r>
              <a:endParaRPr lang="en-US" dirty="0"/>
            </a:p>
          </p:txBody>
        </p:sp>
        <p:sp>
          <p:nvSpPr>
            <p:cNvPr id="19" name="TextBox 18"/>
            <p:cNvSpPr txBox="1"/>
            <p:nvPr/>
          </p:nvSpPr>
          <p:spPr>
            <a:xfrm>
              <a:off x="1715514" y="3312894"/>
              <a:ext cx="1252132" cy="252872"/>
            </a:xfrm>
            <a:prstGeom prst="rect">
              <a:avLst/>
            </a:prstGeom>
            <a:noFill/>
            <a:ln>
              <a:solidFill>
                <a:schemeClr val="accent1">
                  <a:shade val="50000"/>
                </a:schemeClr>
              </a:solidFill>
            </a:ln>
          </p:spPr>
          <p:txBody>
            <a:bodyPr wrap="square" rtlCol="0">
              <a:spAutoFit/>
            </a:bodyPr>
            <a:lstStyle/>
            <a:p>
              <a:pPr algn="ctr"/>
              <a:r>
                <a:rPr lang="en-US" sz="1200" dirty="0" smtClean="0"/>
                <a:t>4/1 Bill Created</a:t>
              </a:r>
              <a:endParaRPr lang="en-US" sz="1200" dirty="0"/>
            </a:p>
          </p:txBody>
        </p:sp>
        <p:sp>
          <p:nvSpPr>
            <p:cNvPr id="20" name="TextBox 19"/>
            <p:cNvSpPr txBox="1"/>
            <p:nvPr/>
          </p:nvSpPr>
          <p:spPr>
            <a:xfrm>
              <a:off x="3245897" y="3307092"/>
              <a:ext cx="1252132" cy="421453"/>
            </a:xfrm>
            <a:prstGeom prst="rect">
              <a:avLst/>
            </a:prstGeom>
            <a:noFill/>
            <a:ln>
              <a:solidFill>
                <a:schemeClr val="accent1">
                  <a:shade val="50000"/>
                </a:schemeClr>
              </a:solidFill>
            </a:ln>
          </p:spPr>
          <p:txBody>
            <a:bodyPr wrap="square" rtlCol="0">
              <a:spAutoFit/>
            </a:bodyPr>
            <a:lstStyle/>
            <a:p>
              <a:pPr algn="ctr"/>
              <a:r>
                <a:rPr lang="en-US" sz="1200" dirty="0" smtClean="0"/>
                <a:t>4/30 Collection Due Date</a:t>
              </a:r>
              <a:endParaRPr lang="en-US" sz="1200" dirty="0"/>
            </a:p>
          </p:txBody>
        </p:sp>
        <p:sp>
          <p:nvSpPr>
            <p:cNvPr id="21" name="TextBox 20"/>
            <p:cNvSpPr txBox="1"/>
            <p:nvPr/>
          </p:nvSpPr>
          <p:spPr>
            <a:xfrm>
              <a:off x="3245897" y="1504259"/>
              <a:ext cx="1252132" cy="590035"/>
            </a:xfrm>
            <a:prstGeom prst="rect">
              <a:avLst/>
            </a:prstGeom>
            <a:noFill/>
            <a:ln>
              <a:solidFill>
                <a:schemeClr val="accent1">
                  <a:shade val="50000"/>
                </a:schemeClr>
              </a:solidFill>
            </a:ln>
          </p:spPr>
          <p:txBody>
            <a:bodyPr wrap="square" rtlCol="0">
              <a:spAutoFit/>
            </a:bodyPr>
            <a:lstStyle/>
            <a:p>
              <a:pPr algn="ctr"/>
              <a:r>
                <a:rPr lang="en-US" sz="1200" dirty="0" smtClean="0"/>
                <a:t>5/1 Interest Assessed </a:t>
              </a:r>
            </a:p>
            <a:p>
              <a:pPr algn="ctr"/>
              <a:r>
                <a:rPr lang="en-US" sz="1200" dirty="0" smtClean="0"/>
                <a:t>(4/1 - 4/30)</a:t>
              </a:r>
              <a:endParaRPr lang="en-US" sz="1200" dirty="0"/>
            </a:p>
          </p:txBody>
        </p:sp>
        <p:sp>
          <p:nvSpPr>
            <p:cNvPr id="22" name="TextBox 21"/>
            <p:cNvSpPr txBox="1"/>
            <p:nvPr/>
          </p:nvSpPr>
          <p:spPr>
            <a:xfrm>
              <a:off x="4776281" y="1504258"/>
              <a:ext cx="1252132" cy="590035"/>
            </a:xfrm>
            <a:prstGeom prst="rect">
              <a:avLst/>
            </a:prstGeom>
            <a:noFill/>
            <a:ln>
              <a:solidFill>
                <a:schemeClr val="accent1">
                  <a:shade val="50000"/>
                </a:schemeClr>
              </a:solidFill>
            </a:ln>
          </p:spPr>
          <p:txBody>
            <a:bodyPr wrap="square" rtlCol="0">
              <a:spAutoFit/>
            </a:bodyPr>
            <a:lstStyle/>
            <a:p>
              <a:pPr algn="ctr"/>
              <a:r>
                <a:rPr lang="en-US" sz="1200" dirty="0" smtClean="0"/>
                <a:t>6/1 Interest Assessed </a:t>
              </a:r>
            </a:p>
            <a:p>
              <a:pPr algn="ctr"/>
              <a:r>
                <a:rPr lang="en-US" sz="1200" dirty="0" smtClean="0"/>
                <a:t>(5/1 - 5/30)</a:t>
              </a:r>
              <a:endParaRPr lang="en-US" sz="1200" dirty="0"/>
            </a:p>
          </p:txBody>
        </p:sp>
        <p:cxnSp>
          <p:nvCxnSpPr>
            <p:cNvPr id="23" name="Straight Connector 22"/>
            <p:cNvCxnSpPr>
              <a:stCxn id="19" idx="0"/>
            </p:cNvCxnSpPr>
            <p:nvPr/>
          </p:nvCxnSpPr>
          <p:spPr>
            <a:xfrm flipV="1">
              <a:off x="2341580" y="2895517"/>
              <a:ext cx="0" cy="41737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20" idx="0"/>
            </p:cNvCxnSpPr>
            <p:nvPr/>
          </p:nvCxnSpPr>
          <p:spPr>
            <a:xfrm flipV="1">
              <a:off x="3871963" y="2895517"/>
              <a:ext cx="0" cy="4115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21" idx="2"/>
            </p:cNvCxnSpPr>
            <p:nvPr/>
          </p:nvCxnSpPr>
          <p:spPr>
            <a:xfrm>
              <a:off x="3871963" y="2094293"/>
              <a:ext cx="0" cy="31428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22" idx="2"/>
            </p:cNvCxnSpPr>
            <p:nvPr/>
          </p:nvCxnSpPr>
          <p:spPr>
            <a:xfrm>
              <a:off x="5402347" y="2094293"/>
              <a:ext cx="0" cy="314284"/>
            </a:xfrm>
            <a:prstGeom prst="line">
              <a:avLst/>
            </a:prstGeom>
          </p:spPr>
          <p:style>
            <a:lnRef idx="1">
              <a:schemeClr val="accent1"/>
            </a:lnRef>
            <a:fillRef idx="0">
              <a:schemeClr val="accent1"/>
            </a:fillRef>
            <a:effectRef idx="0">
              <a:schemeClr val="accent1"/>
            </a:effectRef>
            <a:fontRef idx="minor">
              <a:schemeClr val="tx1"/>
            </a:fontRef>
          </p:style>
        </p:cxnSp>
        <p:sp>
          <p:nvSpPr>
            <p:cNvPr id="27" name="Left Arrow 26"/>
            <p:cNvSpPr/>
            <p:nvPr/>
          </p:nvSpPr>
          <p:spPr>
            <a:xfrm>
              <a:off x="3941526" y="2198161"/>
              <a:ext cx="1460821" cy="13912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Left Arrow 28"/>
            <p:cNvSpPr/>
            <p:nvPr/>
          </p:nvSpPr>
          <p:spPr>
            <a:xfrm>
              <a:off x="2411143" y="2198161"/>
              <a:ext cx="1460821" cy="13912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2341580" y="5123255"/>
              <a:ext cx="1530384" cy="4869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871963" y="5123255"/>
              <a:ext cx="1530384" cy="4869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402347" y="5123255"/>
              <a:ext cx="1530384" cy="4869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2480706" y="5192818"/>
              <a:ext cx="1252132" cy="347814"/>
            </a:xfrm>
            <a:prstGeom prst="rect">
              <a:avLst/>
            </a:prstGeom>
            <a:noFill/>
          </p:spPr>
          <p:txBody>
            <a:bodyPr wrap="square" rtlCol="0">
              <a:spAutoFit/>
            </a:bodyPr>
            <a:lstStyle/>
            <a:p>
              <a:pPr algn="ctr"/>
              <a:r>
                <a:rPr lang="en-US" dirty="0" smtClean="0"/>
                <a:t>April</a:t>
              </a:r>
              <a:endParaRPr lang="en-US" dirty="0"/>
            </a:p>
          </p:txBody>
        </p:sp>
        <p:sp>
          <p:nvSpPr>
            <p:cNvPr id="35" name="TextBox 34"/>
            <p:cNvSpPr txBox="1"/>
            <p:nvPr/>
          </p:nvSpPr>
          <p:spPr>
            <a:xfrm>
              <a:off x="4008334" y="5192818"/>
              <a:ext cx="1252132" cy="347814"/>
            </a:xfrm>
            <a:prstGeom prst="rect">
              <a:avLst/>
            </a:prstGeom>
            <a:noFill/>
          </p:spPr>
          <p:txBody>
            <a:bodyPr wrap="square" rtlCol="0">
              <a:spAutoFit/>
            </a:bodyPr>
            <a:lstStyle/>
            <a:p>
              <a:pPr algn="ctr"/>
              <a:r>
                <a:rPr lang="en-US" dirty="0" smtClean="0"/>
                <a:t>May</a:t>
              </a:r>
              <a:endParaRPr lang="en-US" dirty="0"/>
            </a:p>
          </p:txBody>
        </p:sp>
        <p:sp>
          <p:nvSpPr>
            <p:cNvPr id="37" name="TextBox 36"/>
            <p:cNvSpPr txBox="1"/>
            <p:nvPr/>
          </p:nvSpPr>
          <p:spPr>
            <a:xfrm>
              <a:off x="5541473" y="5192818"/>
              <a:ext cx="1252132" cy="347814"/>
            </a:xfrm>
            <a:prstGeom prst="rect">
              <a:avLst/>
            </a:prstGeom>
            <a:noFill/>
          </p:spPr>
          <p:txBody>
            <a:bodyPr wrap="square" rtlCol="0">
              <a:spAutoFit/>
            </a:bodyPr>
            <a:lstStyle/>
            <a:p>
              <a:pPr algn="ctr"/>
              <a:r>
                <a:rPr lang="en-US" dirty="0" smtClean="0"/>
                <a:t>June</a:t>
              </a:r>
              <a:endParaRPr lang="en-US" dirty="0"/>
            </a:p>
          </p:txBody>
        </p:sp>
        <p:sp>
          <p:nvSpPr>
            <p:cNvPr id="39" name="TextBox 38"/>
            <p:cNvSpPr txBox="1"/>
            <p:nvPr/>
          </p:nvSpPr>
          <p:spPr>
            <a:xfrm>
              <a:off x="1715514" y="6027572"/>
              <a:ext cx="1252132" cy="590035"/>
            </a:xfrm>
            <a:prstGeom prst="rect">
              <a:avLst/>
            </a:prstGeom>
            <a:noFill/>
            <a:ln>
              <a:solidFill>
                <a:schemeClr val="accent1">
                  <a:shade val="50000"/>
                </a:schemeClr>
              </a:solidFill>
            </a:ln>
          </p:spPr>
          <p:txBody>
            <a:bodyPr wrap="square" rtlCol="0">
              <a:spAutoFit/>
            </a:bodyPr>
            <a:lstStyle/>
            <a:p>
              <a:pPr algn="ctr"/>
              <a:r>
                <a:rPr lang="en-US" sz="1200" dirty="0" smtClean="0"/>
                <a:t>4/1 Bill Created </a:t>
              </a:r>
              <a:r>
                <a:rPr lang="en-US" sz="1200" b="1" u="sng" dirty="0" smtClean="0"/>
                <a:t>and Collection </a:t>
              </a:r>
            </a:p>
            <a:p>
              <a:pPr algn="ctr"/>
              <a:r>
                <a:rPr lang="en-US" sz="1200" b="1" u="sng" dirty="0" smtClean="0"/>
                <a:t>Due Date</a:t>
              </a:r>
              <a:endParaRPr lang="en-US" sz="1200" b="1" u="sng" dirty="0"/>
            </a:p>
          </p:txBody>
        </p:sp>
        <p:sp>
          <p:nvSpPr>
            <p:cNvPr id="40" name="TextBox 39"/>
            <p:cNvSpPr txBox="1"/>
            <p:nvPr/>
          </p:nvSpPr>
          <p:spPr>
            <a:xfrm>
              <a:off x="3245897" y="4218937"/>
              <a:ext cx="1252132" cy="590035"/>
            </a:xfrm>
            <a:prstGeom prst="rect">
              <a:avLst/>
            </a:prstGeom>
            <a:noFill/>
            <a:ln>
              <a:solidFill>
                <a:schemeClr val="accent1">
                  <a:shade val="50000"/>
                </a:schemeClr>
              </a:solidFill>
            </a:ln>
          </p:spPr>
          <p:txBody>
            <a:bodyPr wrap="square" rtlCol="0">
              <a:spAutoFit/>
            </a:bodyPr>
            <a:lstStyle/>
            <a:p>
              <a:pPr algn="ctr"/>
              <a:r>
                <a:rPr lang="en-US" sz="1200" dirty="0" smtClean="0"/>
                <a:t>5/1 Interest Assessed </a:t>
              </a:r>
            </a:p>
            <a:p>
              <a:pPr algn="ctr"/>
              <a:r>
                <a:rPr lang="en-US" sz="1200" dirty="0" smtClean="0"/>
                <a:t>(4/1 - 4/30)</a:t>
              </a:r>
              <a:endParaRPr lang="en-US" sz="1200" dirty="0"/>
            </a:p>
          </p:txBody>
        </p:sp>
        <p:sp>
          <p:nvSpPr>
            <p:cNvPr id="41" name="TextBox 40"/>
            <p:cNvSpPr txBox="1"/>
            <p:nvPr/>
          </p:nvSpPr>
          <p:spPr>
            <a:xfrm>
              <a:off x="4776281" y="4218936"/>
              <a:ext cx="1252132" cy="590035"/>
            </a:xfrm>
            <a:prstGeom prst="rect">
              <a:avLst/>
            </a:prstGeom>
            <a:noFill/>
            <a:ln>
              <a:solidFill>
                <a:schemeClr val="accent1">
                  <a:shade val="50000"/>
                </a:schemeClr>
              </a:solidFill>
            </a:ln>
          </p:spPr>
          <p:txBody>
            <a:bodyPr wrap="square" rtlCol="0">
              <a:spAutoFit/>
            </a:bodyPr>
            <a:lstStyle/>
            <a:p>
              <a:pPr algn="ctr"/>
              <a:r>
                <a:rPr lang="en-US" sz="1200" dirty="0" smtClean="0"/>
                <a:t>6/1 Interest Assessed </a:t>
              </a:r>
            </a:p>
            <a:p>
              <a:pPr algn="ctr"/>
              <a:r>
                <a:rPr lang="en-US" sz="1200" dirty="0" smtClean="0"/>
                <a:t>(5/1 - 5/30)</a:t>
              </a:r>
              <a:endParaRPr lang="en-US" sz="1200" dirty="0"/>
            </a:p>
          </p:txBody>
        </p:sp>
        <p:cxnSp>
          <p:nvCxnSpPr>
            <p:cNvPr id="42" name="Straight Connector 41"/>
            <p:cNvCxnSpPr>
              <a:stCxn id="39" idx="0"/>
            </p:cNvCxnSpPr>
            <p:nvPr/>
          </p:nvCxnSpPr>
          <p:spPr>
            <a:xfrm flipV="1">
              <a:off x="2341580" y="5610195"/>
              <a:ext cx="0" cy="4173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40" idx="2"/>
            </p:cNvCxnSpPr>
            <p:nvPr/>
          </p:nvCxnSpPr>
          <p:spPr>
            <a:xfrm>
              <a:off x="3871963" y="4808972"/>
              <a:ext cx="0" cy="314283"/>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41" idx="2"/>
            </p:cNvCxnSpPr>
            <p:nvPr/>
          </p:nvCxnSpPr>
          <p:spPr>
            <a:xfrm>
              <a:off x="5402347" y="4808971"/>
              <a:ext cx="0" cy="314284"/>
            </a:xfrm>
            <a:prstGeom prst="line">
              <a:avLst/>
            </a:prstGeom>
          </p:spPr>
          <p:style>
            <a:lnRef idx="1">
              <a:schemeClr val="accent1"/>
            </a:lnRef>
            <a:fillRef idx="0">
              <a:schemeClr val="accent1"/>
            </a:fillRef>
            <a:effectRef idx="0">
              <a:schemeClr val="accent1"/>
            </a:effectRef>
            <a:fontRef idx="minor">
              <a:schemeClr val="tx1"/>
            </a:fontRef>
          </p:style>
        </p:cxnSp>
        <p:sp>
          <p:nvSpPr>
            <p:cNvPr id="45" name="Left Arrow 44"/>
            <p:cNvSpPr/>
            <p:nvPr/>
          </p:nvSpPr>
          <p:spPr>
            <a:xfrm>
              <a:off x="3941526" y="4912840"/>
              <a:ext cx="1460821" cy="13912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Left Arrow 45"/>
            <p:cNvSpPr/>
            <p:nvPr/>
          </p:nvSpPr>
          <p:spPr>
            <a:xfrm>
              <a:off x="2411143" y="4912840"/>
              <a:ext cx="1460821" cy="13912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6306665" y="1504258"/>
              <a:ext cx="1252132" cy="590035"/>
            </a:xfrm>
            <a:prstGeom prst="rect">
              <a:avLst/>
            </a:prstGeom>
            <a:noFill/>
            <a:ln>
              <a:solidFill>
                <a:schemeClr val="accent1">
                  <a:shade val="50000"/>
                </a:schemeClr>
              </a:solidFill>
            </a:ln>
          </p:spPr>
          <p:txBody>
            <a:bodyPr wrap="square" rtlCol="0">
              <a:spAutoFit/>
            </a:bodyPr>
            <a:lstStyle/>
            <a:p>
              <a:pPr algn="ctr"/>
              <a:r>
                <a:rPr lang="en-US" sz="1200" dirty="0"/>
                <a:t>7</a:t>
              </a:r>
              <a:r>
                <a:rPr lang="en-US" sz="1200" dirty="0" smtClean="0"/>
                <a:t>/1 Interest Assessed </a:t>
              </a:r>
            </a:p>
            <a:p>
              <a:pPr algn="ctr"/>
              <a:r>
                <a:rPr lang="en-US" sz="1200" dirty="0" smtClean="0"/>
                <a:t>(6/1 - 6/30)</a:t>
              </a:r>
              <a:endParaRPr lang="en-US" sz="1200" dirty="0"/>
            </a:p>
          </p:txBody>
        </p:sp>
        <p:cxnSp>
          <p:nvCxnSpPr>
            <p:cNvPr id="48" name="Straight Connector 47"/>
            <p:cNvCxnSpPr>
              <a:stCxn id="47" idx="2"/>
            </p:cNvCxnSpPr>
            <p:nvPr/>
          </p:nvCxnSpPr>
          <p:spPr>
            <a:xfrm>
              <a:off x="6932731" y="2094293"/>
              <a:ext cx="0" cy="314284"/>
            </a:xfrm>
            <a:prstGeom prst="line">
              <a:avLst/>
            </a:prstGeom>
          </p:spPr>
          <p:style>
            <a:lnRef idx="1">
              <a:schemeClr val="accent1"/>
            </a:lnRef>
            <a:fillRef idx="0">
              <a:schemeClr val="accent1"/>
            </a:fillRef>
            <a:effectRef idx="0">
              <a:schemeClr val="accent1"/>
            </a:effectRef>
            <a:fontRef idx="minor">
              <a:schemeClr val="tx1"/>
            </a:fontRef>
          </p:style>
        </p:cxnSp>
        <p:sp>
          <p:nvSpPr>
            <p:cNvPr id="49" name="Left Arrow 48"/>
            <p:cNvSpPr/>
            <p:nvPr/>
          </p:nvSpPr>
          <p:spPr>
            <a:xfrm>
              <a:off x="5471910" y="2198161"/>
              <a:ext cx="1460821" cy="13912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6306665" y="4217211"/>
              <a:ext cx="1252132" cy="590035"/>
            </a:xfrm>
            <a:prstGeom prst="rect">
              <a:avLst/>
            </a:prstGeom>
            <a:noFill/>
            <a:ln>
              <a:solidFill>
                <a:schemeClr val="accent1">
                  <a:shade val="50000"/>
                </a:schemeClr>
              </a:solidFill>
            </a:ln>
          </p:spPr>
          <p:txBody>
            <a:bodyPr wrap="square" rtlCol="0">
              <a:spAutoFit/>
            </a:bodyPr>
            <a:lstStyle/>
            <a:p>
              <a:pPr algn="ctr"/>
              <a:r>
                <a:rPr lang="en-US" sz="1200" dirty="0" smtClean="0"/>
                <a:t>7/1 Interest Assessed </a:t>
              </a:r>
            </a:p>
            <a:p>
              <a:pPr algn="ctr"/>
              <a:r>
                <a:rPr lang="en-US" sz="1200" dirty="0" smtClean="0"/>
                <a:t>(6/1 - 6/30)</a:t>
              </a:r>
              <a:endParaRPr lang="en-US" sz="1200" dirty="0"/>
            </a:p>
          </p:txBody>
        </p:sp>
        <p:cxnSp>
          <p:nvCxnSpPr>
            <p:cNvPr id="51" name="Straight Connector 50"/>
            <p:cNvCxnSpPr>
              <a:stCxn id="50" idx="2"/>
            </p:cNvCxnSpPr>
            <p:nvPr/>
          </p:nvCxnSpPr>
          <p:spPr>
            <a:xfrm>
              <a:off x="6932731" y="4807246"/>
              <a:ext cx="0" cy="314284"/>
            </a:xfrm>
            <a:prstGeom prst="line">
              <a:avLst/>
            </a:prstGeom>
          </p:spPr>
          <p:style>
            <a:lnRef idx="1">
              <a:schemeClr val="accent1"/>
            </a:lnRef>
            <a:fillRef idx="0">
              <a:schemeClr val="accent1"/>
            </a:fillRef>
            <a:effectRef idx="0">
              <a:schemeClr val="accent1"/>
            </a:effectRef>
            <a:fontRef idx="minor">
              <a:schemeClr val="tx1"/>
            </a:fontRef>
          </p:style>
        </p:cxnSp>
        <p:sp>
          <p:nvSpPr>
            <p:cNvPr id="52" name="Left Arrow 51"/>
            <p:cNvSpPr/>
            <p:nvPr/>
          </p:nvSpPr>
          <p:spPr>
            <a:xfrm>
              <a:off x="5471910" y="4911114"/>
              <a:ext cx="1460821" cy="13912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1576388" y="1295569"/>
              <a:ext cx="6538912" cy="25738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1576388" y="4147648"/>
              <a:ext cx="6538912" cy="25738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1715514" y="1434695"/>
              <a:ext cx="973881" cy="337163"/>
            </a:xfrm>
            <a:prstGeom prst="rect">
              <a:avLst/>
            </a:prstGeom>
            <a:noFill/>
            <a:ln w="25400">
              <a:solidFill>
                <a:srgbClr val="FF0000"/>
              </a:solidFill>
            </a:ln>
          </p:spPr>
          <p:txBody>
            <a:bodyPr wrap="square" rtlCol="0">
              <a:spAutoFit/>
            </a:bodyPr>
            <a:lstStyle/>
            <a:p>
              <a:pPr algn="ctr"/>
              <a:r>
                <a:rPr lang="en-US" dirty="0" smtClean="0"/>
                <a:t>RWA</a:t>
              </a:r>
              <a:endParaRPr lang="en-US" dirty="0"/>
            </a:p>
          </p:txBody>
        </p:sp>
        <p:sp>
          <p:nvSpPr>
            <p:cNvPr id="56" name="TextBox 55"/>
            <p:cNvSpPr txBox="1"/>
            <p:nvPr/>
          </p:nvSpPr>
          <p:spPr>
            <a:xfrm>
              <a:off x="1715514" y="4297425"/>
              <a:ext cx="1252131" cy="369332"/>
            </a:xfrm>
            <a:prstGeom prst="rect">
              <a:avLst/>
            </a:prstGeom>
            <a:noFill/>
            <a:ln w="25400">
              <a:solidFill>
                <a:srgbClr val="FF0000"/>
              </a:solidFill>
            </a:ln>
          </p:spPr>
          <p:txBody>
            <a:bodyPr wrap="square" rtlCol="0">
              <a:spAutoFit/>
            </a:bodyPr>
            <a:lstStyle/>
            <a:p>
              <a:pPr algn="ctr"/>
              <a:r>
                <a:rPr lang="en-US" dirty="0" err="1" smtClean="0"/>
                <a:t>Outlease</a:t>
              </a:r>
              <a:endParaRPr lang="en-US" dirty="0"/>
            </a:p>
          </p:txBody>
        </p:sp>
      </p:grpSp>
    </p:spTree>
    <p:extLst>
      <p:ext uri="{BB962C8B-B14F-4D97-AF65-F5344CB8AC3E}">
        <p14:creationId xmlns:p14="http://schemas.microsoft.com/office/powerpoint/2010/main" val="332713988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7683335" y="5949538"/>
            <a:ext cx="1318161" cy="819397"/>
          </a:xfrm>
          <a:prstGeom prst="round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latin typeface="Arial"/>
            </a:endParaRPr>
          </a:p>
        </p:txBody>
      </p:sp>
      <p:sp>
        <p:nvSpPr>
          <p:cNvPr id="2" name="Title 1"/>
          <p:cNvSpPr>
            <a:spLocks noGrp="1"/>
          </p:cNvSpPr>
          <p:nvPr>
            <p:ph type="title"/>
          </p:nvPr>
        </p:nvSpPr>
        <p:spPr/>
        <p:txBody>
          <a:bodyPr/>
          <a:lstStyle/>
          <a:p>
            <a:r>
              <a:rPr lang="en-US" dirty="0" smtClean="0"/>
              <a:t>Overdue Charges </a:t>
            </a:r>
            <a:r>
              <a:rPr lang="en-US" dirty="0"/>
              <a:t>– </a:t>
            </a:r>
            <a:r>
              <a:rPr lang="en-US" dirty="0" smtClean="0"/>
              <a:t>Penalty for R6</a:t>
            </a:r>
            <a:endParaRPr lang="en-US" dirty="0"/>
          </a:p>
        </p:txBody>
      </p:sp>
      <p:sp>
        <p:nvSpPr>
          <p:cNvPr id="14" name="Content Placeholder 2"/>
          <p:cNvSpPr>
            <a:spLocks noGrp="1"/>
          </p:cNvSpPr>
          <p:nvPr>
            <p:ph idx="1"/>
          </p:nvPr>
        </p:nvSpPr>
        <p:spPr>
          <a:xfrm>
            <a:off x="457200" y="1188720"/>
            <a:ext cx="8686800" cy="2830137"/>
          </a:xfrm>
        </p:spPr>
        <p:txBody>
          <a:bodyPr/>
          <a:lstStyle/>
          <a:p>
            <a:pPr>
              <a:spcBef>
                <a:spcPts val="600"/>
              </a:spcBef>
              <a:spcAft>
                <a:spcPts val="600"/>
              </a:spcAft>
              <a:defRPr/>
            </a:pPr>
            <a:r>
              <a:rPr lang="en-US" sz="1800" dirty="0" smtClean="0">
                <a:solidFill>
                  <a:srgbClr val="000000"/>
                </a:solidFill>
              </a:rPr>
              <a:t>Penalty charges are applied </a:t>
            </a:r>
            <a:r>
              <a:rPr lang="en-US" sz="1800" dirty="0">
                <a:solidFill>
                  <a:srgbClr val="000000"/>
                </a:solidFill>
              </a:rPr>
              <a:t>as </a:t>
            </a:r>
            <a:r>
              <a:rPr lang="en-US" sz="1800" u="sng" dirty="0">
                <a:solidFill>
                  <a:srgbClr val="000000"/>
                </a:solidFill>
              </a:rPr>
              <a:t>monthly (30-day period) </a:t>
            </a:r>
            <a:r>
              <a:rPr lang="en-US" sz="1800" u="sng" dirty="0"/>
              <a:t>simple interest</a:t>
            </a:r>
            <a:r>
              <a:rPr lang="en-US" sz="1800" dirty="0">
                <a:solidFill>
                  <a:srgbClr val="000000"/>
                </a:solidFill>
              </a:rPr>
              <a:t> on BD’s </a:t>
            </a:r>
            <a:r>
              <a:rPr lang="en-US" sz="1800" u="sng" dirty="0" smtClean="0">
                <a:solidFill>
                  <a:srgbClr val="000000"/>
                </a:solidFill>
              </a:rPr>
              <a:t>outstanding principal amount</a:t>
            </a:r>
            <a:endParaRPr lang="en-US" sz="1800" u="sng" dirty="0">
              <a:solidFill>
                <a:srgbClr val="000000"/>
              </a:solidFill>
            </a:endParaRPr>
          </a:p>
          <a:p>
            <a:pPr>
              <a:spcBef>
                <a:spcPts val="600"/>
              </a:spcBef>
              <a:spcAft>
                <a:spcPts val="600"/>
              </a:spcAft>
              <a:defRPr/>
            </a:pPr>
            <a:r>
              <a:rPr lang="en-US" sz="1800" dirty="0">
                <a:solidFill>
                  <a:srgbClr val="000000"/>
                </a:solidFill>
              </a:rPr>
              <a:t>Pegasys begins </a:t>
            </a:r>
            <a:r>
              <a:rPr lang="en-US" sz="1800" dirty="0" smtClean="0">
                <a:solidFill>
                  <a:srgbClr val="000000"/>
                </a:solidFill>
              </a:rPr>
              <a:t>penalty calculations </a:t>
            </a:r>
            <a:r>
              <a:rPr lang="en-US" sz="1800" b="1" i="1" u="sng" dirty="0" smtClean="0">
                <a:solidFill>
                  <a:srgbClr val="000000"/>
                </a:solidFill>
              </a:rPr>
              <a:t>30 days after</a:t>
            </a:r>
            <a:r>
              <a:rPr lang="en-US" sz="1800" i="1" dirty="0" smtClean="0">
                <a:solidFill>
                  <a:srgbClr val="000000"/>
                </a:solidFill>
              </a:rPr>
              <a:t> </a:t>
            </a:r>
            <a:r>
              <a:rPr lang="en-US" sz="1800" dirty="0" smtClean="0">
                <a:solidFill>
                  <a:srgbClr val="000000"/>
                </a:solidFill>
              </a:rPr>
              <a:t> the </a:t>
            </a:r>
            <a:r>
              <a:rPr lang="en-US" sz="1800" b="1" u="sng" dirty="0" smtClean="0">
                <a:solidFill>
                  <a:srgbClr val="000000"/>
                </a:solidFill>
              </a:rPr>
              <a:t>Collection Due Date</a:t>
            </a:r>
            <a:endParaRPr lang="en-US" sz="1800" b="1" u="sng" dirty="0">
              <a:solidFill>
                <a:srgbClr val="000000"/>
              </a:solidFill>
            </a:endParaRPr>
          </a:p>
          <a:p>
            <a:pPr marL="568325" marR="0" lvl="1" indent="-222250" algn="l" defTabSz="914400" rtl="0" eaLnBrk="0" fontAlgn="base" latinLnBrk="0" hangingPunct="0">
              <a:spcBef>
                <a:spcPts val="600"/>
              </a:spcBef>
              <a:spcAft>
                <a:spcPts val="600"/>
              </a:spcAft>
              <a:buClr>
                <a:srgbClr val="AF242B"/>
              </a:buClr>
              <a:buSzPct val="75000"/>
              <a:buFont typeface="Wingdings" pitchFamily="2" charset="2"/>
              <a:buChar char="w"/>
              <a:tabLst/>
              <a:defRPr/>
            </a:pPr>
            <a:r>
              <a:rPr lang="en-US" sz="1600" dirty="0">
                <a:solidFill>
                  <a:srgbClr val="000000"/>
                </a:solidFill>
              </a:rPr>
              <a:t>If Collection is not received </a:t>
            </a:r>
            <a:r>
              <a:rPr lang="en-US" sz="1600" dirty="0" smtClean="0">
                <a:solidFill>
                  <a:srgbClr val="000000"/>
                </a:solidFill>
              </a:rPr>
              <a:t>30 days after the BD’s Collection Due Date, penalty of </a:t>
            </a:r>
            <a:r>
              <a:rPr lang="en-US" sz="1600" dirty="0" smtClean="0">
                <a:solidFill>
                  <a:schemeClr val="tx1"/>
                </a:solidFill>
                <a:effectLst/>
              </a:rPr>
              <a:t>6% APR</a:t>
            </a:r>
            <a:r>
              <a:rPr lang="en-US" sz="1600" baseline="0" dirty="0" smtClean="0">
                <a:solidFill>
                  <a:schemeClr val="tx1"/>
                </a:solidFill>
                <a:effectLst/>
              </a:rPr>
              <a:t> </a:t>
            </a:r>
            <a:r>
              <a:rPr lang="en-US" sz="1600" dirty="0" smtClean="0">
                <a:solidFill>
                  <a:srgbClr val="000000"/>
                </a:solidFill>
              </a:rPr>
              <a:t>will </a:t>
            </a:r>
            <a:r>
              <a:rPr lang="en-US" sz="1600" dirty="0">
                <a:solidFill>
                  <a:srgbClr val="000000"/>
                </a:solidFill>
              </a:rPr>
              <a:t>be </a:t>
            </a:r>
            <a:r>
              <a:rPr lang="en-US" sz="1600" dirty="0" smtClean="0">
                <a:solidFill>
                  <a:srgbClr val="000000"/>
                </a:solidFill>
              </a:rPr>
              <a:t>applied </a:t>
            </a:r>
          </a:p>
          <a:p>
            <a:pPr marL="568325" marR="0" lvl="1" indent="-222250" algn="l" defTabSz="914400" rtl="0" eaLnBrk="0" fontAlgn="base" latinLnBrk="0" hangingPunct="0">
              <a:spcBef>
                <a:spcPts val="600"/>
              </a:spcBef>
              <a:spcAft>
                <a:spcPts val="600"/>
              </a:spcAft>
              <a:buClr>
                <a:srgbClr val="AF242B"/>
              </a:buClr>
              <a:buSzPct val="75000"/>
              <a:buFont typeface="Wingdings" pitchFamily="2" charset="2"/>
              <a:buChar char="w"/>
              <a:tabLst/>
              <a:defRPr/>
            </a:pPr>
            <a:r>
              <a:rPr lang="en-US" sz="1600" dirty="0" smtClean="0">
                <a:solidFill>
                  <a:srgbClr val="000000"/>
                </a:solidFill>
              </a:rPr>
              <a:t>Every month afterwards when AROVERDUE runs, 6% APR will be assessed </a:t>
            </a:r>
            <a:endParaRPr lang="en-US" sz="1600" dirty="0">
              <a:solidFill>
                <a:srgbClr val="000000"/>
              </a:solidFill>
            </a:endParaRPr>
          </a:p>
        </p:txBody>
      </p:sp>
      <p:sp>
        <p:nvSpPr>
          <p:cNvPr id="18" name="TextBox 17"/>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42</a:t>
            </a:fld>
            <a:endParaRPr lang="en-US" sz="1000" dirty="0"/>
          </a:p>
        </p:txBody>
      </p:sp>
      <p:grpSp>
        <p:nvGrpSpPr>
          <p:cNvPr id="15" name="Group 14"/>
          <p:cNvGrpSpPr/>
          <p:nvPr/>
        </p:nvGrpSpPr>
        <p:grpSpPr>
          <a:xfrm>
            <a:off x="961982" y="2682081"/>
            <a:ext cx="7133910" cy="4379734"/>
            <a:chOff x="661726" y="2839170"/>
            <a:chExt cx="7133910" cy="3915852"/>
          </a:xfrm>
        </p:grpSpPr>
        <p:grpSp>
          <p:nvGrpSpPr>
            <p:cNvPr id="16" name="Group 15"/>
            <p:cNvGrpSpPr/>
            <p:nvPr/>
          </p:nvGrpSpPr>
          <p:grpSpPr>
            <a:xfrm>
              <a:off x="661726" y="2839170"/>
              <a:ext cx="7133910" cy="3915852"/>
              <a:chOff x="927732" y="2675741"/>
              <a:chExt cx="7133910" cy="3915852"/>
            </a:xfrm>
          </p:grpSpPr>
          <p:graphicFrame>
            <p:nvGraphicFramePr>
              <p:cNvPr id="19" name="Diagram 18"/>
              <p:cNvGraphicFramePr/>
              <p:nvPr>
                <p:extLst>
                  <p:ext uri="{D42A27DB-BD31-4B8C-83A1-F6EECF244321}">
                    <p14:modId xmlns:p14="http://schemas.microsoft.com/office/powerpoint/2010/main" val="2551182142"/>
                  </p:ext>
                </p:extLst>
              </p:nvPr>
            </p:nvGraphicFramePr>
            <p:xfrm>
              <a:off x="1502512" y="2675741"/>
              <a:ext cx="6559130" cy="39158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20" name="Curved Connector 19"/>
              <p:cNvCxnSpPr/>
              <p:nvPr/>
            </p:nvCxnSpPr>
            <p:spPr bwMode="auto">
              <a:xfrm rot="5400000" flipH="1" flipV="1">
                <a:off x="4143104" y="4474108"/>
                <a:ext cx="1917921" cy="514242"/>
              </a:xfrm>
              <a:prstGeom prst="curvedConnector3">
                <a:avLst>
                  <a:gd name="adj1" fmla="val 105169"/>
                </a:avLst>
              </a:prstGeom>
              <a:solidFill>
                <a:srgbClr val="ED171F"/>
              </a:solidFill>
              <a:ln w="28575" cap="flat" cmpd="sng" algn="ctr">
                <a:solidFill>
                  <a:srgbClr val="C00000">
                    <a:alpha val="75000"/>
                  </a:srgbClr>
                </a:solidFill>
                <a:prstDash val="solid"/>
                <a:round/>
                <a:headEnd type="none" w="med" len="med"/>
                <a:tailEnd type="arrow"/>
              </a:ln>
              <a:effectLst/>
            </p:spPr>
          </p:cxnSp>
          <p:sp>
            <p:nvSpPr>
              <p:cNvPr id="21" name="TextBox 20"/>
              <p:cNvSpPr txBox="1"/>
              <p:nvPr/>
            </p:nvSpPr>
            <p:spPr>
              <a:xfrm>
                <a:off x="927732" y="3974822"/>
                <a:ext cx="616516" cy="336425"/>
              </a:xfrm>
              <a:prstGeom prst="rect">
                <a:avLst/>
              </a:prstGeom>
              <a:noFill/>
            </p:spPr>
            <p:txBody>
              <a:bodyPr wrap="none" rtlCol="0">
                <a:spAutoFit/>
              </a:bodyPr>
              <a:lstStyle/>
              <a:p>
                <a:r>
                  <a:rPr lang="en-US" sz="1200" b="1" dirty="0" smtClean="0">
                    <a:solidFill>
                      <a:srgbClr val="808080">
                        <a:lumMod val="50000"/>
                      </a:srgbClr>
                    </a:solidFill>
                    <a:latin typeface="Arial"/>
                  </a:rPr>
                  <a:t>Status</a:t>
                </a:r>
                <a:r>
                  <a:rPr lang="en-US" sz="1200" dirty="0" smtClean="0">
                    <a:solidFill>
                      <a:srgbClr val="808080">
                        <a:lumMod val="50000"/>
                      </a:srgbClr>
                    </a:solidFill>
                    <a:latin typeface="Arial"/>
                  </a:rPr>
                  <a:t>:</a:t>
                </a:r>
                <a:endParaRPr lang="en-US" sz="1200" dirty="0">
                  <a:solidFill>
                    <a:srgbClr val="808080">
                      <a:lumMod val="50000"/>
                    </a:srgbClr>
                  </a:solidFill>
                  <a:latin typeface="Arial"/>
                </a:endParaRPr>
              </a:p>
            </p:txBody>
          </p:sp>
          <p:sp>
            <p:nvSpPr>
              <p:cNvPr id="26" name="TextBox 25"/>
              <p:cNvSpPr txBox="1"/>
              <p:nvPr/>
            </p:nvSpPr>
            <p:spPr>
              <a:xfrm>
                <a:off x="927732" y="4759908"/>
                <a:ext cx="765059" cy="560709"/>
              </a:xfrm>
              <a:prstGeom prst="rect">
                <a:avLst/>
              </a:prstGeom>
              <a:noFill/>
            </p:spPr>
            <p:txBody>
              <a:bodyPr wrap="square" rtlCol="0">
                <a:spAutoFit/>
              </a:bodyPr>
              <a:lstStyle/>
              <a:p>
                <a:r>
                  <a:rPr lang="en-US" sz="1200" b="1" dirty="0" smtClean="0">
                    <a:solidFill>
                      <a:srgbClr val="808080">
                        <a:lumMod val="50000"/>
                      </a:srgbClr>
                    </a:solidFill>
                    <a:latin typeface="Arial"/>
                  </a:rPr>
                  <a:t>Penalty</a:t>
                </a:r>
              </a:p>
              <a:p>
                <a:r>
                  <a:rPr lang="en-US" sz="1200" b="1" dirty="0" smtClean="0">
                    <a:solidFill>
                      <a:srgbClr val="808080">
                        <a:lumMod val="50000"/>
                      </a:srgbClr>
                    </a:solidFill>
                    <a:latin typeface="Arial"/>
                  </a:rPr>
                  <a:t>Rate:</a:t>
                </a:r>
                <a:endParaRPr lang="en-US" sz="1200" dirty="0">
                  <a:solidFill>
                    <a:srgbClr val="808080">
                      <a:lumMod val="50000"/>
                    </a:srgbClr>
                  </a:solidFill>
                  <a:latin typeface="Arial"/>
                </a:endParaRPr>
              </a:p>
            </p:txBody>
          </p:sp>
          <p:sp>
            <p:nvSpPr>
              <p:cNvPr id="27" name="TextBox 26"/>
              <p:cNvSpPr txBox="1"/>
              <p:nvPr/>
            </p:nvSpPr>
            <p:spPr>
              <a:xfrm>
                <a:off x="996522" y="5430598"/>
                <a:ext cx="478933" cy="560709"/>
              </a:xfrm>
              <a:prstGeom prst="rect">
                <a:avLst/>
              </a:prstGeom>
              <a:noFill/>
            </p:spPr>
            <p:txBody>
              <a:bodyPr wrap="none" rtlCol="0">
                <a:spAutoFit/>
              </a:bodyPr>
              <a:lstStyle/>
              <a:p>
                <a:r>
                  <a:rPr lang="en-US" sz="1200" b="1" dirty="0" smtClean="0">
                    <a:solidFill>
                      <a:srgbClr val="808080">
                        <a:lumMod val="50000"/>
                      </a:srgbClr>
                    </a:solidFill>
                    <a:latin typeface="Arial"/>
                  </a:rPr>
                  <a:t>Total</a:t>
                </a:r>
              </a:p>
              <a:p>
                <a:r>
                  <a:rPr lang="en-US" sz="1200" b="1" dirty="0" smtClean="0">
                    <a:solidFill>
                      <a:srgbClr val="808080">
                        <a:lumMod val="50000"/>
                      </a:srgbClr>
                    </a:solidFill>
                    <a:latin typeface="Arial"/>
                  </a:rPr>
                  <a:t>Due:</a:t>
                </a:r>
                <a:endParaRPr lang="en-US" sz="1200" dirty="0">
                  <a:solidFill>
                    <a:srgbClr val="808080">
                      <a:lumMod val="50000"/>
                    </a:srgbClr>
                  </a:solidFill>
                  <a:latin typeface="Arial"/>
                </a:endParaRPr>
              </a:p>
            </p:txBody>
          </p:sp>
        </p:grpSp>
        <p:cxnSp>
          <p:nvCxnSpPr>
            <p:cNvPr id="17" name="Curved Connector 16"/>
            <p:cNvCxnSpPr/>
            <p:nvPr/>
          </p:nvCxnSpPr>
          <p:spPr bwMode="auto">
            <a:xfrm rot="5400000" flipH="1" flipV="1">
              <a:off x="5466413" y="4637537"/>
              <a:ext cx="1917921" cy="514242"/>
            </a:xfrm>
            <a:prstGeom prst="curvedConnector3">
              <a:avLst>
                <a:gd name="adj1" fmla="val 105169"/>
              </a:avLst>
            </a:prstGeom>
            <a:solidFill>
              <a:srgbClr val="ED171F"/>
            </a:solidFill>
            <a:ln w="28575" cap="flat" cmpd="sng" algn="ctr">
              <a:solidFill>
                <a:srgbClr val="C00000">
                  <a:alpha val="75000"/>
                </a:srgbClr>
              </a:solidFill>
              <a:prstDash val="solid"/>
              <a:round/>
              <a:headEnd type="none" w="med" len="med"/>
              <a:tailEnd type="arrow"/>
            </a:ln>
            <a:effectLst/>
          </p:spPr>
        </p:cxnSp>
      </p:grpSp>
      <p:sp>
        <p:nvSpPr>
          <p:cNvPr id="22" name="Footer Placeholder 4"/>
          <p:cNvSpPr>
            <a:spLocks noGrp="1"/>
          </p:cNvSpPr>
          <p:nvPr>
            <p:ph type="ftr" sz="quarter" idx="4294967295"/>
          </p:nvPr>
        </p:nvSpPr>
        <p:spPr>
          <a:xfrm>
            <a:off x="341453" y="6553200"/>
            <a:ext cx="7010400" cy="304800"/>
          </a:xfrm>
          <a:prstGeom prst="rect">
            <a:avLst/>
          </a:prstGeom>
        </p:spPr>
        <p:txBody>
          <a:bodyPr/>
          <a:lstStyle/>
          <a:p>
            <a:pPr>
              <a:defRPr/>
            </a:pPr>
            <a:r>
              <a:rPr lang="en-US" sz="1200" b="1" dirty="0" smtClean="0"/>
              <a:t>CGI Federal Proprietary and Confidential</a:t>
            </a:r>
            <a:endParaRPr lang="en-US" sz="1200" b="1" dirty="0"/>
          </a:p>
        </p:txBody>
      </p:sp>
    </p:spTree>
    <p:extLst>
      <p:ext uri="{BB962C8B-B14F-4D97-AF65-F5344CB8AC3E}">
        <p14:creationId xmlns:p14="http://schemas.microsoft.com/office/powerpoint/2010/main" val="25331302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7873340" y="6008914"/>
            <a:ext cx="1073728" cy="736270"/>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latin typeface="Arial"/>
            </a:endParaRPr>
          </a:p>
        </p:txBody>
      </p:sp>
      <p:sp>
        <p:nvSpPr>
          <p:cNvPr id="2" name="Title 1"/>
          <p:cNvSpPr>
            <a:spLocks noGrp="1"/>
          </p:cNvSpPr>
          <p:nvPr>
            <p:ph type="title"/>
          </p:nvPr>
        </p:nvSpPr>
        <p:spPr/>
        <p:txBody>
          <a:bodyPr/>
          <a:lstStyle/>
          <a:p>
            <a:r>
              <a:rPr lang="en-US" dirty="0" smtClean="0"/>
              <a:t>Overdue Charges </a:t>
            </a:r>
            <a:r>
              <a:rPr lang="en-US" dirty="0"/>
              <a:t>–</a:t>
            </a:r>
            <a:r>
              <a:rPr lang="en-US" dirty="0" smtClean="0"/>
              <a:t> Penalty for Outlease</a:t>
            </a:r>
            <a:endParaRPr lang="en-US" dirty="0"/>
          </a:p>
        </p:txBody>
      </p:sp>
      <p:sp>
        <p:nvSpPr>
          <p:cNvPr id="5" name="Slide Number Placeholder 4"/>
          <p:cNvSpPr>
            <a:spLocks noGrp="1"/>
          </p:cNvSpPr>
          <p:nvPr>
            <p:ph type="sldNum" sz="quarter" idx="11"/>
          </p:nvPr>
        </p:nvSpPr>
        <p:spPr/>
        <p:txBody>
          <a:bodyPr anchor="t"/>
          <a:lstStyle/>
          <a:p>
            <a:pPr algn="r">
              <a:defRPr/>
            </a:pPr>
            <a:fld id="{5842F1FC-5FDD-41D6-BAD6-160FC7BE3BC4}" type="slidenum">
              <a:rPr lang="en-US" sz="1000" smtClean="0">
                <a:solidFill>
                  <a:srgbClr val="000000"/>
                </a:solidFill>
              </a:rPr>
              <a:pPr algn="r">
                <a:defRPr/>
              </a:pPr>
              <a:t>43</a:t>
            </a:fld>
            <a:endParaRPr lang="en-US" sz="1000" dirty="0">
              <a:solidFill>
                <a:srgbClr val="000000"/>
              </a:solidFill>
            </a:endParaRPr>
          </a:p>
        </p:txBody>
      </p:sp>
      <p:grpSp>
        <p:nvGrpSpPr>
          <p:cNvPr id="3" name="Group 2"/>
          <p:cNvGrpSpPr/>
          <p:nvPr/>
        </p:nvGrpSpPr>
        <p:grpSpPr>
          <a:xfrm>
            <a:off x="1447800" y="1210553"/>
            <a:ext cx="6641367" cy="5510922"/>
            <a:chOff x="1447800" y="1210553"/>
            <a:chExt cx="6641367" cy="5510922"/>
          </a:xfrm>
        </p:grpSpPr>
        <p:sp>
          <p:nvSpPr>
            <p:cNvPr id="58" name="Rectangle 57"/>
            <p:cNvSpPr/>
            <p:nvPr/>
          </p:nvSpPr>
          <p:spPr>
            <a:xfrm>
              <a:off x="2224981" y="2340999"/>
              <a:ext cx="1554362" cy="4945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3779344" y="2340999"/>
              <a:ext cx="1554362" cy="4945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5333706" y="2340999"/>
              <a:ext cx="1554362" cy="4945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2366287" y="2411652"/>
              <a:ext cx="1271751" cy="353264"/>
            </a:xfrm>
            <a:prstGeom prst="rect">
              <a:avLst/>
            </a:prstGeom>
            <a:noFill/>
          </p:spPr>
          <p:txBody>
            <a:bodyPr wrap="square" rtlCol="0">
              <a:spAutoFit/>
            </a:bodyPr>
            <a:lstStyle/>
            <a:p>
              <a:pPr algn="ctr"/>
              <a:r>
                <a:rPr lang="en-US" dirty="0" smtClean="0"/>
                <a:t>April</a:t>
              </a:r>
              <a:endParaRPr lang="en-US" dirty="0"/>
            </a:p>
          </p:txBody>
        </p:sp>
        <p:sp>
          <p:nvSpPr>
            <p:cNvPr id="62" name="TextBox 61"/>
            <p:cNvSpPr txBox="1"/>
            <p:nvPr/>
          </p:nvSpPr>
          <p:spPr>
            <a:xfrm>
              <a:off x="3917851" y="2411652"/>
              <a:ext cx="1271751" cy="353264"/>
            </a:xfrm>
            <a:prstGeom prst="rect">
              <a:avLst/>
            </a:prstGeom>
            <a:noFill/>
          </p:spPr>
          <p:txBody>
            <a:bodyPr wrap="square" rtlCol="0">
              <a:spAutoFit/>
            </a:bodyPr>
            <a:lstStyle/>
            <a:p>
              <a:pPr algn="ctr"/>
              <a:r>
                <a:rPr lang="en-US" dirty="0" smtClean="0"/>
                <a:t>May</a:t>
              </a:r>
              <a:endParaRPr lang="en-US" dirty="0"/>
            </a:p>
          </p:txBody>
        </p:sp>
        <p:sp>
          <p:nvSpPr>
            <p:cNvPr id="63" name="TextBox 62"/>
            <p:cNvSpPr txBox="1"/>
            <p:nvPr/>
          </p:nvSpPr>
          <p:spPr>
            <a:xfrm>
              <a:off x="5475012" y="2411652"/>
              <a:ext cx="1271751" cy="353264"/>
            </a:xfrm>
            <a:prstGeom prst="rect">
              <a:avLst/>
            </a:prstGeom>
            <a:noFill/>
          </p:spPr>
          <p:txBody>
            <a:bodyPr wrap="square" rtlCol="0">
              <a:spAutoFit/>
            </a:bodyPr>
            <a:lstStyle/>
            <a:p>
              <a:pPr algn="ctr"/>
              <a:r>
                <a:rPr lang="en-US" dirty="0" smtClean="0"/>
                <a:t>June</a:t>
              </a:r>
              <a:endParaRPr lang="en-US" dirty="0"/>
            </a:p>
          </p:txBody>
        </p:sp>
        <p:sp>
          <p:nvSpPr>
            <p:cNvPr id="64" name="TextBox 63"/>
            <p:cNvSpPr txBox="1"/>
            <p:nvPr/>
          </p:nvSpPr>
          <p:spPr>
            <a:xfrm>
              <a:off x="1589106" y="3259486"/>
              <a:ext cx="1271751" cy="256834"/>
            </a:xfrm>
            <a:prstGeom prst="rect">
              <a:avLst/>
            </a:prstGeom>
            <a:noFill/>
            <a:ln>
              <a:solidFill>
                <a:schemeClr val="accent1">
                  <a:shade val="50000"/>
                </a:schemeClr>
              </a:solidFill>
            </a:ln>
          </p:spPr>
          <p:txBody>
            <a:bodyPr wrap="square" rtlCol="0">
              <a:spAutoFit/>
            </a:bodyPr>
            <a:lstStyle/>
            <a:p>
              <a:pPr algn="ctr"/>
              <a:r>
                <a:rPr lang="en-US" sz="1200" dirty="0" smtClean="0"/>
                <a:t>4/1 Bill Created</a:t>
              </a:r>
              <a:endParaRPr lang="en-US" sz="1200" dirty="0"/>
            </a:p>
          </p:txBody>
        </p:sp>
        <p:sp>
          <p:nvSpPr>
            <p:cNvPr id="65" name="TextBox 64"/>
            <p:cNvSpPr txBox="1"/>
            <p:nvPr/>
          </p:nvSpPr>
          <p:spPr>
            <a:xfrm>
              <a:off x="3143468" y="3253593"/>
              <a:ext cx="1271751" cy="428057"/>
            </a:xfrm>
            <a:prstGeom prst="rect">
              <a:avLst/>
            </a:prstGeom>
            <a:noFill/>
            <a:ln>
              <a:solidFill>
                <a:schemeClr val="accent1">
                  <a:shade val="50000"/>
                </a:schemeClr>
              </a:solidFill>
            </a:ln>
          </p:spPr>
          <p:txBody>
            <a:bodyPr wrap="square" rtlCol="0">
              <a:spAutoFit/>
            </a:bodyPr>
            <a:lstStyle/>
            <a:p>
              <a:pPr algn="ctr"/>
              <a:r>
                <a:rPr lang="en-US" sz="1200" dirty="0" smtClean="0"/>
                <a:t>4/30 Collection Due Date</a:t>
              </a:r>
              <a:endParaRPr lang="en-US" sz="1200" dirty="0"/>
            </a:p>
          </p:txBody>
        </p:sp>
        <p:sp>
          <p:nvSpPr>
            <p:cNvPr id="66" name="TextBox 65"/>
            <p:cNvSpPr txBox="1"/>
            <p:nvPr/>
          </p:nvSpPr>
          <p:spPr>
            <a:xfrm>
              <a:off x="3143468" y="1422512"/>
              <a:ext cx="1271751" cy="256834"/>
            </a:xfrm>
            <a:prstGeom prst="rect">
              <a:avLst/>
            </a:prstGeom>
            <a:noFill/>
            <a:ln>
              <a:solidFill>
                <a:schemeClr val="accent1">
                  <a:shade val="50000"/>
                </a:schemeClr>
              </a:solidFill>
            </a:ln>
          </p:spPr>
          <p:txBody>
            <a:bodyPr wrap="square" rtlCol="0">
              <a:spAutoFit/>
            </a:bodyPr>
            <a:lstStyle/>
            <a:p>
              <a:pPr algn="ctr"/>
              <a:r>
                <a:rPr lang="en-US" sz="1200" dirty="0" smtClean="0"/>
                <a:t>5/1 No Penalty</a:t>
              </a:r>
              <a:endParaRPr lang="en-US" sz="1200" dirty="0"/>
            </a:p>
          </p:txBody>
        </p:sp>
        <p:sp>
          <p:nvSpPr>
            <p:cNvPr id="67" name="TextBox 66"/>
            <p:cNvSpPr txBox="1"/>
            <p:nvPr/>
          </p:nvSpPr>
          <p:spPr>
            <a:xfrm>
              <a:off x="4697831" y="1422512"/>
              <a:ext cx="1271751" cy="599280"/>
            </a:xfrm>
            <a:prstGeom prst="rect">
              <a:avLst/>
            </a:prstGeom>
            <a:noFill/>
            <a:ln>
              <a:solidFill>
                <a:schemeClr val="accent1">
                  <a:shade val="50000"/>
                </a:schemeClr>
              </a:solidFill>
            </a:ln>
          </p:spPr>
          <p:txBody>
            <a:bodyPr wrap="square" rtlCol="0">
              <a:spAutoFit/>
            </a:bodyPr>
            <a:lstStyle/>
            <a:p>
              <a:pPr algn="ctr"/>
              <a:r>
                <a:rPr lang="en-US" sz="1200" dirty="0" smtClean="0"/>
                <a:t>6/1 Penalty Assessed </a:t>
              </a:r>
            </a:p>
            <a:p>
              <a:pPr algn="ctr"/>
              <a:r>
                <a:rPr lang="en-US" sz="1200" dirty="0" smtClean="0"/>
                <a:t>(5/1 - 5/30)</a:t>
              </a:r>
              <a:endParaRPr lang="en-US" sz="1200" dirty="0"/>
            </a:p>
          </p:txBody>
        </p:sp>
        <p:cxnSp>
          <p:nvCxnSpPr>
            <p:cNvPr id="68" name="Straight Connector 67"/>
            <p:cNvCxnSpPr>
              <a:stCxn id="64" idx="0"/>
            </p:cNvCxnSpPr>
            <p:nvPr/>
          </p:nvCxnSpPr>
          <p:spPr>
            <a:xfrm flipV="1">
              <a:off x="2224981" y="2835569"/>
              <a:ext cx="0" cy="423917"/>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65" idx="0"/>
            </p:cNvCxnSpPr>
            <p:nvPr/>
          </p:nvCxnSpPr>
          <p:spPr>
            <a:xfrm flipV="1">
              <a:off x="3779344" y="2835569"/>
              <a:ext cx="0" cy="418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66" idx="2"/>
            </p:cNvCxnSpPr>
            <p:nvPr/>
          </p:nvCxnSpPr>
          <p:spPr>
            <a:xfrm>
              <a:off x="3779344" y="1679347"/>
              <a:ext cx="0" cy="6616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67" idx="2"/>
            </p:cNvCxnSpPr>
            <p:nvPr/>
          </p:nvCxnSpPr>
          <p:spPr>
            <a:xfrm>
              <a:off x="5333706" y="2021791"/>
              <a:ext cx="0" cy="319208"/>
            </a:xfrm>
            <a:prstGeom prst="line">
              <a:avLst/>
            </a:prstGeom>
          </p:spPr>
          <p:style>
            <a:lnRef idx="1">
              <a:schemeClr val="accent1"/>
            </a:lnRef>
            <a:fillRef idx="0">
              <a:schemeClr val="accent1"/>
            </a:fillRef>
            <a:effectRef idx="0">
              <a:schemeClr val="accent1"/>
            </a:effectRef>
            <a:fontRef idx="minor">
              <a:schemeClr val="tx1"/>
            </a:fontRef>
          </p:style>
        </p:cxnSp>
        <p:sp>
          <p:nvSpPr>
            <p:cNvPr id="72" name="Left Arrow 71"/>
            <p:cNvSpPr/>
            <p:nvPr/>
          </p:nvSpPr>
          <p:spPr>
            <a:xfrm>
              <a:off x="3849997" y="2127288"/>
              <a:ext cx="1483710" cy="14130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Left Arrow 72"/>
            <p:cNvSpPr/>
            <p:nvPr/>
          </p:nvSpPr>
          <p:spPr>
            <a:xfrm>
              <a:off x="2295634" y="2127288"/>
              <a:ext cx="1483710" cy="14130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2224981" y="5098213"/>
              <a:ext cx="1554362" cy="4945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3779344" y="5098213"/>
              <a:ext cx="1554362" cy="4945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5333706" y="5098213"/>
              <a:ext cx="1554362" cy="4945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p:cNvSpPr txBox="1"/>
            <p:nvPr/>
          </p:nvSpPr>
          <p:spPr>
            <a:xfrm>
              <a:off x="2366287" y="5168866"/>
              <a:ext cx="1271751" cy="353264"/>
            </a:xfrm>
            <a:prstGeom prst="rect">
              <a:avLst/>
            </a:prstGeom>
            <a:noFill/>
          </p:spPr>
          <p:txBody>
            <a:bodyPr wrap="square" rtlCol="0">
              <a:spAutoFit/>
            </a:bodyPr>
            <a:lstStyle/>
            <a:p>
              <a:pPr algn="ctr"/>
              <a:r>
                <a:rPr lang="en-US" dirty="0" smtClean="0"/>
                <a:t>April</a:t>
              </a:r>
              <a:endParaRPr lang="en-US" dirty="0"/>
            </a:p>
          </p:txBody>
        </p:sp>
        <p:sp>
          <p:nvSpPr>
            <p:cNvPr id="78" name="TextBox 77"/>
            <p:cNvSpPr txBox="1"/>
            <p:nvPr/>
          </p:nvSpPr>
          <p:spPr>
            <a:xfrm>
              <a:off x="3917851" y="5168866"/>
              <a:ext cx="1271751" cy="353264"/>
            </a:xfrm>
            <a:prstGeom prst="rect">
              <a:avLst/>
            </a:prstGeom>
            <a:noFill/>
          </p:spPr>
          <p:txBody>
            <a:bodyPr wrap="square" rtlCol="0">
              <a:spAutoFit/>
            </a:bodyPr>
            <a:lstStyle/>
            <a:p>
              <a:pPr algn="ctr"/>
              <a:r>
                <a:rPr lang="en-US" dirty="0" smtClean="0"/>
                <a:t>May</a:t>
              </a:r>
              <a:endParaRPr lang="en-US" dirty="0"/>
            </a:p>
          </p:txBody>
        </p:sp>
        <p:sp>
          <p:nvSpPr>
            <p:cNvPr id="79" name="TextBox 78"/>
            <p:cNvSpPr txBox="1"/>
            <p:nvPr/>
          </p:nvSpPr>
          <p:spPr>
            <a:xfrm>
              <a:off x="5475012" y="5168866"/>
              <a:ext cx="1271751" cy="353264"/>
            </a:xfrm>
            <a:prstGeom prst="rect">
              <a:avLst/>
            </a:prstGeom>
            <a:noFill/>
          </p:spPr>
          <p:txBody>
            <a:bodyPr wrap="square" rtlCol="0">
              <a:spAutoFit/>
            </a:bodyPr>
            <a:lstStyle/>
            <a:p>
              <a:pPr algn="ctr"/>
              <a:r>
                <a:rPr lang="en-US" dirty="0" smtClean="0"/>
                <a:t>June</a:t>
              </a:r>
              <a:endParaRPr lang="en-US" dirty="0"/>
            </a:p>
          </p:txBody>
        </p:sp>
        <p:sp>
          <p:nvSpPr>
            <p:cNvPr id="80" name="TextBox 79"/>
            <p:cNvSpPr txBox="1"/>
            <p:nvPr/>
          </p:nvSpPr>
          <p:spPr>
            <a:xfrm>
              <a:off x="1589106" y="6016700"/>
              <a:ext cx="1271751" cy="599280"/>
            </a:xfrm>
            <a:prstGeom prst="rect">
              <a:avLst/>
            </a:prstGeom>
            <a:noFill/>
            <a:ln>
              <a:solidFill>
                <a:schemeClr val="accent1">
                  <a:shade val="50000"/>
                </a:schemeClr>
              </a:solidFill>
            </a:ln>
          </p:spPr>
          <p:txBody>
            <a:bodyPr wrap="square" rtlCol="0">
              <a:spAutoFit/>
            </a:bodyPr>
            <a:lstStyle/>
            <a:p>
              <a:pPr algn="ctr"/>
              <a:r>
                <a:rPr lang="en-US" sz="1200" dirty="0" smtClean="0"/>
                <a:t>4/1 Bill Created </a:t>
              </a:r>
              <a:r>
                <a:rPr lang="en-US" sz="1200" b="1" u="sng" dirty="0" smtClean="0"/>
                <a:t>and Collection </a:t>
              </a:r>
            </a:p>
            <a:p>
              <a:pPr algn="ctr"/>
              <a:r>
                <a:rPr lang="en-US" sz="1200" b="1" u="sng" dirty="0" smtClean="0"/>
                <a:t>Due Date</a:t>
              </a:r>
              <a:endParaRPr lang="en-US" sz="1200" b="1" u="sng" dirty="0"/>
            </a:p>
          </p:txBody>
        </p:sp>
        <p:sp>
          <p:nvSpPr>
            <p:cNvPr id="81" name="TextBox 80"/>
            <p:cNvSpPr txBox="1"/>
            <p:nvPr/>
          </p:nvSpPr>
          <p:spPr>
            <a:xfrm>
              <a:off x="3143468" y="4179726"/>
              <a:ext cx="1271751" cy="599280"/>
            </a:xfrm>
            <a:prstGeom prst="rect">
              <a:avLst/>
            </a:prstGeom>
            <a:noFill/>
            <a:ln>
              <a:solidFill>
                <a:schemeClr val="accent1">
                  <a:shade val="50000"/>
                </a:schemeClr>
              </a:solidFill>
            </a:ln>
          </p:spPr>
          <p:txBody>
            <a:bodyPr wrap="square" rtlCol="0">
              <a:spAutoFit/>
            </a:bodyPr>
            <a:lstStyle/>
            <a:p>
              <a:pPr algn="ctr"/>
              <a:r>
                <a:rPr lang="en-US" sz="1200" dirty="0" smtClean="0"/>
                <a:t>5/1 Penalty Assessed </a:t>
              </a:r>
            </a:p>
            <a:p>
              <a:pPr algn="ctr"/>
              <a:r>
                <a:rPr lang="en-US" sz="1200" dirty="0" smtClean="0"/>
                <a:t>(4/1 - 4/30)</a:t>
              </a:r>
              <a:endParaRPr lang="en-US" sz="1200" dirty="0"/>
            </a:p>
          </p:txBody>
        </p:sp>
        <p:sp>
          <p:nvSpPr>
            <p:cNvPr id="82" name="TextBox 81"/>
            <p:cNvSpPr txBox="1"/>
            <p:nvPr/>
          </p:nvSpPr>
          <p:spPr>
            <a:xfrm>
              <a:off x="4697831" y="4179725"/>
              <a:ext cx="1271751" cy="599280"/>
            </a:xfrm>
            <a:prstGeom prst="rect">
              <a:avLst/>
            </a:prstGeom>
            <a:noFill/>
            <a:ln>
              <a:solidFill>
                <a:schemeClr val="accent1">
                  <a:shade val="50000"/>
                </a:schemeClr>
              </a:solidFill>
            </a:ln>
          </p:spPr>
          <p:txBody>
            <a:bodyPr wrap="square" rtlCol="0">
              <a:spAutoFit/>
            </a:bodyPr>
            <a:lstStyle/>
            <a:p>
              <a:pPr algn="ctr"/>
              <a:r>
                <a:rPr lang="en-US" sz="1200" dirty="0" smtClean="0"/>
                <a:t>6/1 Penalty Assessed </a:t>
              </a:r>
            </a:p>
            <a:p>
              <a:pPr algn="ctr"/>
              <a:r>
                <a:rPr lang="en-US" sz="1200" dirty="0" smtClean="0"/>
                <a:t>(5/1 - 5/30)</a:t>
              </a:r>
              <a:endParaRPr lang="en-US" sz="1200" dirty="0"/>
            </a:p>
          </p:txBody>
        </p:sp>
        <p:cxnSp>
          <p:nvCxnSpPr>
            <p:cNvPr id="83" name="Straight Connector 82"/>
            <p:cNvCxnSpPr>
              <a:stCxn id="80" idx="0"/>
            </p:cNvCxnSpPr>
            <p:nvPr/>
          </p:nvCxnSpPr>
          <p:spPr>
            <a:xfrm flipV="1">
              <a:off x="2224981" y="5592783"/>
              <a:ext cx="0" cy="4239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81" idx="2"/>
            </p:cNvCxnSpPr>
            <p:nvPr/>
          </p:nvCxnSpPr>
          <p:spPr>
            <a:xfrm>
              <a:off x="3779344" y="4779006"/>
              <a:ext cx="0" cy="319207"/>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82" idx="2"/>
            </p:cNvCxnSpPr>
            <p:nvPr/>
          </p:nvCxnSpPr>
          <p:spPr>
            <a:xfrm>
              <a:off x="5333706" y="4779005"/>
              <a:ext cx="0" cy="319208"/>
            </a:xfrm>
            <a:prstGeom prst="line">
              <a:avLst/>
            </a:prstGeom>
          </p:spPr>
          <p:style>
            <a:lnRef idx="1">
              <a:schemeClr val="accent1"/>
            </a:lnRef>
            <a:fillRef idx="0">
              <a:schemeClr val="accent1"/>
            </a:fillRef>
            <a:effectRef idx="0">
              <a:schemeClr val="accent1"/>
            </a:effectRef>
            <a:fontRef idx="minor">
              <a:schemeClr val="tx1"/>
            </a:fontRef>
          </p:style>
        </p:cxnSp>
        <p:sp>
          <p:nvSpPr>
            <p:cNvPr id="86" name="Left Arrow 85"/>
            <p:cNvSpPr/>
            <p:nvPr/>
          </p:nvSpPr>
          <p:spPr>
            <a:xfrm>
              <a:off x="3849997" y="4884501"/>
              <a:ext cx="1483710" cy="14130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Left Arrow 86"/>
            <p:cNvSpPr/>
            <p:nvPr/>
          </p:nvSpPr>
          <p:spPr>
            <a:xfrm>
              <a:off x="2295634" y="4884501"/>
              <a:ext cx="1483710" cy="14130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p:cNvSpPr txBox="1"/>
            <p:nvPr/>
          </p:nvSpPr>
          <p:spPr>
            <a:xfrm>
              <a:off x="6252193" y="1422512"/>
              <a:ext cx="1271751" cy="599280"/>
            </a:xfrm>
            <a:prstGeom prst="rect">
              <a:avLst/>
            </a:prstGeom>
            <a:noFill/>
            <a:ln>
              <a:solidFill>
                <a:schemeClr val="accent1">
                  <a:shade val="50000"/>
                </a:schemeClr>
              </a:solidFill>
            </a:ln>
          </p:spPr>
          <p:txBody>
            <a:bodyPr wrap="square" rtlCol="0">
              <a:spAutoFit/>
            </a:bodyPr>
            <a:lstStyle/>
            <a:p>
              <a:pPr algn="ctr"/>
              <a:r>
                <a:rPr lang="en-US" sz="1200" dirty="0"/>
                <a:t>7</a:t>
              </a:r>
              <a:r>
                <a:rPr lang="en-US" sz="1200" dirty="0" smtClean="0"/>
                <a:t>/1 Penalty Assessed </a:t>
              </a:r>
            </a:p>
            <a:p>
              <a:pPr algn="ctr"/>
              <a:r>
                <a:rPr lang="en-US" sz="1200" dirty="0" smtClean="0"/>
                <a:t>(6/1 - 6/30)</a:t>
              </a:r>
              <a:endParaRPr lang="en-US" sz="1200" dirty="0"/>
            </a:p>
          </p:txBody>
        </p:sp>
        <p:cxnSp>
          <p:nvCxnSpPr>
            <p:cNvPr id="89" name="Straight Connector 88"/>
            <p:cNvCxnSpPr>
              <a:stCxn id="88" idx="2"/>
            </p:cNvCxnSpPr>
            <p:nvPr/>
          </p:nvCxnSpPr>
          <p:spPr>
            <a:xfrm>
              <a:off x="6888069" y="2021791"/>
              <a:ext cx="0" cy="319208"/>
            </a:xfrm>
            <a:prstGeom prst="line">
              <a:avLst/>
            </a:prstGeom>
          </p:spPr>
          <p:style>
            <a:lnRef idx="1">
              <a:schemeClr val="accent1"/>
            </a:lnRef>
            <a:fillRef idx="0">
              <a:schemeClr val="accent1"/>
            </a:fillRef>
            <a:effectRef idx="0">
              <a:schemeClr val="accent1"/>
            </a:effectRef>
            <a:fontRef idx="minor">
              <a:schemeClr val="tx1"/>
            </a:fontRef>
          </p:style>
        </p:cxnSp>
        <p:sp>
          <p:nvSpPr>
            <p:cNvPr id="90" name="Left Arrow 89"/>
            <p:cNvSpPr/>
            <p:nvPr/>
          </p:nvSpPr>
          <p:spPr>
            <a:xfrm>
              <a:off x="5404359" y="2127288"/>
              <a:ext cx="1483710" cy="14130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6252193" y="4177973"/>
              <a:ext cx="1271751" cy="599280"/>
            </a:xfrm>
            <a:prstGeom prst="rect">
              <a:avLst/>
            </a:prstGeom>
            <a:noFill/>
            <a:ln>
              <a:solidFill>
                <a:schemeClr val="accent1">
                  <a:shade val="50000"/>
                </a:schemeClr>
              </a:solidFill>
            </a:ln>
          </p:spPr>
          <p:txBody>
            <a:bodyPr wrap="square" rtlCol="0">
              <a:spAutoFit/>
            </a:bodyPr>
            <a:lstStyle/>
            <a:p>
              <a:pPr algn="ctr"/>
              <a:r>
                <a:rPr lang="en-US" sz="1200" dirty="0" smtClean="0"/>
                <a:t>7/1 Penalty Assessed </a:t>
              </a:r>
            </a:p>
            <a:p>
              <a:pPr algn="ctr"/>
              <a:r>
                <a:rPr lang="en-US" sz="1200" dirty="0" smtClean="0"/>
                <a:t>(6/1 - 6/30)</a:t>
              </a:r>
              <a:endParaRPr lang="en-US" sz="1200" dirty="0"/>
            </a:p>
          </p:txBody>
        </p:sp>
        <p:cxnSp>
          <p:nvCxnSpPr>
            <p:cNvPr id="92" name="Straight Connector 91"/>
            <p:cNvCxnSpPr>
              <a:stCxn id="91" idx="2"/>
            </p:cNvCxnSpPr>
            <p:nvPr/>
          </p:nvCxnSpPr>
          <p:spPr>
            <a:xfrm>
              <a:off x="6888069" y="4777252"/>
              <a:ext cx="0" cy="319208"/>
            </a:xfrm>
            <a:prstGeom prst="line">
              <a:avLst/>
            </a:prstGeom>
          </p:spPr>
          <p:style>
            <a:lnRef idx="1">
              <a:schemeClr val="accent1"/>
            </a:lnRef>
            <a:fillRef idx="0">
              <a:schemeClr val="accent1"/>
            </a:fillRef>
            <a:effectRef idx="0">
              <a:schemeClr val="accent1"/>
            </a:effectRef>
            <a:fontRef idx="minor">
              <a:schemeClr val="tx1"/>
            </a:fontRef>
          </p:style>
        </p:cxnSp>
        <p:sp>
          <p:nvSpPr>
            <p:cNvPr id="93" name="Left Arrow 92"/>
            <p:cNvSpPr/>
            <p:nvPr/>
          </p:nvSpPr>
          <p:spPr>
            <a:xfrm>
              <a:off x="5404359" y="4882749"/>
              <a:ext cx="1483710" cy="14130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1447800" y="1210553"/>
              <a:ext cx="6641367" cy="26141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1447800" y="4107320"/>
              <a:ext cx="6641367" cy="26141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p:cNvSpPr txBox="1"/>
            <p:nvPr/>
          </p:nvSpPr>
          <p:spPr>
            <a:xfrm>
              <a:off x="1589106" y="1351859"/>
              <a:ext cx="989140" cy="342446"/>
            </a:xfrm>
            <a:prstGeom prst="rect">
              <a:avLst/>
            </a:prstGeom>
            <a:noFill/>
            <a:ln w="25400">
              <a:solidFill>
                <a:srgbClr val="FF0000"/>
              </a:solidFill>
            </a:ln>
          </p:spPr>
          <p:txBody>
            <a:bodyPr wrap="square" rtlCol="0">
              <a:spAutoFit/>
            </a:bodyPr>
            <a:lstStyle/>
            <a:p>
              <a:pPr algn="ctr"/>
              <a:r>
                <a:rPr lang="en-US" dirty="0" smtClean="0"/>
                <a:t>RWA</a:t>
              </a:r>
              <a:endParaRPr lang="en-US" dirty="0"/>
            </a:p>
          </p:txBody>
        </p:sp>
        <p:sp>
          <p:nvSpPr>
            <p:cNvPr id="97" name="TextBox 96"/>
            <p:cNvSpPr txBox="1"/>
            <p:nvPr/>
          </p:nvSpPr>
          <p:spPr>
            <a:xfrm>
              <a:off x="1589106" y="4257691"/>
              <a:ext cx="1342404" cy="369332"/>
            </a:xfrm>
            <a:prstGeom prst="rect">
              <a:avLst/>
            </a:prstGeom>
            <a:noFill/>
            <a:ln w="25400">
              <a:solidFill>
                <a:srgbClr val="FF0000"/>
              </a:solidFill>
            </a:ln>
          </p:spPr>
          <p:txBody>
            <a:bodyPr wrap="square" rtlCol="0">
              <a:spAutoFit/>
            </a:bodyPr>
            <a:lstStyle/>
            <a:p>
              <a:pPr algn="ctr"/>
              <a:r>
                <a:rPr lang="en-US" dirty="0" smtClean="0"/>
                <a:t>Outlease</a:t>
              </a:r>
              <a:endParaRPr lang="en-US" dirty="0"/>
            </a:p>
          </p:txBody>
        </p:sp>
      </p:grpSp>
    </p:spTree>
    <p:extLst>
      <p:ext uri="{BB962C8B-B14F-4D97-AF65-F5344CB8AC3E}">
        <p14:creationId xmlns:p14="http://schemas.microsoft.com/office/powerpoint/2010/main" val="168491421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7683335" y="5949538"/>
            <a:ext cx="1318161" cy="819397"/>
          </a:xfrm>
          <a:prstGeom prst="round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latin typeface="Arial"/>
            </a:endParaRPr>
          </a:p>
        </p:txBody>
      </p:sp>
      <p:sp>
        <p:nvSpPr>
          <p:cNvPr id="2" name="Title 1"/>
          <p:cNvSpPr>
            <a:spLocks noGrp="1"/>
          </p:cNvSpPr>
          <p:nvPr>
            <p:ph type="title"/>
          </p:nvPr>
        </p:nvSpPr>
        <p:spPr/>
        <p:txBody>
          <a:bodyPr/>
          <a:lstStyle/>
          <a:p>
            <a:r>
              <a:rPr lang="en-US" dirty="0" smtClean="0"/>
              <a:t>Overdue Charges – Administrative for R6 </a:t>
            </a:r>
            <a:endParaRPr lang="en-US" dirty="0"/>
          </a:p>
        </p:txBody>
      </p:sp>
      <p:sp>
        <p:nvSpPr>
          <p:cNvPr id="13" name="Content Placeholder 2"/>
          <p:cNvSpPr>
            <a:spLocks noGrp="1"/>
          </p:cNvSpPr>
          <p:nvPr>
            <p:ph idx="1"/>
          </p:nvPr>
        </p:nvSpPr>
        <p:spPr>
          <a:xfrm>
            <a:off x="457200" y="1188720"/>
            <a:ext cx="8686800" cy="3008478"/>
          </a:xfrm>
        </p:spPr>
        <p:txBody>
          <a:bodyPr/>
          <a:lstStyle/>
          <a:p>
            <a:pPr rtl="0" eaLnBrk="0" fontAlgn="base" hangingPunct="0">
              <a:spcBef>
                <a:spcPts val="300"/>
              </a:spcBef>
              <a:spcAft>
                <a:spcPts val="300"/>
              </a:spcAft>
            </a:pPr>
            <a:r>
              <a:rPr lang="en-US" sz="1800" dirty="0" smtClean="0">
                <a:solidFill>
                  <a:schemeClr val="tx1"/>
                </a:solidFill>
                <a:effectLst/>
              </a:rPr>
              <a:t>Administrative charges are applied as </a:t>
            </a:r>
            <a:r>
              <a:rPr lang="en-US" sz="1800" u="sng" dirty="0" smtClean="0">
                <a:solidFill>
                  <a:schemeClr val="tx1"/>
                </a:solidFill>
                <a:effectLst/>
              </a:rPr>
              <a:t>monthly (30-day period) </a:t>
            </a:r>
            <a:r>
              <a:rPr lang="en-US" sz="1800" u="sng" dirty="0" smtClean="0"/>
              <a:t>flat charge</a:t>
            </a:r>
            <a:r>
              <a:rPr lang="en-US" sz="1800" dirty="0" smtClean="0">
                <a:solidFill>
                  <a:schemeClr val="tx1"/>
                </a:solidFill>
                <a:effectLst/>
              </a:rPr>
              <a:t> on outstanding BDs</a:t>
            </a:r>
            <a:endParaRPr lang="en-US" sz="1800" dirty="0" smtClean="0">
              <a:effectLst/>
            </a:endParaRPr>
          </a:p>
          <a:p>
            <a:pPr rtl="0" eaLnBrk="0" fontAlgn="base" hangingPunct="0">
              <a:spcBef>
                <a:spcPts val="300"/>
              </a:spcBef>
              <a:spcAft>
                <a:spcPts val="300"/>
              </a:spcAft>
            </a:pPr>
            <a:r>
              <a:rPr lang="en-US" sz="1800" dirty="0" smtClean="0">
                <a:solidFill>
                  <a:schemeClr val="tx1"/>
                </a:solidFill>
                <a:effectLst/>
              </a:rPr>
              <a:t>Pegasys begins administrative</a:t>
            </a:r>
            <a:r>
              <a:rPr lang="en-US" sz="1800" baseline="0" dirty="0" smtClean="0">
                <a:solidFill>
                  <a:schemeClr val="tx1"/>
                </a:solidFill>
                <a:effectLst/>
              </a:rPr>
              <a:t> </a:t>
            </a:r>
            <a:r>
              <a:rPr lang="en-US" sz="1800" dirty="0" smtClean="0">
                <a:solidFill>
                  <a:schemeClr val="tx1"/>
                </a:solidFill>
                <a:effectLst/>
              </a:rPr>
              <a:t>charge calculations the </a:t>
            </a:r>
            <a:r>
              <a:rPr lang="en-US" sz="1800" b="1" i="1" u="sng" dirty="0" smtClean="0">
                <a:solidFill>
                  <a:schemeClr val="tx1"/>
                </a:solidFill>
                <a:effectLst/>
              </a:rPr>
              <a:t>day of</a:t>
            </a:r>
            <a:r>
              <a:rPr lang="en-US" sz="1800" i="1" dirty="0" smtClean="0">
                <a:solidFill>
                  <a:schemeClr val="tx1"/>
                </a:solidFill>
                <a:effectLst/>
              </a:rPr>
              <a:t> </a:t>
            </a:r>
            <a:r>
              <a:rPr lang="en-US" sz="1800" dirty="0" smtClean="0">
                <a:solidFill>
                  <a:schemeClr val="tx1"/>
                </a:solidFill>
                <a:effectLst/>
              </a:rPr>
              <a:t>the </a:t>
            </a:r>
            <a:r>
              <a:rPr lang="en-US" sz="1800" b="1" u="sng" dirty="0" smtClean="0">
                <a:solidFill>
                  <a:schemeClr val="tx1"/>
                </a:solidFill>
                <a:effectLst/>
              </a:rPr>
              <a:t>Collection Due Date</a:t>
            </a:r>
            <a:endParaRPr lang="en-US" sz="1800" dirty="0" smtClean="0">
              <a:effectLst/>
            </a:endParaRPr>
          </a:p>
          <a:p>
            <a:pPr lvl="1">
              <a:spcBef>
                <a:spcPts val="300"/>
              </a:spcBef>
              <a:spcAft>
                <a:spcPts val="300"/>
              </a:spcAft>
            </a:pPr>
            <a:r>
              <a:rPr lang="en-US" sz="1600" dirty="0" smtClean="0">
                <a:solidFill>
                  <a:schemeClr val="tx1"/>
                </a:solidFill>
                <a:effectLst/>
                <a:ea typeface="+mn-ea"/>
                <a:cs typeface="+mn-cs"/>
              </a:rPr>
              <a:t>If Collection is not received </a:t>
            </a:r>
            <a:r>
              <a:rPr lang="en-US" sz="1600" dirty="0" smtClean="0">
                <a:solidFill>
                  <a:schemeClr val="tx1"/>
                </a:solidFill>
                <a:effectLst/>
              </a:rPr>
              <a:t>30 days after </a:t>
            </a:r>
            <a:r>
              <a:rPr lang="en-US" sz="1600" dirty="0" smtClean="0">
                <a:solidFill>
                  <a:schemeClr val="tx1"/>
                </a:solidFill>
                <a:effectLst/>
                <a:ea typeface="+mn-ea"/>
                <a:cs typeface="+mn-cs"/>
              </a:rPr>
              <a:t>the BD’s Collection Due Date, a flat administrative charge of $10 will be applied at the statement level</a:t>
            </a:r>
          </a:p>
          <a:p>
            <a:pPr lvl="1">
              <a:spcBef>
                <a:spcPts val="300"/>
              </a:spcBef>
              <a:spcAft>
                <a:spcPts val="300"/>
              </a:spcAft>
            </a:pPr>
            <a:r>
              <a:rPr lang="en-US" sz="1600" dirty="0" smtClean="0">
                <a:ea typeface="+mn-ea"/>
                <a:cs typeface="+mn-cs"/>
              </a:rPr>
              <a:t>Every month afterwards when AROVERDUE runs, a $10 Administrative Charge will be assessed on the statement</a:t>
            </a:r>
            <a:endParaRPr lang="en-US" sz="1600" dirty="0" smtClean="0">
              <a:solidFill>
                <a:srgbClr val="000000"/>
              </a:solidFill>
            </a:endParaRPr>
          </a:p>
        </p:txBody>
      </p:sp>
      <p:sp>
        <p:nvSpPr>
          <p:cNvPr id="19" name="TextBox 18"/>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44</a:t>
            </a:fld>
            <a:endParaRPr lang="en-US" sz="1000" dirty="0"/>
          </a:p>
        </p:txBody>
      </p:sp>
      <p:grpSp>
        <p:nvGrpSpPr>
          <p:cNvPr id="15" name="Group 14"/>
          <p:cNvGrpSpPr/>
          <p:nvPr/>
        </p:nvGrpSpPr>
        <p:grpSpPr>
          <a:xfrm>
            <a:off x="701738" y="3699693"/>
            <a:ext cx="7725744" cy="2883608"/>
            <a:chOff x="956930" y="4180114"/>
            <a:chExt cx="7725744" cy="2540150"/>
          </a:xfrm>
        </p:grpSpPr>
        <p:grpSp>
          <p:nvGrpSpPr>
            <p:cNvPr id="16" name="Group 15"/>
            <p:cNvGrpSpPr/>
            <p:nvPr/>
          </p:nvGrpSpPr>
          <p:grpSpPr>
            <a:xfrm>
              <a:off x="956930" y="4180114"/>
              <a:ext cx="7725744" cy="2540150"/>
              <a:chOff x="514152" y="3253839"/>
              <a:chExt cx="8434772" cy="3515096"/>
            </a:xfrm>
          </p:grpSpPr>
          <p:graphicFrame>
            <p:nvGraphicFramePr>
              <p:cNvPr id="20" name="Diagram 19"/>
              <p:cNvGraphicFramePr/>
              <p:nvPr>
                <p:extLst>
                  <p:ext uri="{D42A27DB-BD31-4B8C-83A1-F6EECF244321}">
                    <p14:modId xmlns:p14="http://schemas.microsoft.com/office/powerpoint/2010/main" val="21902516"/>
                  </p:ext>
                </p:extLst>
              </p:nvPr>
            </p:nvGraphicFramePr>
            <p:xfrm>
              <a:off x="1075584" y="3253839"/>
              <a:ext cx="7873340" cy="35150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21" name="Curved Connector 20"/>
              <p:cNvCxnSpPr/>
              <p:nvPr/>
            </p:nvCxnSpPr>
            <p:spPr bwMode="auto">
              <a:xfrm rot="5400000" flipH="1" flipV="1">
                <a:off x="2038262" y="4562193"/>
                <a:ext cx="2090636" cy="713777"/>
              </a:xfrm>
              <a:prstGeom prst="curvedConnector3">
                <a:avLst>
                  <a:gd name="adj1" fmla="val 109659"/>
                </a:avLst>
              </a:prstGeom>
              <a:solidFill>
                <a:srgbClr val="ED171F"/>
              </a:solidFill>
              <a:ln w="28575" cap="flat" cmpd="sng" algn="ctr">
                <a:solidFill>
                  <a:srgbClr val="C00000">
                    <a:alpha val="75000"/>
                  </a:srgbClr>
                </a:solidFill>
                <a:prstDash val="solid"/>
                <a:round/>
                <a:headEnd type="none" w="med" len="med"/>
                <a:tailEnd type="arrow"/>
              </a:ln>
              <a:effectLst/>
            </p:spPr>
          </p:cxnSp>
          <p:sp>
            <p:nvSpPr>
              <p:cNvPr id="25" name="TextBox 24"/>
              <p:cNvSpPr txBox="1"/>
              <p:nvPr/>
            </p:nvSpPr>
            <p:spPr>
              <a:xfrm>
                <a:off x="573266" y="3987603"/>
                <a:ext cx="697628" cy="277000"/>
              </a:xfrm>
              <a:prstGeom prst="rect">
                <a:avLst/>
              </a:prstGeom>
              <a:noFill/>
            </p:spPr>
            <p:txBody>
              <a:bodyPr wrap="none" rtlCol="0">
                <a:spAutoFit/>
              </a:bodyPr>
              <a:lstStyle/>
              <a:p>
                <a:r>
                  <a:rPr lang="en-US" sz="1200" b="1" dirty="0" smtClean="0">
                    <a:solidFill>
                      <a:srgbClr val="808080">
                        <a:lumMod val="50000"/>
                      </a:srgbClr>
                    </a:solidFill>
                    <a:latin typeface="Arial"/>
                  </a:rPr>
                  <a:t>Status</a:t>
                </a:r>
                <a:r>
                  <a:rPr lang="en-US" sz="1200" dirty="0" smtClean="0">
                    <a:solidFill>
                      <a:srgbClr val="808080">
                        <a:lumMod val="50000"/>
                      </a:srgbClr>
                    </a:solidFill>
                    <a:latin typeface="Arial"/>
                  </a:rPr>
                  <a:t>:</a:t>
                </a:r>
                <a:endParaRPr lang="en-US" sz="1200" dirty="0">
                  <a:solidFill>
                    <a:srgbClr val="808080">
                      <a:lumMod val="50000"/>
                    </a:srgbClr>
                  </a:solidFill>
                  <a:latin typeface="Arial"/>
                </a:endParaRPr>
              </a:p>
            </p:txBody>
          </p:sp>
          <p:sp>
            <p:nvSpPr>
              <p:cNvPr id="26" name="TextBox 25"/>
              <p:cNvSpPr txBox="1"/>
              <p:nvPr/>
            </p:nvSpPr>
            <p:spPr>
              <a:xfrm>
                <a:off x="514152" y="4986069"/>
                <a:ext cx="920083" cy="562766"/>
              </a:xfrm>
              <a:prstGeom prst="rect">
                <a:avLst/>
              </a:prstGeom>
              <a:noFill/>
            </p:spPr>
            <p:txBody>
              <a:bodyPr wrap="square" rtlCol="0">
                <a:spAutoFit/>
              </a:bodyPr>
              <a:lstStyle/>
              <a:p>
                <a:r>
                  <a:rPr lang="en-US" sz="1200" b="1" dirty="0" smtClean="0">
                    <a:solidFill>
                      <a:srgbClr val="808080">
                        <a:lumMod val="50000"/>
                      </a:srgbClr>
                    </a:solidFill>
                    <a:latin typeface="Arial"/>
                  </a:rPr>
                  <a:t>Admin</a:t>
                </a:r>
              </a:p>
              <a:p>
                <a:r>
                  <a:rPr lang="en-US" sz="1200" b="1" dirty="0" smtClean="0">
                    <a:solidFill>
                      <a:srgbClr val="808080">
                        <a:lumMod val="50000"/>
                      </a:srgbClr>
                    </a:solidFill>
                    <a:latin typeface="Arial"/>
                  </a:rPr>
                  <a:t>Amount:</a:t>
                </a:r>
                <a:endParaRPr lang="en-US" sz="1200" dirty="0">
                  <a:solidFill>
                    <a:srgbClr val="808080">
                      <a:lumMod val="50000"/>
                    </a:srgbClr>
                  </a:solidFill>
                  <a:latin typeface="Arial"/>
                </a:endParaRPr>
              </a:p>
            </p:txBody>
          </p:sp>
          <p:sp>
            <p:nvSpPr>
              <p:cNvPr id="29" name="TextBox 28"/>
              <p:cNvSpPr txBox="1"/>
              <p:nvPr/>
            </p:nvSpPr>
            <p:spPr>
              <a:xfrm>
                <a:off x="604673" y="6026849"/>
                <a:ext cx="541943" cy="461665"/>
              </a:xfrm>
              <a:prstGeom prst="rect">
                <a:avLst/>
              </a:prstGeom>
              <a:noFill/>
            </p:spPr>
            <p:txBody>
              <a:bodyPr wrap="none" rtlCol="0">
                <a:spAutoFit/>
              </a:bodyPr>
              <a:lstStyle/>
              <a:p>
                <a:r>
                  <a:rPr lang="en-US" sz="1200" b="1" dirty="0" smtClean="0">
                    <a:solidFill>
                      <a:srgbClr val="808080">
                        <a:lumMod val="50000"/>
                      </a:srgbClr>
                    </a:solidFill>
                    <a:latin typeface="Arial"/>
                  </a:rPr>
                  <a:t>Total</a:t>
                </a:r>
              </a:p>
              <a:p>
                <a:r>
                  <a:rPr lang="en-US" sz="1200" b="1" dirty="0" smtClean="0">
                    <a:solidFill>
                      <a:srgbClr val="808080">
                        <a:lumMod val="50000"/>
                      </a:srgbClr>
                    </a:solidFill>
                    <a:latin typeface="Arial"/>
                  </a:rPr>
                  <a:t>Due:</a:t>
                </a:r>
                <a:endParaRPr lang="en-US" sz="1200" dirty="0">
                  <a:solidFill>
                    <a:srgbClr val="808080">
                      <a:lumMod val="50000"/>
                    </a:srgbClr>
                  </a:solidFill>
                  <a:latin typeface="Arial"/>
                </a:endParaRPr>
              </a:p>
            </p:txBody>
          </p:sp>
        </p:grpSp>
        <p:cxnSp>
          <p:nvCxnSpPr>
            <p:cNvPr id="17" name="Curved Connector 16"/>
            <p:cNvCxnSpPr/>
            <p:nvPr/>
          </p:nvCxnSpPr>
          <p:spPr bwMode="auto">
            <a:xfrm rot="5400000" flipH="1" flipV="1">
              <a:off x="4327649" y="5045856"/>
              <a:ext cx="1510778" cy="653777"/>
            </a:xfrm>
            <a:prstGeom prst="curvedConnector3">
              <a:avLst>
                <a:gd name="adj1" fmla="val 109659"/>
              </a:avLst>
            </a:prstGeom>
            <a:solidFill>
              <a:srgbClr val="ED171F"/>
            </a:solidFill>
            <a:ln w="28575" cap="flat" cmpd="sng" algn="ctr">
              <a:solidFill>
                <a:srgbClr val="C00000">
                  <a:alpha val="75000"/>
                </a:srgbClr>
              </a:solidFill>
              <a:prstDash val="solid"/>
              <a:round/>
              <a:headEnd type="none" w="med" len="med"/>
              <a:tailEnd type="arrow"/>
            </a:ln>
            <a:effectLst/>
          </p:spPr>
        </p:cxnSp>
        <p:cxnSp>
          <p:nvCxnSpPr>
            <p:cNvPr id="18" name="Curved Connector 17"/>
            <p:cNvCxnSpPr/>
            <p:nvPr/>
          </p:nvCxnSpPr>
          <p:spPr bwMode="auto">
            <a:xfrm rot="5400000" flipH="1" flipV="1">
              <a:off x="6233799" y="5045857"/>
              <a:ext cx="1510778" cy="653777"/>
            </a:xfrm>
            <a:prstGeom prst="curvedConnector3">
              <a:avLst>
                <a:gd name="adj1" fmla="val 109659"/>
              </a:avLst>
            </a:prstGeom>
            <a:solidFill>
              <a:srgbClr val="ED171F"/>
            </a:solidFill>
            <a:ln w="28575" cap="flat" cmpd="sng" algn="ctr">
              <a:solidFill>
                <a:srgbClr val="C00000">
                  <a:alpha val="75000"/>
                </a:srgbClr>
              </a:solidFill>
              <a:prstDash val="solid"/>
              <a:round/>
              <a:headEnd type="none" w="med" len="med"/>
              <a:tailEnd type="arrow"/>
            </a:ln>
            <a:effectLst/>
          </p:spPr>
        </p:cxnSp>
      </p:grpSp>
      <p:sp>
        <p:nvSpPr>
          <p:cNvPr id="22" name="Footer Placeholder 4"/>
          <p:cNvSpPr>
            <a:spLocks noGrp="1"/>
          </p:cNvSpPr>
          <p:nvPr>
            <p:ph type="ftr" sz="quarter" idx="4294967295"/>
          </p:nvPr>
        </p:nvSpPr>
        <p:spPr>
          <a:xfrm>
            <a:off x="341453" y="6553200"/>
            <a:ext cx="7010400" cy="304800"/>
          </a:xfrm>
          <a:prstGeom prst="rect">
            <a:avLst/>
          </a:prstGeom>
        </p:spPr>
        <p:txBody>
          <a:bodyPr/>
          <a:lstStyle/>
          <a:p>
            <a:pPr>
              <a:defRPr/>
            </a:pPr>
            <a:r>
              <a:rPr lang="en-US" sz="1200" b="1" dirty="0" smtClean="0"/>
              <a:t>CGI Federal Proprietary and Confidential</a:t>
            </a:r>
            <a:endParaRPr lang="en-US" sz="1200" b="1" dirty="0"/>
          </a:p>
        </p:txBody>
      </p:sp>
    </p:spTree>
    <p:extLst>
      <p:ext uri="{BB962C8B-B14F-4D97-AF65-F5344CB8AC3E}">
        <p14:creationId xmlns:p14="http://schemas.microsoft.com/office/powerpoint/2010/main" val="106429468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7873340" y="6008914"/>
            <a:ext cx="1073728" cy="736270"/>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latin typeface="Arial"/>
            </a:endParaRPr>
          </a:p>
        </p:txBody>
      </p:sp>
      <p:sp>
        <p:nvSpPr>
          <p:cNvPr id="2" name="Title 1"/>
          <p:cNvSpPr>
            <a:spLocks noGrp="1"/>
          </p:cNvSpPr>
          <p:nvPr>
            <p:ph type="title"/>
          </p:nvPr>
        </p:nvSpPr>
        <p:spPr>
          <a:xfrm>
            <a:off x="455613" y="331788"/>
            <a:ext cx="8216900" cy="563562"/>
          </a:xfrm>
        </p:spPr>
        <p:txBody>
          <a:bodyPr/>
          <a:lstStyle/>
          <a:p>
            <a:r>
              <a:rPr lang="en-US" dirty="0" smtClean="0"/>
              <a:t>Overdue Charges </a:t>
            </a:r>
            <a:r>
              <a:rPr lang="en-US" dirty="0"/>
              <a:t>–</a:t>
            </a:r>
            <a:r>
              <a:rPr lang="en-US" dirty="0" smtClean="0"/>
              <a:t> </a:t>
            </a:r>
            <a:r>
              <a:rPr lang="en-US" dirty="0"/>
              <a:t>Administrative for </a:t>
            </a:r>
            <a:r>
              <a:rPr lang="en-US" dirty="0" smtClean="0"/>
              <a:t>Outlease</a:t>
            </a:r>
            <a:endParaRPr lang="en-US" dirty="0"/>
          </a:p>
        </p:txBody>
      </p:sp>
      <p:sp>
        <p:nvSpPr>
          <p:cNvPr id="5" name="Slide Number Placeholder 4"/>
          <p:cNvSpPr>
            <a:spLocks noGrp="1"/>
          </p:cNvSpPr>
          <p:nvPr>
            <p:ph type="sldNum" sz="quarter" idx="11"/>
          </p:nvPr>
        </p:nvSpPr>
        <p:spPr/>
        <p:txBody>
          <a:bodyPr anchor="t"/>
          <a:lstStyle/>
          <a:p>
            <a:pPr algn="r">
              <a:defRPr/>
            </a:pPr>
            <a:fld id="{5842F1FC-5FDD-41D6-BAD6-160FC7BE3BC4}" type="slidenum">
              <a:rPr lang="en-US" sz="1000" smtClean="0">
                <a:solidFill>
                  <a:srgbClr val="000000"/>
                </a:solidFill>
              </a:rPr>
              <a:pPr algn="r">
                <a:defRPr/>
              </a:pPr>
              <a:t>45</a:t>
            </a:fld>
            <a:endParaRPr lang="en-US" sz="1000" dirty="0">
              <a:solidFill>
                <a:srgbClr val="000000"/>
              </a:solidFill>
            </a:endParaRPr>
          </a:p>
        </p:txBody>
      </p:sp>
      <p:grpSp>
        <p:nvGrpSpPr>
          <p:cNvPr id="4" name="Group 3"/>
          <p:cNvGrpSpPr/>
          <p:nvPr/>
        </p:nvGrpSpPr>
        <p:grpSpPr>
          <a:xfrm>
            <a:off x="1162050" y="1252537"/>
            <a:ext cx="7067550" cy="5353050"/>
            <a:chOff x="1162050" y="1252537"/>
            <a:chExt cx="7067550" cy="5353050"/>
          </a:xfrm>
        </p:grpSpPr>
        <p:sp>
          <p:nvSpPr>
            <p:cNvPr id="97" name="Rectangle 96"/>
            <p:cNvSpPr/>
            <p:nvPr/>
          </p:nvSpPr>
          <p:spPr>
            <a:xfrm>
              <a:off x="1989104" y="2350599"/>
              <a:ext cx="1654107" cy="4804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3643211" y="2350599"/>
              <a:ext cx="1654107" cy="4804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a:off x="5297319" y="2350599"/>
              <a:ext cx="1654107" cy="4804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p:cNvSpPr txBox="1"/>
            <p:nvPr/>
          </p:nvSpPr>
          <p:spPr>
            <a:xfrm>
              <a:off x="2139477" y="2419228"/>
              <a:ext cx="1353361" cy="343144"/>
            </a:xfrm>
            <a:prstGeom prst="rect">
              <a:avLst/>
            </a:prstGeom>
            <a:noFill/>
          </p:spPr>
          <p:txBody>
            <a:bodyPr wrap="square" rtlCol="0">
              <a:spAutoFit/>
            </a:bodyPr>
            <a:lstStyle/>
            <a:p>
              <a:pPr algn="ctr"/>
              <a:r>
                <a:rPr lang="en-US" dirty="0" smtClean="0"/>
                <a:t>April</a:t>
              </a:r>
              <a:endParaRPr lang="en-US" dirty="0"/>
            </a:p>
          </p:txBody>
        </p:sp>
        <p:sp>
          <p:nvSpPr>
            <p:cNvPr id="101" name="TextBox 100"/>
            <p:cNvSpPr txBox="1"/>
            <p:nvPr/>
          </p:nvSpPr>
          <p:spPr>
            <a:xfrm>
              <a:off x="3790607" y="2419228"/>
              <a:ext cx="1353361" cy="343144"/>
            </a:xfrm>
            <a:prstGeom prst="rect">
              <a:avLst/>
            </a:prstGeom>
            <a:noFill/>
          </p:spPr>
          <p:txBody>
            <a:bodyPr wrap="square" rtlCol="0">
              <a:spAutoFit/>
            </a:bodyPr>
            <a:lstStyle/>
            <a:p>
              <a:pPr algn="ctr"/>
              <a:r>
                <a:rPr lang="en-US" dirty="0" smtClean="0"/>
                <a:t>May</a:t>
              </a:r>
              <a:endParaRPr lang="en-US" dirty="0"/>
            </a:p>
          </p:txBody>
        </p:sp>
        <p:sp>
          <p:nvSpPr>
            <p:cNvPr id="102" name="TextBox 101"/>
            <p:cNvSpPr txBox="1"/>
            <p:nvPr/>
          </p:nvSpPr>
          <p:spPr>
            <a:xfrm>
              <a:off x="5447692" y="2419228"/>
              <a:ext cx="1353361" cy="343144"/>
            </a:xfrm>
            <a:prstGeom prst="rect">
              <a:avLst/>
            </a:prstGeom>
            <a:noFill/>
          </p:spPr>
          <p:txBody>
            <a:bodyPr wrap="square" rtlCol="0">
              <a:spAutoFit/>
            </a:bodyPr>
            <a:lstStyle/>
            <a:p>
              <a:pPr algn="ctr"/>
              <a:r>
                <a:rPr lang="en-US" dirty="0" smtClean="0"/>
                <a:t>June</a:t>
              </a:r>
              <a:endParaRPr lang="en-US" dirty="0"/>
            </a:p>
          </p:txBody>
        </p:sp>
        <p:sp>
          <p:nvSpPr>
            <p:cNvPr id="103" name="TextBox 102"/>
            <p:cNvSpPr txBox="1"/>
            <p:nvPr/>
          </p:nvSpPr>
          <p:spPr>
            <a:xfrm>
              <a:off x="1312423" y="3242774"/>
              <a:ext cx="1353361" cy="249477"/>
            </a:xfrm>
            <a:prstGeom prst="rect">
              <a:avLst/>
            </a:prstGeom>
            <a:noFill/>
            <a:ln>
              <a:solidFill>
                <a:schemeClr val="accent1">
                  <a:shade val="50000"/>
                </a:schemeClr>
              </a:solidFill>
            </a:ln>
          </p:spPr>
          <p:txBody>
            <a:bodyPr wrap="square" rtlCol="0">
              <a:spAutoFit/>
            </a:bodyPr>
            <a:lstStyle/>
            <a:p>
              <a:pPr algn="ctr"/>
              <a:r>
                <a:rPr lang="en-US" sz="1200" dirty="0" smtClean="0"/>
                <a:t>4/1 Bill Created</a:t>
              </a:r>
              <a:endParaRPr lang="en-US" sz="1200" dirty="0"/>
            </a:p>
          </p:txBody>
        </p:sp>
        <p:sp>
          <p:nvSpPr>
            <p:cNvPr id="104" name="TextBox 103"/>
            <p:cNvSpPr txBox="1"/>
            <p:nvPr/>
          </p:nvSpPr>
          <p:spPr>
            <a:xfrm>
              <a:off x="2966531" y="3237050"/>
              <a:ext cx="1353361" cy="415794"/>
            </a:xfrm>
            <a:prstGeom prst="rect">
              <a:avLst/>
            </a:prstGeom>
            <a:noFill/>
            <a:ln>
              <a:solidFill>
                <a:schemeClr val="accent1">
                  <a:shade val="50000"/>
                </a:schemeClr>
              </a:solidFill>
            </a:ln>
          </p:spPr>
          <p:txBody>
            <a:bodyPr wrap="square" rtlCol="0">
              <a:spAutoFit/>
            </a:bodyPr>
            <a:lstStyle/>
            <a:p>
              <a:pPr algn="ctr"/>
              <a:r>
                <a:rPr lang="en-US" sz="1200" dirty="0" smtClean="0"/>
                <a:t>4/30 Collection Due Date</a:t>
              </a:r>
              <a:endParaRPr lang="en-US" sz="1200" dirty="0"/>
            </a:p>
          </p:txBody>
        </p:sp>
        <p:sp>
          <p:nvSpPr>
            <p:cNvPr id="105" name="TextBox 104"/>
            <p:cNvSpPr txBox="1"/>
            <p:nvPr/>
          </p:nvSpPr>
          <p:spPr>
            <a:xfrm>
              <a:off x="2966531" y="1458424"/>
              <a:ext cx="1353361" cy="249477"/>
            </a:xfrm>
            <a:prstGeom prst="rect">
              <a:avLst/>
            </a:prstGeom>
            <a:noFill/>
            <a:ln>
              <a:solidFill>
                <a:schemeClr val="accent1">
                  <a:shade val="50000"/>
                </a:schemeClr>
              </a:solidFill>
            </a:ln>
          </p:spPr>
          <p:txBody>
            <a:bodyPr wrap="square" rtlCol="0">
              <a:spAutoFit/>
            </a:bodyPr>
            <a:lstStyle/>
            <a:p>
              <a:pPr algn="ctr"/>
              <a:r>
                <a:rPr lang="en-US" sz="1200" dirty="0" smtClean="0"/>
                <a:t>5/1 No Admin</a:t>
              </a:r>
              <a:endParaRPr lang="en-US" sz="1200" dirty="0"/>
            </a:p>
          </p:txBody>
        </p:sp>
        <p:sp>
          <p:nvSpPr>
            <p:cNvPr id="106" name="TextBox 105"/>
            <p:cNvSpPr txBox="1"/>
            <p:nvPr/>
          </p:nvSpPr>
          <p:spPr>
            <a:xfrm>
              <a:off x="4620638" y="1458424"/>
              <a:ext cx="1353361" cy="582112"/>
            </a:xfrm>
            <a:prstGeom prst="rect">
              <a:avLst/>
            </a:prstGeom>
            <a:noFill/>
            <a:ln>
              <a:solidFill>
                <a:schemeClr val="accent1">
                  <a:shade val="50000"/>
                </a:schemeClr>
              </a:solidFill>
            </a:ln>
          </p:spPr>
          <p:txBody>
            <a:bodyPr wrap="square" rtlCol="0">
              <a:spAutoFit/>
            </a:bodyPr>
            <a:lstStyle/>
            <a:p>
              <a:pPr algn="ctr"/>
              <a:r>
                <a:rPr lang="en-US" sz="1200" dirty="0" smtClean="0"/>
                <a:t>6/1 Admin Assessed </a:t>
              </a:r>
            </a:p>
            <a:p>
              <a:pPr algn="ctr"/>
              <a:r>
                <a:rPr lang="en-US" sz="1200" dirty="0" smtClean="0"/>
                <a:t>(5/1 - 5/30)</a:t>
              </a:r>
              <a:endParaRPr lang="en-US" sz="1200" dirty="0"/>
            </a:p>
          </p:txBody>
        </p:sp>
        <p:cxnSp>
          <p:nvCxnSpPr>
            <p:cNvPr id="107" name="Straight Connector 106"/>
            <p:cNvCxnSpPr>
              <a:stCxn id="103" idx="0"/>
            </p:cNvCxnSpPr>
            <p:nvPr/>
          </p:nvCxnSpPr>
          <p:spPr>
            <a:xfrm flipV="1">
              <a:off x="1989104" y="2831001"/>
              <a:ext cx="0" cy="41177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104" idx="0"/>
            </p:cNvCxnSpPr>
            <p:nvPr/>
          </p:nvCxnSpPr>
          <p:spPr>
            <a:xfrm flipV="1">
              <a:off x="3643211" y="2831001"/>
              <a:ext cx="0" cy="4060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Straight Connector 108"/>
            <p:cNvCxnSpPr>
              <a:stCxn id="105" idx="2"/>
            </p:cNvCxnSpPr>
            <p:nvPr/>
          </p:nvCxnSpPr>
          <p:spPr>
            <a:xfrm>
              <a:off x="3643211" y="1707901"/>
              <a:ext cx="0" cy="6426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106" idx="2"/>
            </p:cNvCxnSpPr>
            <p:nvPr/>
          </p:nvCxnSpPr>
          <p:spPr>
            <a:xfrm>
              <a:off x="5297319" y="2040536"/>
              <a:ext cx="0" cy="310064"/>
            </a:xfrm>
            <a:prstGeom prst="line">
              <a:avLst/>
            </a:prstGeom>
          </p:spPr>
          <p:style>
            <a:lnRef idx="1">
              <a:schemeClr val="accent1"/>
            </a:lnRef>
            <a:fillRef idx="0">
              <a:schemeClr val="accent1"/>
            </a:fillRef>
            <a:effectRef idx="0">
              <a:schemeClr val="accent1"/>
            </a:effectRef>
            <a:fontRef idx="minor">
              <a:schemeClr val="tx1"/>
            </a:fontRef>
          </p:style>
        </p:cxnSp>
        <p:sp>
          <p:nvSpPr>
            <p:cNvPr id="111" name="Left Arrow 110"/>
            <p:cNvSpPr/>
            <p:nvPr/>
          </p:nvSpPr>
          <p:spPr>
            <a:xfrm>
              <a:off x="3718398" y="2143010"/>
              <a:ext cx="1578921" cy="13725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Left Arrow 111"/>
            <p:cNvSpPr/>
            <p:nvPr/>
          </p:nvSpPr>
          <p:spPr>
            <a:xfrm>
              <a:off x="2064290" y="2143010"/>
              <a:ext cx="1578921" cy="13725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1989104" y="5028827"/>
              <a:ext cx="1654107" cy="4804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643211" y="5028827"/>
              <a:ext cx="1654107" cy="4804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5297319" y="5028827"/>
              <a:ext cx="1654107" cy="4804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2139477" y="5097455"/>
              <a:ext cx="1353361" cy="343144"/>
            </a:xfrm>
            <a:prstGeom prst="rect">
              <a:avLst/>
            </a:prstGeom>
            <a:noFill/>
          </p:spPr>
          <p:txBody>
            <a:bodyPr wrap="square" rtlCol="0">
              <a:spAutoFit/>
            </a:bodyPr>
            <a:lstStyle/>
            <a:p>
              <a:pPr algn="ctr"/>
              <a:r>
                <a:rPr lang="en-US" dirty="0" smtClean="0"/>
                <a:t>April</a:t>
              </a:r>
              <a:endParaRPr lang="en-US" dirty="0"/>
            </a:p>
          </p:txBody>
        </p:sp>
        <p:sp>
          <p:nvSpPr>
            <p:cNvPr id="117" name="TextBox 116"/>
            <p:cNvSpPr txBox="1"/>
            <p:nvPr/>
          </p:nvSpPr>
          <p:spPr>
            <a:xfrm>
              <a:off x="3790607" y="5097455"/>
              <a:ext cx="1353361" cy="343144"/>
            </a:xfrm>
            <a:prstGeom prst="rect">
              <a:avLst/>
            </a:prstGeom>
            <a:noFill/>
          </p:spPr>
          <p:txBody>
            <a:bodyPr wrap="square" rtlCol="0">
              <a:spAutoFit/>
            </a:bodyPr>
            <a:lstStyle/>
            <a:p>
              <a:pPr algn="ctr"/>
              <a:r>
                <a:rPr lang="en-US" dirty="0" smtClean="0"/>
                <a:t>May</a:t>
              </a:r>
              <a:endParaRPr lang="en-US" dirty="0"/>
            </a:p>
          </p:txBody>
        </p:sp>
        <p:sp>
          <p:nvSpPr>
            <p:cNvPr id="118" name="TextBox 117"/>
            <p:cNvSpPr txBox="1"/>
            <p:nvPr/>
          </p:nvSpPr>
          <p:spPr>
            <a:xfrm>
              <a:off x="5447692" y="5097455"/>
              <a:ext cx="1353361" cy="343144"/>
            </a:xfrm>
            <a:prstGeom prst="rect">
              <a:avLst/>
            </a:prstGeom>
            <a:noFill/>
          </p:spPr>
          <p:txBody>
            <a:bodyPr wrap="square" rtlCol="0">
              <a:spAutoFit/>
            </a:bodyPr>
            <a:lstStyle/>
            <a:p>
              <a:pPr algn="ctr"/>
              <a:r>
                <a:rPr lang="en-US" dirty="0" smtClean="0"/>
                <a:t>June</a:t>
              </a:r>
              <a:endParaRPr lang="en-US" dirty="0"/>
            </a:p>
          </p:txBody>
        </p:sp>
        <p:sp>
          <p:nvSpPr>
            <p:cNvPr id="119" name="TextBox 118"/>
            <p:cNvSpPr txBox="1"/>
            <p:nvPr/>
          </p:nvSpPr>
          <p:spPr>
            <a:xfrm>
              <a:off x="1312423" y="5921002"/>
              <a:ext cx="1353361" cy="582112"/>
            </a:xfrm>
            <a:prstGeom prst="rect">
              <a:avLst/>
            </a:prstGeom>
            <a:noFill/>
            <a:ln>
              <a:solidFill>
                <a:schemeClr val="accent1">
                  <a:shade val="50000"/>
                </a:schemeClr>
              </a:solidFill>
            </a:ln>
          </p:spPr>
          <p:txBody>
            <a:bodyPr wrap="square" rtlCol="0">
              <a:spAutoFit/>
            </a:bodyPr>
            <a:lstStyle/>
            <a:p>
              <a:pPr algn="ctr"/>
              <a:r>
                <a:rPr lang="en-US" sz="1200" dirty="0" smtClean="0"/>
                <a:t>4/1 Bill Created </a:t>
              </a:r>
              <a:r>
                <a:rPr lang="en-US" sz="1200" b="1" u="sng" dirty="0" smtClean="0"/>
                <a:t>and Collection </a:t>
              </a:r>
            </a:p>
            <a:p>
              <a:pPr algn="ctr"/>
              <a:r>
                <a:rPr lang="en-US" sz="1200" b="1" u="sng" dirty="0" smtClean="0"/>
                <a:t>Due Date</a:t>
              </a:r>
              <a:endParaRPr lang="en-US" sz="1200" b="1" u="sng" dirty="0"/>
            </a:p>
          </p:txBody>
        </p:sp>
        <p:sp>
          <p:nvSpPr>
            <p:cNvPr id="120" name="TextBox 119"/>
            <p:cNvSpPr txBox="1"/>
            <p:nvPr/>
          </p:nvSpPr>
          <p:spPr>
            <a:xfrm>
              <a:off x="2966531" y="4136652"/>
              <a:ext cx="1353361" cy="582112"/>
            </a:xfrm>
            <a:prstGeom prst="rect">
              <a:avLst/>
            </a:prstGeom>
            <a:noFill/>
            <a:ln>
              <a:solidFill>
                <a:schemeClr val="accent1">
                  <a:shade val="50000"/>
                </a:schemeClr>
              </a:solidFill>
            </a:ln>
          </p:spPr>
          <p:txBody>
            <a:bodyPr wrap="square" rtlCol="0">
              <a:spAutoFit/>
            </a:bodyPr>
            <a:lstStyle/>
            <a:p>
              <a:pPr algn="ctr"/>
              <a:r>
                <a:rPr lang="en-US" sz="1200" dirty="0" smtClean="0"/>
                <a:t>5/1 Admin Assessed </a:t>
              </a:r>
            </a:p>
            <a:p>
              <a:pPr algn="ctr"/>
              <a:r>
                <a:rPr lang="en-US" sz="1200" dirty="0" smtClean="0"/>
                <a:t>(4/1 - 4/30)</a:t>
              </a:r>
              <a:endParaRPr lang="en-US" sz="1200" dirty="0"/>
            </a:p>
          </p:txBody>
        </p:sp>
        <p:sp>
          <p:nvSpPr>
            <p:cNvPr id="121" name="TextBox 120"/>
            <p:cNvSpPr txBox="1"/>
            <p:nvPr/>
          </p:nvSpPr>
          <p:spPr>
            <a:xfrm>
              <a:off x="4620638" y="4136651"/>
              <a:ext cx="1353361" cy="582112"/>
            </a:xfrm>
            <a:prstGeom prst="rect">
              <a:avLst/>
            </a:prstGeom>
            <a:noFill/>
            <a:ln>
              <a:solidFill>
                <a:schemeClr val="accent1">
                  <a:shade val="50000"/>
                </a:schemeClr>
              </a:solidFill>
            </a:ln>
          </p:spPr>
          <p:txBody>
            <a:bodyPr wrap="square" rtlCol="0">
              <a:spAutoFit/>
            </a:bodyPr>
            <a:lstStyle/>
            <a:p>
              <a:pPr algn="ctr"/>
              <a:r>
                <a:rPr lang="en-US" sz="1200" dirty="0" smtClean="0"/>
                <a:t>6/1 Admin Assessed </a:t>
              </a:r>
            </a:p>
            <a:p>
              <a:pPr algn="ctr"/>
              <a:r>
                <a:rPr lang="en-US" sz="1200" dirty="0" smtClean="0"/>
                <a:t>(5/1 - 5/30)</a:t>
              </a:r>
              <a:endParaRPr lang="en-US" sz="1200" dirty="0"/>
            </a:p>
          </p:txBody>
        </p:sp>
        <p:cxnSp>
          <p:nvCxnSpPr>
            <p:cNvPr id="122" name="Straight Connector 121"/>
            <p:cNvCxnSpPr>
              <a:stCxn id="119" idx="0"/>
            </p:cNvCxnSpPr>
            <p:nvPr/>
          </p:nvCxnSpPr>
          <p:spPr>
            <a:xfrm flipV="1">
              <a:off x="1989104" y="5509229"/>
              <a:ext cx="0" cy="41177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Straight Connector 122"/>
            <p:cNvCxnSpPr>
              <a:stCxn id="120" idx="2"/>
            </p:cNvCxnSpPr>
            <p:nvPr/>
          </p:nvCxnSpPr>
          <p:spPr>
            <a:xfrm>
              <a:off x="3643211" y="4718764"/>
              <a:ext cx="0" cy="3100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p:cNvCxnSpPr>
              <a:stCxn id="121" idx="2"/>
            </p:cNvCxnSpPr>
            <p:nvPr/>
          </p:nvCxnSpPr>
          <p:spPr>
            <a:xfrm>
              <a:off x="5297319" y="4718763"/>
              <a:ext cx="0" cy="310064"/>
            </a:xfrm>
            <a:prstGeom prst="line">
              <a:avLst/>
            </a:prstGeom>
          </p:spPr>
          <p:style>
            <a:lnRef idx="1">
              <a:schemeClr val="accent1"/>
            </a:lnRef>
            <a:fillRef idx="0">
              <a:schemeClr val="accent1"/>
            </a:fillRef>
            <a:effectRef idx="0">
              <a:schemeClr val="accent1"/>
            </a:effectRef>
            <a:fontRef idx="minor">
              <a:schemeClr val="tx1"/>
            </a:fontRef>
          </p:style>
        </p:cxnSp>
        <p:sp>
          <p:nvSpPr>
            <p:cNvPr id="125" name="Left Arrow 124"/>
            <p:cNvSpPr/>
            <p:nvPr/>
          </p:nvSpPr>
          <p:spPr>
            <a:xfrm>
              <a:off x="3718398" y="4821237"/>
              <a:ext cx="1578921" cy="13725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Left Arrow 125"/>
            <p:cNvSpPr/>
            <p:nvPr/>
          </p:nvSpPr>
          <p:spPr>
            <a:xfrm>
              <a:off x="2064290" y="4821237"/>
              <a:ext cx="1578921" cy="13725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TextBox 126"/>
            <p:cNvSpPr txBox="1"/>
            <p:nvPr/>
          </p:nvSpPr>
          <p:spPr>
            <a:xfrm>
              <a:off x="6274746" y="1458424"/>
              <a:ext cx="1353361" cy="582112"/>
            </a:xfrm>
            <a:prstGeom prst="rect">
              <a:avLst/>
            </a:prstGeom>
            <a:noFill/>
            <a:ln>
              <a:solidFill>
                <a:schemeClr val="accent1">
                  <a:shade val="50000"/>
                </a:schemeClr>
              </a:solidFill>
            </a:ln>
          </p:spPr>
          <p:txBody>
            <a:bodyPr wrap="square" rtlCol="0">
              <a:spAutoFit/>
            </a:bodyPr>
            <a:lstStyle/>
            <a:p>
              <a:pPr algn="ctr"/>
              <a:r>
                <a:rPr lang="en-US" sz="1200" dirty="0"/>
                <a:t>7</a:t>
              </a:r>
              <a:r>
                <a:rPr lang="en-US" sz="1200" dirty="0" smtClean="0"/>
                <a:t>/1 Admin Assessed </a:t>
              </a:r>
            </a:p>
            <a:p>
              <a:pPr algn="ctr"/>
              <a:r>
                <a:rPr lang="en-US" sz="1200" dirty="0" smtClean="0"/>
                <a:t>(6/1 - 6/30)</a:t>
              </a:r>
              <a:endParaRPr lang="en-US" sz="1200" dirty="0"/>
            </a:p>
          </p:txBody>
        </p:sp>
        <p:cxnSp>
          <p:nvCxnSpPr>
            <p:cNvPr id="128" name="Straight Connector 127"/>
            <p:cNvCxnSpPr>
              <a:stCxn id="127" idx="2"/>
            </p:cNvCxnSpPr>
            <p:nvPr/>
          </p:nvCxnSpPr>
          <p:spPr>
            <a:xfrm>
              <a:off x="6951426" y="2040536"/>
              <a:ext cx="0" cy="310064"/>
            </a:xfrm>
            <a:prstGeom prst="line">
              <a:avLst/>
            </a:prstGeom>
          </p:spPr>
          <p:style>
            <a:lnRef idx="1">
              <a:schemeClr val="accent1"/>
            </a:lnRef>
            <a:fillRef idx="0">
              <a:schemeClr val="accent1"/>
            </a:fillRef>
            <a:effectRef idx="0">
              <a:schemeClr val="accent1"/>
            </a:effectRef>
            <a:fontRef idx="minor">
              <a:schemeClr val="tx1"/>
            </a:fontRef>
          </p:style>
        </p:cxnSp>
        <p:sp>
          <p:nvSpPr>
            <p:cNvPr id="129" name="Left Arrow 128"/>
            <p:cNvSpPr/>
            <p:nvPr/>
          </p:nvSpPr>
          <p:spPr>
            <a:xfrm>
              <a:off x="5372505" y="2143010"/>
              <a:ext cx="1578921" cy="13725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TextBox 129"/>
            <p:cNvSpPr txBox="1"/>
            <p:nvPr/>
          </p:nvSpPr>
          <p:spPr>
            <a:xfrm>
              <a:off x="6274746" y="4134949"/>
              <a:ext cx="1353361" cy="582112"/>
            </a:xfrm>
            <a:prstGeom prst="rect">
              <a:avLst/>
            </a:prstGeom>
            <a:noFill/>
            <a:ln>
              <a:solidFill>
                <a:schemeClr val="accent1">
                  <a:shade val="50000"/>
                </a:schemeClr>
              </a:solidFill>
            </a:ln>
          </p:spPr>
          <p:txBody>
            <a:bodyPr wrap="square" rtlCol="0">
              <a:spAutoFit/>
            </a:bodyPr>
            <a:lstStyle/>
            <a:p>
              <a:pPr algn="ctr"/>
              <a:r>
                <a:rPr lang="en-US" sz="1200" dirty="0" smtClean="0"/>
                <a:t>7/1 Admin Assessed </a:t>
              </a:r>
            </a:p>
            <a:p>
              <a:pPr algn="ctr"/>
              <a:r>
                <a:rPr lang="en-US" sz="1200" dirty="0" smtClean="0"/>
                <a:t>(6/1 - 6/30)</a:t>
              </a:r>
              <a:endParaRPr lang="en-US" sz="1200" dirty="0"/>
            </a:p>
          </p:txBody>
        </p:sp>
        <p:cxnSp>
          <p:nvCxnSpPr>
            <p:cNvPr id="131" name="Straight Connector 130"/>
            <p:cNvCxnSpPr>
              <a:stCxn id="130" idx="2"/>
            </p:cNvCxnSpPr>
            <p:nvPr/>
          </p:nvCxnSpPr>
          <p:spPr>
            <a:xfrm>
              <a:off x="6951426" y="4717061"/>
              <a:ext cx="0" cy="310064"/>
            </a:xfrm>
            <a:prstGeom prst="line">
              <a:avLst/>
            </a:prstGeom>
          </p:spPr>
          <p:style>
            <a:lnRef idx="1">
              <a:schemeClr val="accent1"/>
            </a:lnRef>
            <a:fillRef idx="0">
              <a:schemeClr val="accent1"/>
            </a:fillRef>
            <a:effectRef idx="0">
              <a:schemeClr val="accent1"/>
            </a:effectRef>
            <a:fontRef idx="minor">
              <a:schemeClr val="tx1"/>
            </a:fontRef>
          </p:style>
        </p:cxnSp>
        <p:sp>
          <p:nvSpPr>
            <p:cNvPr id="132" name="Left Arrow 131"/>
            <p:cNvSpPr/>
            <p:nvPr/>
          </p:nvSpPr>
          <p:spPr>
            <a:xfrm>
              <a:off x="5372505" y="4819535"/>
              <a:ext cx="1578921" cy="13725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a:off x="1162050" y="1252537"/>
              <a:ext cx="7067550" cy="2539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a:off x="1162050" y="4066320"/>
              <a:ext cx="7067550" cy="2539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TextBox 134"/>
            <p:cNvSpPr txBox="1"/>
            <p:nvPr/>
          </p:nvSpPr>
          <p:spPr>
            <a:xfrm>
              <a:off x="1312423" y="1389795"/>
              <a:ext cx="1052614" cy="332636"/>
            </a:xfrm>
            <a:prstGeom prst="rect">
              <a:avLst/>
            </a:prstGeom>
            <a:noFill/>
            <a:ln w="25400">
              <a:solidFill>
                <a:srgbClr val="FF0000"/>
              </a:solidFill>
            </a:ln>
          </p:spPr>
          <p:txBody>
            <a:bodyPr wrap="square" rtlCol="0">
              <a:spAutoFit/>
            </a:bodyPr>
            <a:lstStyle/>
            <a:p>
              <a:pPr algn="ctr"/>
              <a:r>
                <a:rPr lang="en-US" dirty="0" smtClean="0"/>
                <a:t>RWA</a:t>
              </a:r>
              <a:endParaRPr lang="en-US" dirty="0"/>
            </a:p>
          </p:txBody>
        </p:sp>
        <p:sp>
          <p:nvSpPr>
            <p:cNvPr id="136" name="TextBox 135"/>
            <p:cNvSpPr txBox="1"/>
            <p:nvPr/>
          </p:nvSpPr>
          <p:spPr>
            <a:xfrm>
              <a:off x="1312422" y="4214086"/>
              <a:ext cx="1353361" cy="369332"/>
            </a:xfrm>
            <a:prstGeom prst="rect">
              <a:avLst/>
            </a:prstGeom>
            <a:noFill/>
            <a:ln w="25400">
              <a:solidFill>
                <a:srgbClr val="FF0000"/>
              </a:solidFill>
            </a:ln>
          </p:spPr>
          <p:txBody>
            <a:bodyPr wrap="square" rtlCol="0">
              <a:spAutoFit/>
            </a:bodyPr>
            <a:lstStyle/>
            <a:p>
              <a:pPr algn="ctr"/>
              <a:r>
                <a:rPr lang="en-US" dirty="0" err="1" smtClean="0"/>
                <a:t>Outlease</a:t>
              </a:r>
              <a:endParaRPr lang="en-US" dirty="0"/>
            </a:p>
          </p:txBody>
        </p:sp>
      </p:grpSp>
    </p:spTree>
    <p:extLst>
      <p:ext uri="{BB962C8B-B14F-4D97-AF65-F5344CB8AC3E}">
        <p14:creationId xmlns:p14="http://schemas.microsoft.com/office/powerpoint/2010/main" val="348517817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Diagram 17"/>
          <p:cNvGraphicFramePr/>
          <p:nvPr>
            <p:extLst>
              <p:ext uri="{D42A27DB-BD31-4B8C-83A1-F6EECF244321}">
                <p14:modId xmlns:p14="http://schemas.microsoft.com/office/powerpoint/2010/main" val="3859857210"/>
              </p:ext>
            </p:extLst>
          </p:nvPr>
        </p:nvGraphicFramePr>
        <p:xfrm>
          <a:off x="-831268" y="5007428"/>
          <a:ext cx="4488873" cy="9005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5" name="Diagram 14"/>
          <p:cNvGraphicFramePr/>
          <p:nvPr>
            <p:extLst>
              <p:ext uri="{D42A27DB-BD31-4B8C-83A1-F6EECF244321}">
                <p14:modId xmlns:p14="http://schemas.microsoft.com/office/powerpoint/2010/main" val="501476796"/>
              </p:ext>
            </p:extLst>
          </p:nvPr>
        </p:nvGraphicFramePr>
        <p:xfrm>
          <a:off x="-1223160" y="1721920"/>
          <a:ext cx="6222672" cy="90252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9" name="Diagram 18"/>
          <p:cNvGraphicFramePr/>
          <p:nvPr>
            <p:extLst>
              <p:ext uri="{D42A27DB-BD31-4B8C-83A1-F6EECF244321}">
                <p14:modId xmlns:p14="http://schemas.microsoft.com/office/powerpoint/2010/main" val="3926523269"/>
              </p:ext>
            </p:extLst>
          </p:nvPr>
        </p:nvGraphicFramePr>
        <p:xfrm>
          <a:off x="-1664521" y="5759532"/>
          <a:ext cx="4467101" cy="1284503"/>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7" name="Diagram 16"/>
          <p:cNvGraphicFramePr/>
          <p:nvPr>
            <p:extLst>
              <p:ext uri="{D42A27DB-BD31-4B8C-83A1-F6EECF244321}">
                <p14:modId xmlns:p14="http://schemas.microsoft.com/office/powerpoint/2010/main" val="1997053325"/>
              </p:ext>
            </p:extLst>
          </p:nvPr>
        </p:nvGraphicFramePr>
        <p:xfrm>
          <a:off x="35630" y="4049486"/>
          <a:ext cx="4393863" cy="890649"/>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16" name="Diagram 15"/>
          <p:cNvGraphicFramePr/>
          <p:nvPr>
            <p:extLst>
              <p:ext uri="{D42A27DB-BD31-4B8C-83A1-F6EECF244321}">
                <p14:modId xmlns:p14="http://schemas.microsoft.com/office/powerpoint/2010/main" val="3139574386"/>
              </p:ext>
            </p:extLst>
          </p:nvPr>
        </p:nvGraphicFramePr>
        <p:xfrm>
          <a:off x="11881" y="2907475"/>
          <a:ext cx="3515096" cy="904504"/>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sp>
        <p:nvSpPr>
          <p:cNvPr id="12" name="Rectangle 11"/>
          <p:cNvSpPr/>
          <p:nvPr/>
        </p:nvSpPr>
        <p:spPr bwMode="auto">
          <a:xfrm>
            <a:off x="7837714" y="6032665"/>
            <a:ext cx="1211283" cy="82533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endParaRPr>
          </a:p>
        </p:txBody>
      </p:sp>
      <p:sp>
        <p:nvSpPr>
          <p:cNvPr id="2" name="Title 1"/>
          <p:cNvSpPr>
            <a:spLocks noGrp="1"/>
          </p:cNvSpPr>
          <p:nvPr>
            <p:ph type="title"/>
          </p:nvPr>
        </p:nvSpPr>
        <p:spPr>
          <a:xfrm>
            <a:off x="457200" y="331788"/>
            <a:ext cx="8847117" cy="563562"/>
          </a:xfrm>
        </p:spPr>
        <p:txBody>
          <a:bodyPr/>
          <a:lstStyle/>
          <a:p>
            <a:r>
              <a:rPr lang="en-US" dirty="0" smtClean="0"/>
              <a:t>Combined Overdue Charges </a:t>
            </a:r>
            <a:r>
              <a:rPr lang="en-US" dirty="0"/>
              <a:t>Example –</a:t>
            </a:r>
            <a:r>
              <a:rPr lang="en-US" dirty="0" smtClean="0"/>
              <a:t/>
            </a:r>
            <a:br>
              <a:rPr lang="en-US" dirty="0" smtClean="0"/>
            </a:br>
            <a:r>
              <a:rPr lang="en-US" dirty="0" smtClean="0"/>
              <a:t>Interest, Penalty, &amp; Admin for R6</a:t>
            </a:r>
            <a:endParaRPr lang="en-US" dirty="0"/>
          </a:p>
        </p:txBody>
      </p:sp>
      <p:graphicFrame>
        <p:nvGraphicFramePr>
          <p:cNvPr id="8" name="Diagram 7"/>
          <p:cNvGraphicFramePr/>
          <p:nvPr>
            <p:extLst>
              <p:ext uri="{D42A27DB-BD31-4B8C-83A1-F6EECF244321}">
                <p14:modId xmlns:p14="http://schemas.microsoft.com/office/powerpoint/2010/main" val="3793478576"/>
              </p:ext>
            </p:extLst>
          </p:nvPr>
        </p:nvGraphicFramePr>
        <p:xfrm>
          <a:off x="1044169" y="1173491"/>
          <a:ext cx="8432340" cy="5637009"/>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cxnSp>
        <p:nvCxnSpPr>
          <p:cNvPr id="21" name="Straight Connector 20"/>
          <p:cNvCxnSpPr/>
          <p:nvPr/>
        </p:nvCxnSpPr>
        <p:spPr bwMode="auto">
          <a:xfrm>
            <a:off x="1888177" y="2636321"/>
            <a:ext cx="6804561" cy="0"/>
          </a:xfrm>
          <a:prstGeom prst="line">
            <a:avLst/>
          </a:prstGeom>
          <a:solidFill>
            <a:srgbClr val="ED171F"/>
          </a:solidFill>
          <a:ln w="28575" cap="flat" cmpd="sng" algn="ctr">
            <a:solidFill>
              <a:schemeClr val="bg1">
                <a:lumMod val="50000"/>
              </a:schemeClr>
            </a:solidFill>
            <a:prstDash val="sysDot"/>
            <a:round/>
            <a:headEnd type="none" w="med" len="med"/>
            <a:tailEnd type="none" w="med" len="med"/>
          </a:ln>
          <a:effectLst/>
        </p:spPr>
      </p:cxnSp>
      <p:cxnSp>
        <p:nvCxnSpPr>
          <p:cNvPr id="24" name="Straight Connector 23"/>
          <p:cNvCxnSpPr/>
          <p:nvPr/>
        </p:nvCxnSpPr>
        <p:spPr bwMode="auto">
          <a:xfrm>
            <a:off x="1876301" y="3976255"/>
            <a:ext cx="6804561" cy="0"/>
          </a:xfrm>
          <a:prstGeom prst="line">
            <a:avLst/>
          </a:prstGeom>
          <a:solidFill>
            <a:srgbClr val="ED171F"/>
          </a:solidFill>
          <a:ln w="28575" cap="flat" cmpd="sng" algn="ctr">
            <a:solidFill>
              <a:schemeClr val="bg1">
                <a:lumMod val="50000"/>
              </a:schemeClr>
            </a:solidFill>
            <a:prstDash val="sysDot"/>
            <a:round/>
            <a:headEnd type="none" w="med" len="med"/>
            <a:tailEnd type="none" w="med" len="med"/>
          </a:ln>
          <a:effectLst/>
        </p:spPr>
      </p:cxnSp>
      <p:cxnSp>
        <p:nvCxnSpPr>
          <p:cNvPr id="25" name="Straight Connector 24"/>
          <p:cNvCxnSpPr/>
          <p:nvPr/>
        </p:nvCxnSpPr>
        <p:spPr bwMode="auto">
          <a:xfrm>
            <a:off x="1900052" y="4948052"/>
            <a:ext cx="6804561" cy="0"/>
          </a:xfrm>
          <a:prstGeom prst="line">
            <a:avLst/>
          </a:prstGeom>
          <a:solidFill>
            <a:srgbClr val="ED171F"/>
          </a:solidFill>
          <a:ln w="28575" cap="flat" cmpd="sng" algn="ctr">
            <a:solidFill>
              <a:schemeClr val="bg1">
                <a:lumMod val="50000"/>
              </a:schemeClr>
            </a:solidFill>
            <a:prstDash val="sysDot"/>
            <a:round/>
            <a:headEnd type="none" w="med" len="med"/>
            <a:tailEnd type="none" w="med" len="med"/>
          </a:ln>
          <a:effectLst/>
        </p:spPr>
      </p:cxnSp>
      <p:cxnSp>
        <p:nvCxnSpPr>
          <p:cNvPr id="26" name="Straight Connector 25"/>
          <p:cNvCxnSpPr/>
          <p:nvPr/>
        </p:nvCxnSpPr>
        <p:spPr bwMode="auto">
          <a:xfrm>
            <a:off x="1900052" y="5919850"/>
            <a:ext cx="6804561" cy="0"/>
          </a:xfrm>
          <a:prstGeom prst="line">
            <a:avLst/>
          </a:prstGeom>
          <a:solidFill>
            <a:srgbClr val="ED171F"/>
          </a:solidFill>
          <a:ln w="28575" cap="flat" cmpd="sng" algn="ctr">
            <a:solidFill>
              <a:schemeClr val="bg1">
                <a:lumMod val="50000"/>
              </a:schemeClr>
            </a:solidFill>
            <a:prstDash val="sysDot"/>
            <a:round/>
            <a:headEnd type="none" w="med" len="med"/>
            <a:tailEnd type="none" w="med" len="med"/>
          </a:ln>
          <a:effectLst/>
        </p:spPr>
      </p:cxnSp>
      <p:cxnSp>
        <p:nvCxnSpPr>
          <p:cNvPr id="29" name="Curved Connector 28"/>
          <p:cNvCxnSpPr/>
          <p:nvPr/>
        </p:nvCxnSpPr>
        <p:spPr bwMode="auto">
          <a:xfrm>
            <a:off x="3455719" y="6400800"/>
            <a:ext cx="914400" cy="914400"/>
          </a:xfrm>
          <a:prstGeom prst="curvedConnector3">
            <a:avLst/>
          </a:prstGeom>
          <a:solidFill>
            <a:srgbClr val="ED171F"/>
          </a:solidFill>
          <a:ln w="9525" cap="flat" cmpd="sng" algn="ctr">
            <a:noFill/>
            <a:prstDash val="solid"/>
            <a:round/>
            <a:headEnd type="none" w="med" len="med"/>
            <a:tailEnd type="arrow"/>
          </a:ln>
          <a:effectLst/>
        </p:spPr>
      </p:cxnSp>
      <p:cxnSp>
        <p:nvCxnSpPr>
          <p:cNvPr id="31" name="Curved Connector 30"/>
          <p:cNvCxnSpPr/>
          <p:nvPr/>
        </p:nvCxnSpPr>
        <p:spPr bwMode="auto">
          <a:xfrm rot="5400000" flipH="1" flipV="1">
            <a:off x="1347849" y="3568540"/>
            <a:ext cx="4286994" cy="712515"/>
          </a:xfrm>
          <a:prstGeom prst="curvedConnector3">
            <a:avLst>
              <a:gd name="adj1" fmla="val 103186"/>
            </a:avLst>
          </a:prstGeom>
          <a:solidFill>
            <a:srgbClr val="ED171F"/>
          </a:solidFill>
          <a:ln w="28575" cap="flat" cmpd="sng" algn="ctr">
            <a:solidFill>
              <a:srgbClr val="C00000">
                <a:alpha val="75000"/>
              </a:srgbClr>
            </a:solidFill>
            <a:prstDash val="solid"/>
            <a:round/>
            <a:headEnd type="none" w="med" len="med"/>
            <a:tailEnd type="arrow"/>
          </a:ln>
          <a:effectLst/>
        </p:spPr>
      </p:cxnSp>
      <p:cxnSp>
        <p:nvCxnSpPr>
          <p:cNvPr id="20" name="Curved Connector 19"/>
          <p:cNvCxnSpPr/>
          <p:nvPr/>
        </p:nvCxnSpPr>
        <p:spPr bwMode="auto">
          <a:xfrm rot="5400000" flipH="1" flipV="1">
            <a:off x="3276799" y="3420095"/>
            <a:ext cx="4286994" cy="712515"/>
          </a:xfrm>
          <a:prstGeom prst="curvedConnector3">
            <a:avLst>
              <a:gd name="adj1" fmla="val 103186"/>
            </a:avLst>
          </a:prstGeom>
          <a:solidFill>
            <a:srgbClr val="ED171F"/>
          </a:solidFill>
          <a:ln w="28575" cap="flat" cmpd="sng" algn="ctr">
            <a:solidFill>
              <a:srgbClr val="C00000">
                <a:alpha val="75000"/>
              </a:srgbClr>
            </a:solidFill>
            <a:prstDash val="solid"/>
            <a:round/>
            <a:headEnd type="none" w="med" len="med"/>
            <a:tailEnd type="arrow"/>
          </a:ln>
          <a:effectLst/>
        </p:spPr>
      </p:cxnSp>
      <p:cxnSp>
        <p:nvCxnSpPr>
          <p:cNvPr id="22" name="Curved Connector 21"/>
          <p:cNvCxnSpPr/>
          <p:nvPr/>
        </p:nvCxnSpPr>
        <p:spPr bwMode="auto">
          <a:xfrm rot="5400000" flipH="1" flipV="1">
            <a:off x="5118662" y="3532909"/>
            <a:ext cx="4286994" cy="712515"/>
          </a:xfrm>
          <a:prstGeom prst="curvedConnector3">
            <a:avLst>
              <a:gd name="adj1" fmla="val 103186"/>
            </a:avLst>
          </a:prstGeom>
          <a:solidFill>
            <a:srgbClr val="ED171F"/>
          </a:solidFill>
          <a:ln w="28575" cap="flat" cmpd="sng" algn="ctr">
            <a:solidFill>
              <a:srgbClr val="C00000">
                <a:alpha val="75000"/>
              </a:srgbClr>
            </a:solidFill>
            <a:prstDash val="solid"/>
            <a:round/>
            <a:headEnd type="none" w="med" len="med"/>
            <a:tailEnd type="arrow"/>
          </a:ln>
          <a:effectLst/>
        </p:spPr>
      </p:cxnSp>
      <p:sp>
        <p:nvSpPr>
          <p:cNvPr id="23" name="TextBox 22"/>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46</a:t>
            </a:fld>
            <a:endParaRPr lang="en-US" sz="1000" dirty="0"/>
          </a:p>
        </p:txBody>
      </p:sp>
    </p:spTree>
    <p:extLst>
      <p:ext uri="{BB962C8B-B14F-4D97-AF65-F5344CB8AC3E}">
        <p14:creationId xmlns:p14="http://schemas.microsoft.com/office/powerpoint/2010/main" val="144623397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Diagram 17"/>
          <p:cNvGraphicFramePr/>
          <p:nvPr>
            <p:extLst/>
          </p:nvPr>
        </p:nvGraphicFramePr>
        <p:xfrm>
          <a:off x="-831268" y="5007428"/>
          <a:ext cx="4488873" cy="9005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5" name="Diagram 14"/>
          <p:cNvGraphicFramePr/>
          <p:nvPr>
            <p:extLst/>
          </p:nvPr>
        </p:nvGraphicFramePr>
        <p:xfrm>
          <a:off x="-1223160" y="1721920"/>
          <a:ext cx="6222672" cy="90252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9" name="Diagram 18"/>
          <p:cNvGraphicFramePr/>
          <p:nvPr>
            <p:extLst/>
          </p:nvPr>
        </p:nvGraphicFramePr>
        <p:xfrm>
          <a:off x="-1664521" y="5759532"/>
          <a:ext cx="4467101" cy="1284503"/>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7" name="Diagram 16"/>
          <p:cNvGraphicFramePr/>
          <p:nvPr>
            <p:extLst/>
          </p:nvPr>
        </p:nvGraphicFramePr>
        <p:xfrm>
          <a:off x="35630" y="4049486"/>
          <a:ext cx="4393863" cy="890649"/>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16" name="Diagram 15"/>
          <p:cNvGraphicFramePr/>
          <p:nvPr>
            <p:extLst/>
          </p:nvPr>
        </p:nvGraphicFramePr>
        <p:xfrm>
          <a:off x="11881" y="2907475"/>
          <a:ext cx="3515096" cy="904504"/>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sp>
        <p:nvSpPr>
          <p:cNvPr id="12" name="Rectangle 11"/>
          <p:cNvSpPr/>
          <p:nvPr/>
        </p:nvSpPr>
        <p:spPr bwMode="auto">
          <a:xfrm>
            <a:off x="7837714" y="6032665"/>
            <a:ext cx="1211283" cy="82533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dirty="0" smtClean="0">
              <a:solidFill>
                <a:srgbClr val="000000"/>
              </a:solidFill>
            </a:endParaRPr>
          </a:p>
        </p:txBody>
      </p:sp>
      <p:sp>
        <p:nvSpPr>
          <p:cNvPr id="2" name="Title 1"/>
          <p:cNvSpPr>
            <a:spLocks noGrp="1"/>
          </p:cNvSpPr>
          <p:nvPr>
            <p:ph type="title"/>
          </p:nvPr>
        </p:nvSpPr>
        <p:spPr>
          <a:xfrm>
            <a:off x="457200" y="331788"/>
            <a:ext cx="8847117" cy="563562"/>
          </a:xfrm>
        </p:spPr>
        <p:txBody>
          <a:bodyPr/>
          <a:lstStyle/>
          <a:p>
            <a:r>
              <a:rPr lang="en-US" dirty="0" smtClean="0"/>
              <a:t>Combined Overdue Charges </a:t>
            </a:r>
            <a:r>
              <a:rPr lang="en-US" dirty="0"/>
              <a:t>Example –</a:t>
            </a:r>
            <a:r>
              <a:rPr lang="en-US" dirty="0" smtClean="0"/>
              <a:t/>
            </a:r>
            <a:br>
              <a:rPr lang="en-US" dirty="0" smtClean="0"/>
            </a:br>
            <a:r>
              <a:rPr lang="en-US" dirty="0" smtClean="0"/>
              <a:t>Interest, Penalty, &amp; Admin for Outlease</a:t>
            </a:r>
            <a:endParaRPr lang="en-US" dirty="0"/>
          </a:p>
        </p:txBody>
      </p:sp>
      <p:graphicFrame>
        <p:nvGraphicFramePr>
          <p:cNvPr id="8" name="Diagram 7"/>
          <p:cNvGraphicFramePr/>
          <p:nvPr>
            <p:extLst/>
          </p:nvPr>
        </p:nvGraphicFramePr>
        <p:xfrm>
          <a:off x="1044169" y="1173491"/>
          <a:ext cx="8432340" cy="5637009"/>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cxnSp>
        <p:nvCxnSpPr>
          <p:cNvPr id="21" name="Straight Connector 20"/>
          <p:cNvCxnSpPr/>
          <p:nvPr/>
        </p:nvCxnSpPr>
        <p:spPr bwMode="auto">
          <a:xfrm>
            <a:off x="1888177" y="2636321"/>
            <a:ext cx="6804561" cy="0"/>
          </a:xfrm>
          <a:prstGeom prst="line">
            <a:avLst/>
          </a:prstGeom>
          <a:solidFill>
            <a:srgbClr val="ED171F"/>
          </a:solidFill>
          <a:ln w="28575" cap="flat" cmpd="sng" algn="ctr">
            <a:solidFill>
              <a:schemeClr val="bg1">
                <a:lumMod val="50000"/>
              </a:schemeClr>
            </a:solidFill>
            <a:prstDash val="sysDot"/>
            <a:round/>
            <a:headEnd type="none" w="med" len="med"/>
            <a:tailEnd type="none" w="med" len="med"/>
          </a:ln>
          <a:effectLst/>
        </p:spPr>
      </p:cxnSp>
      <p:cxnSp>
        <p:nvCxnSpPr>
          <p:cNvPr id="24" name="Straight Connector 23"/>
          <p:cNvCxnSpPr/>
          <p:nvPr/>
        </p:nvCxnSpPr>
        <p:spPr bwMode="auto">
          <a:xfrm>
            <a:off x="1876301" y="3976255"/>
            <a:ext cx="6804561" cy="0"/>
          </a:xfrm>
          <a:prstGeom prst="line">
            <a:avLst/>
          </a:prstGeom>
          <a:solidFill>
            <a:srgbClr val="ED171F"/>
          </a:solidFill>
          <a:ln w="28575" cap="flat" cmpd="sng" algn="ctr">
            <a:solidFill>
              <a:schemeClr val="bg1">
                <a:lumMod val="50000"/>
              </a:schemeClr>
            </a:solidFill>
            <a:prstDash val="sysDot"/>
            <a:round/>
            <a:headEnd type="none" w="med" len="med"/>
            <a:tailEnd type="none" w="med" len="med"/>
          </a:ln>
          <a:effectLst/>
        </p:spPr>
      </p:cxnSp>
      <p:cxnSp>
        <p:nvCxnSpPr>
          <p:cNvPr id="25" name="Straight Connector 24"/>
          <p:cNvCxnSpPr/>
          <p:nvPr/>
        </p:nvCxnSpPr>
        <p:spPr bwMode="auto">
          <a:xfrm>
            <a:off x="1900052" y="4948052"/>
            <a:ext cx="6804561" cy="0"/>
          </a:xfrm>
          <a:prstGeom prst="line">
            <a:avLst/>
          </a:prstGeom>
          <a:solidFill>
            <a:srgbClr val="ED171F"/>
          </a:solidFill>
          <a:ln w="28575" cap="flat" cmpd="sng" algn="ctr">
            <a:solidFill>
              <a:schemeClr val="bg1">
                <a:lumMod val="50000"/>
              </a:schemeClr>
            </a:solidFill>
            <a:prstDash val="sysDot"/>
            <a:round/>
            <a:headEnd type="none" w="med" len="med"/>
            <a:tailEnd type="none" w="med" len="med"/>
          </a:ln>
          <a:effectLst/>
        </p:spPr>
      </p:cxnSp>
      <p:cxnSp>
        <p:nvCxnSpPr>
          <p:cNvPr id="26" name="Straight Connector 25"/>
          <p:cNvCxnSpPr/>
          <p:nvPr/>
        </p:nvCxnSpPr>
        <p:spPr bwMode="auto">
          <a:xfrm>
            <a:off x="1900052" y="5919850"/>
            <a:ext cx="6804561" cy="0"/>
          </a:xfrm>
          <a:prstGeom prst="line">
            <a:avLst/>
          </a:prstGeom>
          <a:solidFill>
            <a:srgbClr val="ED171F"/>
          </a:solidFill>
          <a:ln w="28575" cap="flat" cmpd="sng" algn="ctr">
            <a:solidFill>
              <a:schemeClr val="bg1">
                <a:lumMod val="50000"/>
              </a:schemeClr>
            </a:solidFill>
            <a:prstDash val="sysDot"/>
            <a:round/>
            <a:headEnd type="none" w="med" len="med"/>
            <a:tailEnd type="none" w="med" len="med"/>
          </a:ln>
          <a:effectLst/>
        </p:spPr>
      </p:cxnSp>
      <p:cxnSp>
        <p:nvCxnSpPr>
          <p:cNvPr id="29" name="Curved Connector 28"/>
          <p:cNvCxnSpPr/>
          <p:nvPr/>
        </p:nvCxnSpPr>
        <p:spPr bwMode="auto">
          <a:xfrm>
            <a:off x="3455719" y="6400800"/>
            <a:ext cx="914400" cy="914400"/>
          </a:xfrm>
          <a:prstGeom prst="curvedConnector3">
            <a:avLst/>
          </a:prstGeom>
          <a:solidFill>
            <a:srgbClr val="ED171F"/>
          </a:solidFill>
          <a:ln w="9525" cap="flat" cmpd="sng" algn="ctr">
            <a:noFill/>
            <a:prstDash val="solid"/>
            <a:round/>
            <a:headEnd type="none" w="med" len="med"/>
            <a:tailEnd type="arrow"/>
          </a:ln>
          <a:effectLst/>
        </p:spPr>
      </p:cxnSp>
      <p:cxnSp>
        <p:nvCxnSpPr>
          <p:cNvPr id="31" name="Curved Connector 30"/>
          <p:cNvCxnSpPr/>
          <p:nvPr/>
        </p:nvCxnSpPr>
        <p:spPr bwMode="auto">
          <a:xfrm rot="5400000" flipH="1" flipV="1">
            <a:off x="1347849" y="3568540"/>
            <a:ext cx="4286994" cy="712515"/>
          </a:xfrm>
          <a:prstGeom prst="curvedConnector3">
            <a:avLst>
              <a:gd name="adj1" fmla="val 103186"/>
            </a:avLst>
          </a:prstGeom>
          <a:solidFill>
            <a:srgbClr val="ED171F"/>
          </a:solidFill>
          <a:ln w="28575" cap="flat" cmpd="sng" algn="ctr">
            <a:solidFill>
              <a:srgbClr val="C00000">
                <a:alpha val="75000"/>
              </a:srgbClr>
            </a:solidFill>
            <a:prstDash val="solid"/>
            <a:round/>
            <a:headEnd type="none" w="med" len="med"/>
            <a:tailEnd type="arrow"/>
          </a:ln>
          <a:effectLst/>
        </p:spPr>
      </p:cxnSp>
      <p:cxnSp>
        <p:nvCxnSpPr>
          <p:cNvPr id="20" name="Curved Connector 19"/>
          <p:cNvCxnSpPr/>
          <p:nvPr/>
        </p:nvCxnSpPr>
        <p:spPr bwMode="auto">
          <a:xfrm rot="5400000" flipH="1" flipV="1">
            <a:off x="3276799" y="3539840"/>
            <a:ext cx="4286994" cy="712515"/>
          </a:xfrm>
          <a:prstGeom prst="curvedConnector3">
            <a:avLst>
              <a:gd name="adj1" fmla="val 103186"/>
            </a:avLst>
          </a:prstGeom>
          <a:solidFill>
            <a:srgbClr val="ED171F"/>
          </a:solidFill>
          <a:ln w="28575" cap="flat" cmpd="sng" algn="ctr">
            <a:solidFill>
              <a:srgbClr val="C00000">
                <a:alpha val="75000"/>
              </a:srgbClr>
            </a:solidFill>
            <a:prstDash val="solid"/>
            <a:round/>
            <a:headEnd type="none" w="med" len="med"/>
            <a:tailEnd type="arrow"/>
          </a:ln>
          <a:effectLst/>
        </p:spPr>
      </p:cxnSp>
      <p:cxnSp>
        <p:nvCxnSpPr>
          <p:cNvPr id="22" name="Curved Connector 21"/>
          <p:cNvCxnSpPr/>
          <p:nvPr/>
        </p:nvCxnSpPr>
        <p:spPr bwMode="auto">
          <a:xfrm rot="5400000" flipH="1" flipV="1">
            <a:off x="5118662" y="3532909"/>
            <a:ext cx="4286994" cy="712515"/>
          </a:xfrm>
          <a:prstGeom prst="curvedConnector3">
            <a:avLst>
              <a:gd name="adj1" fmla="val 103186"/>
            </a:avLst>
          </a:prstGeom>
          <a:solidFill>
            <a:srgbClr val="ED171F"/>
          </a:solidFill>
          <a:ln w="28575" cap="flat" cmpd="sng" algn="ctr">
            <a:solidFill>
              <a:srgbClr val="C00000">
                <a:alpha val="75000"/>
              </a:srgbClr>
            </a:solidFill>
            <a:prstDash val="solid"/>
            <a:round/>
            <a:headEnd type="none" w="med" len="med"/>
            <a:tailEnd type="arrow"/>
          </a:ln>
          <a:effectLst/>
        </p:spPr>
      </p:cxnSp>
      <p:sp>
        <p:nvSpPr>
          <p:cNvPr id="23" name="TextBox 22"/>
          <p:cNvSpPr txBox="1"/>
          <p:nvPr/>
        </p:nvSpPr>
        <p:spPr>
          <a:xfrm>
            <a:off x="-27432" y="6245352"/>
            <a:ext cx="493776" cy="246221"/>
          </a:xfrm>
          <a:prstGeom prst="rect">
            <a:avLst/>
          </a:prstGeom>
          <a:noFill/>
        </p:spPr>
        <p:txBody>
          <a:bodyPr wrap="square" rtlCol="0">
            <a:spAutoFit/>
          </a:bodyPr>
          <a:lstStyle/>
          <a:p>
            <a:pPr algn="ctr" fontAlgn="base">
              <a:spcBef>
                <a:spcPct val="0"/>
              </a:spcBef>
              <a:spcAft>
                <a:spcPct val="0"/>
              </a:spcAft>
            </a:pPr>
            <a:fld id="{51C294B0-5B5D-4BD7-B483-E6F1EE2B8051}" type="slidenum">
              <a:rPr lang="en-US" sz="1000" smtClean="0">
                <a:solidFill>
                  <a:srgbClr val="000000"/>
                </a:solidFill>
              </a:rPr>
              <a:pPr algn="ctr" fontAlgn="base">
                <a:spcBef>
                  <a:spcPct val="0"/>
                </a:spcBef>
                <a:spcAft>
                  <a:spcPct val="0"/>
                </a:spcAft>
              </a:pPr>
              <a:t>47</a:t>
            </a:fld>
            <a:endParaRPr lang="en-US" sz="1000" dirty="0">
              <a:solidFill>
                <a:srgbClr val="000000"/>
              </a:solidFill>
            </a:endParaRPr>
          </a:p>
        </p:txBody>
      </p:sp>
    </p:spTree>
    <p:extLst>
      <p:ext uri="{BB962C8B-B14F-4D97-AF65-F5344CB8AC3E}">
        <p14:creationId xmlns:p14="http://schemas.microsoft.com/office/powerpoint/2010/main" val="17815066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7976006" cy="563562"/>
          </a:xfrm>
        </p:spPr>
        <p:txBody>
          <a:bodyPr/>
          <a:lstStyle/>
          <a:p>
            <a:r>
              <a:rPr lang="en-US" dirty="0" smtClean="0"/>
              <a:t>Overdue Charges Generation Process (AROVERDUE)</a:t>
            </a:r>
            <a:endParaRPr lang="en-US" dirty="0"/>
          </a:p>
        </p:txBody>
      </p:sp>
      <p:sp>
        <p:nvSpPr>
          <p:cNvPr id="3" name="Content Placeholder 2"/>
          <p:cNvSpPr>
            <a:spLocks noGrp="1"/>
          </p:cNvSpPr>
          <p:nvPr>
            <p:ph idx="1"/>
          </p:nvPr>
        </p:nvSpPr>
        <p:spPr>
          <a:xfrm>
            <a:off x="412750" y="1152145"/>
            <a:ext cx="8686800" cy="5425836"/>
          </a:xfrm>
        </p:spPr>
        <p:txBody>
          <a:bodyPr/>
          <a:lstStyle/>
          <a:p>
            <a:pPr>
              <a:spcBef>
                <a:spcPts val="600"/>
              </a:spcBef>
              <a:spcAft>
                <a:spcPts val="600"/>
              </a:spcAft>
            </a:pPr>
            <a:r>
              <a:rPr lang="en-US" sz="1600" dirty="0" smtClean="0"/>
              <a:t>AROVERDUE corrects BDs to apply IP&amp;A calculations on each Accounting Line</a:t>
            </a:r>
          </a:p>
          <a:p>
            <a:pPr lvl="1">
              <a:spcBef>
                <a:spcPts val="300"/>
              </a:spcBef>
              <a:spcAft>
                <a:spcPts val="300"/>
              </a:spcAft>
            </a:pPr>
            <a:r>
              <a:rPr lang="en-US" sz="1600" dirty="0"/>
              <a:t>Runs on a monthly basis (6 or 7 days after the end of the month</a:t>
            </a:r>
            <a:r>
              <a:rPr lang="en-US" sz="1600" dirty="0" smtClean="0"/>
              <a:t>)</a:t>
            </a:r>
          </a:p>
          <a:p>
            <a:pPr lvl="1">
              <a:spcBef>
                <a:spcPts val="300"/>
              </a:spcBef>
              <a:spcAft>
                <a:spcPts val="300"/>
              </a:spcAft>
            </a:pPr>
            <a:r>
              <a:rPr lang="en-US" sz="1600" dirty="0" smtClean="0"/>
              <a:t>Creates </a:t>
            </a:r>
            <a:r>
              <a:rPr lang="en-US" sz="1600" b="1" u="sng" dirty="0" smtClean="0"/>
              <a:t>Charge Lines</a:t>
            </a:r>
            <a:r>
              <a:rPr lang="en-US" sz="1600" dirty="0" smtClean="0"/>
              <a:t> on Accounting Line - Charge Line tab</a:t>
            </a:r>
          </a:p>
          <a:p>
            <a:pPr>
              <a:spcBef>
                <a:spcPts val="600"/>
              </a:spcBef>
              <a:spcAft>
                <a:spcPts val="600"/>
              </a:spcAft>
            </a:pPr>
            <a:r>
              <a:rPr lang="en-US" sz="1600" dirty="0" smtClean="0"/>
              <a:t>An AROVERDUE batch instance exists per Business Line</a:t>
            </a:r>
            <a:endParaRPr lang="en-US" sz="1600" dirty="0"/>
          </a:p>
          <a:p>
            <a:pPr>
              <a:spcBef>
                <a:spcPts val="600"/>
              </a:spcBef>
              <a:spcAft>
                <a:spcPts val="600"/>
              </a:spcAft>
            </a:pPr>
            <a:r>
              <a:rPr lang="en-US" sz="1600" dirty="0" smtClean="0"/>
              <a:t>IP&amp;A calculations for each batch process applies only to the Document Types set up in the Complex Parameters</a:t>
            </a:r>
            <a:endParaRPr lang="en-US" sz="1600" dirty="0" smtClean="0">
              <a:solidFill>
                <a:srgbClr val="FF00FF"/>
              </a:solidFill>
            </a:endParaRPr>
          </a:p>
        </p:txBody>
      </p:sp>
      <p:sp>
        <p:nvSpPr>
          <p:cNvPr id="6" name="Footer Placeholder 5"/>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0" name="TextBox 9"/>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48</a:t>
            </a:fld>
            <a:endParaRPr lang="en-US" sz="1000" dirty="0"/>
          </a:p>
        </p:txBody>
      </p:sp>
      <p:graphicFrame>
        <p:nvGraphicFramePr>
          <p:cNvPr id="4" name="Table 3"/>
          <p:cNvGraphicFramePr>
            <a:graphicFrameLocks noGrp="1"/>
          </p:cNvGraphicFramePr>
          <p:nvPr>
            <p:extLst>
              <p:ext uri="{D42A27DB-BD31-4B8C-83A1-F6EECF244321}">
                <p14:modId xmlns:p14="http://schemas.microsoft.com/office/powerpoint/2010/main" val="2273367707"/>
              </p:ext>
            </p:extLst>
          </p:nvPr>
        </p:nvGraphicFramePr>
        <p:xfrm>
          <a:off x="543306" y="3303270"/>
          <a:ext cx="8514970" cy="3474720"/>
        </p:xfrm>
        <a:graphic>
          <a:graphicData uri="http://schemas.openxmlformats.org/drawingml/2006/table">
            <a:tbl>
              <a:tblPr firstRow="1" bandRow="1">
                <a:tableStyleId>{5C22544A-7EE6-4342-B048-85BDC9FD1C3A}</a:tableStyleId>
              </a:tblPr>
              <a:tblGrid>
                <a:gridCol w="808457"/>
                <a:gridCol w="1753959"/>
                <a:gridCol w="2271967"/>
                <a:gridCol w="3680587"/>
              </a:tblGrid>
              <a:tr h="370840">
                <a:tc>
                  <a:txBody>
                    <a:bodyPr/>
                    <a:lstStyle/>
                    <a:p>
                      <a:pPr algn="ctr"/>
                      <a:r>
                        <a:rPr lang="en-US" sz="1400" dirty="0" smtClean="0">
                          <a:solidFill>
                            <a:schemeClr val="tx1"/>
                          </a:solidFill>
                        </a:rPr>
                        <a:t>Region</a:t>
                      </a:r>
                      <a:endParaRPr lang="en-US" sz="1400" dirty="0">
                        <a:solidFill>
                          <a:schemeClr val="tx1"/>
                        </a:solidFill>
                      </a:endParaRPr>
                    </a:p>
                  </a:txBody>
                  <a:tcPr/>
                </a:tc>
                <a:tc>
                  <a:txBody>
                    <a:bodyPr/>
                    <a:lstStyle/>
                    <a:p>
                      <a:pPr algn="ctr"/>
                      <a:r>
                        <a:rPr lang="en-US" sz="1400" dirty="0" smtClean="0">
                          <a:solidFill>
                            <a:schemeClr val="tx1"/>
                          </a:solidFill>
                        </a:rPr>
                        <a:t>Business Line</a:t>
                      </a:r>
                      <a:endParaRPr lang="en-US" sz="1400" dirty="0">
                        <a:solidFill>
                          <a:schemeClr val="tx1"/>
                        </a:solidFill>
                      </a:endParaRPr>
                    </a:p>
                  </a:txBody>
                  <a:tcPr/>
                </a:tc>
                <a:tc>
                  <a:txBody>
                    <a:bodyPr/>
                    <a:lstStyle/>
                    <a:p>
                      <a:pPr algn="ctr"/>
                      <a:r>
                        <a:rPr lang="en-US" sz="1400" dirty="0" smtClean="0">
                          <a:solidFill>
                            <a:schemeClr val="tx1"/>
                          </a:solidFill>
                        </a:rPr>
                        <a:t>AROVERDUE</a:t>
                      </a:r>
                      <a:r>
                        <a:rPr lang="en-US" sz="1400" baseline="0" dirty="0" smtClean="0">
                          <a:solidFill>
                            <a:schemeClr val="tx1"/>
                          </a:solidFill>
                        </a:rPr>
                        <a:t> Batch Process Code</a:t>
                      </a:r>
                      <a:endParaRPr lang="en-US" sz="1400" dirty="0">
                        <a:solidFill>
                          <a:schemeClr val="tx1"/>
                        </a:solidFill>
                      </a:endParaRPr>
                    </a:p>
                  </a:txBody>
                  <a:tcPr/>
                </a:tc>
                <a:tc>
                  <a:txBody>
                    <a:bodyPr/>
                    <a:lstStyle/>
                    <a:p>
                      <a:pPr algn="ctr"/>
                      <a:r>
                        <a:rPr lang="en-US" sz="1400" dirty="0" smtClean="0">
                          <a:solidFill>
                            <a:schemeClr val="tx1"/>
                          </a:solidFill>
                        </a:rPr>
                        <a:t>Complex</a:t>
                      </a:r>
                      <a:r>
                        <a:rPr lang="en-US" sz="1400" baseline="0" dirty="0" smtClean="0">
                          <a:solidFill>
                            <a:schemeClr val="tx1"/>
                          </a:solidFill>
                        </a:rPr>
                        <a:t> Parameter Document Types</a:t>
                      </a:r>
                      <a:endParaRPr lang="en-US" sz="1400" dirty="0">
                        <a:solidFill>
                          <a:schemeClr val="tx1"/>
                        </a:solidFill>
                      </a:endParaRPr>
                    </a:p>
                  </a:txBody>
                  <a:tcPr/>
                </a:tc>
              </a:tr>
              <a:tr h="370840">
                <a:tc>
                  <a:txBody>
                    <a:bodyPr/>
                    <a:lstStyle/>
                    <a:p>
                      <a:pPr algn="ctr"/>
                      <a:r>
                        <a:rPr lang="en-US" sz="1400" dirty="0" smtClean="0"/>
                        <a:t>6</a:t>
                      </a:r>
                      <a:endParaRPr lang="en-US" sz="1400" dirty="0"/>
                    </a:p>
                  </a:txBody>
                  <a:tcPr/>
                </a:tc>
                <a:tc>
                  <a:txBody>
                    <a:bodyPr/>
                    <a:lstStyle/>
                    <a:p>
                      <a:r>
                        <a:rPr lang="en-US" sz="1400" baseline="0" dirty="0" smtClean="0"/>
                        <a:t>Claims</a:t>
                      </a:r>
                      <a:endParaRPr lang="en-US" sz="1400" dirty="0"/>
                    </a:p>
                  </a:txBody>
                  <a:tcPr/>
                </a:tc>
                <a:tc>
                  <a:txBody>
                    <a:bodyPr/>
                    <a:lstStyle/>
                    <a:p>
                      <a:r>
                        <a:rPr lang="en-US" sz="1400" dirty="0" smtClean="0">
                          <a:solidFill>
                            <a:schemeClr val="tx1"/>
                          </a:solidFill>
                        </a:rPr>
                        <a:t>R6CLMAROVERDUE</a:t>
                      </a:r>
                      <a:endParaRPr lang="en-US" sz="1400" dirty="0">
                        <a:solidFill>
                          <a:schemeClr val="tx1"/>
                        </a:solidFill>
                      </a:endParaRPr>
                    </a:p>
                  </a:txBody>
                  <a:tcPr/>
                </a:tc>
                <a:tc>
                  <a:txBody>
                    <a:bodyPr/>
                    <a:lstStyle/>
                    <a:p>
                      <a:r>
                        <a:rPr lang="en-US" sz="1400" dirty="0" smtClean="0">
                          <a:solidFill>
                            <a:schemeClr val="tx1"/>
                          </a:solidFill>
                        </a:rPr>
                        <a:t>DAV, D6M, DES</a:t>
                      </a:r>
                      <a:endParaRPr lang="en-US" sz="1400" dirty="0">
                        <a:solidFill>
                          <a:schemeClr val="tx1"/>
                        </a:solidFill>
                      </a:endParaRPr>
                    </a:p>
                  </a:txBody>
                  <a:tcPr/>
                </a:tc>
              </a:tr>
              <a:tr h="370840">
                <a:tc>
                  <a:txBody>
                    <a:bodyPr/>
                    <a:lstStyle/>
                    <a:p>
                      <a:pPr algn="ctr"/>
                      <a:r>
                        <a:rPr lang="en-US" sz="1400" dirty="0" smtClean="0"/>
                        <a:t>6</a:t>
                      </a:r>
                      <a:endParaRPr lang="en-US" sz="1400" dirty="0"/>
                    </a:p>
                  </a:txBody>
                  <a:tcPr/>
                </a:tc>
                <a:tc>
                  <a:txBody>
                    <a:bodyPr/>
                    <a:lstStyle/>
                    <a:p>
                      <a:r>
                        <a:rPr lang="en-US" sz="1400" dirty="0" smtClean="0"/>
                        <a:t>External</a:t>
                      </a:r>
                      <a:r>
                        <a:rPr lang="en-US" sz="1400" baseline="0" dirty="0" smtClean="0"/>
                        <a:t> Services</a:t>
                      </a:r>
                      <a:endParaRPr lang="en-US" sz="1400" dirty="0"/>
                    </a:p>
                  </a:txBody>
                  <a:tcPr/>
                </a:tc>
                <a:tc>
                  <a:txBody>
                    <a:bodyPr/>
                    <a:lstStyle/>
                    <a:p>
                      <a:r>
                        <a:rPr lang="en-US" sz="1400" dirty="0" smtClean="0">
                          <a:solidFill>
                            <a:schemeClr val="tx1"/>
                          </a:solidFill>
                        </a:rPr>
                        <a:t>R6XSVAROVERDUE</a:t>
                      </a:r>
                      <a:endParaRPr lang="en-US" sz="1400" dirty="0">
                        <a:solidFill>
                          <a:schemeClr val="tx1"/>
                        </a:solidFill>
                      </a:endParaRPr>
                    </a:p>
                  </a:txBody>
                  <a:tcPr/>
                </a:tc>
                <a:tc>
                  <a:txBody>
                    <a:bodyPr/>
                    <a:lstStyle/>
                    <a:p>
                      <a:r>
                        <a:rPr lang="en-US" sz="1400" dirty="0" smtClean="0">
                          <a:solidFill>
                            <a:schemeClr val="tx1"/>
                          </a:solidFill>
                        </a:rPr>
                        <a:t>QDN, QMN</a:t>
                      </a:r>
                      <a:endParaRPr lang="en-US" sz="1400" dirty="0">
                        <a:solidFill>
                          <a:schemeClr val="tx1"/>
                        </a:solidFill>
                      </a:endParaRPr>
                    </a:p>
                  </a:txBody>
                  <a:tcPr/>
                </a:tc>
              </a:tr>
              <a:tr h="370840">
                <a:tc>
                  <a:txBody>
                    <a:bodyPr/>
                    <a:lstStyle/>
                    <a:p>
                      <a:pPr algn="ctr"/>
                      <a:r>
                        <a:rPr lang="en-US" sz="1400" dirty="0" smtClean="0"/>
                        <a:t>6</a:t>
                      </a:r>
                      <a:endParaRPr lang="en-US" sz="1400" dirty="0"/>
                    </a:p>
                  </a:txBody>
                  <a:tcPr/>
                </a:tc>
                <a:tc>
                  <a:txBody>
                    <a:bodyPr/>
                    <a:lstStyle/>
                    <a:p>
                      <a:r>
                        <a:rPr lang="en-US" sz="1400" dirty="0" smtClean="0"/>
                        <a:t>AAS/ITS/Telecom</a:t>
                      </a:r>
                      <a:endParaRPr lang="en-US" sz="1400" dirty="0"/>
                    </a:p>
                  </a:txBody>
                  <a:tcPr/>
                </a:tc>
                <a:tc>
                  <a:txBody>
                    <a:bodyPr/>
                    <a:lstStyle/>
                    <a:p>
                      <a:r>
                        <a:rPr lang="en-US" sz="1400" dirty="0" smtClean="0">
                          <a:solidFill>
                            <a:schemeClr val="tx1"/>
                          </a:solidFill>
                        </a:rPr>
                        <a:t>AASAROVERDUE</a:t>
                      </a:r>
                      <a:endParaRPr lang="en-US" sz="1400" dirty="0">
                        <a:solidFill>
                          <a:schemeClr val="tx1"/>
                        </a:solidFill>
                      </a:endParaRPr>
                    </a:p>
                  </a:txBody>
                  <a:tcPr/>
                </a:tc>
                <a:tc>
                  <a:txBody>
                    <a:bodyPr/>
                    <a:lstStyle/>
                    <a:p>
                      <a:r>
                        <a:rPr lang="en-US" sz="1400" dirty="0" smtClean="0">
                          <a:solidFill>
                            <a:schemeClr val="tx1"/>
                          </a:solidFill>
                        </a:rPr>
                        <a:t>SMN, SDN, EMN, EDN, KMN, KDN, XMN, XDN, HMN, HDN, NMN, NDN, TMN, TDN, WMN, WDN</a:t>
                      </a:r>
                      <a:endParaRPr lang="en-US" sz="1400" dirty="0">
                        <a:solidFill>
                          <a:schemeClr val="tx1"/>
                        </a:solidFill>
                      </a:endParaRPr>
                    </a:p>
                  </a:txBody>
                  <a:tcPr/>
                </a:tc>
              </a:tr>
              <a:tr h="370840">
                <a:tc>
                  <a:txBody>
                    <a:bodyPr/>
                    <a:lstStyle/>
                    <a:p>
                      <a:pPr algn="ctr"/>
                      <a:r>
                        <a:rPr lang="en-US" sz="1400" dirty="0" smtClean="0"/>
                        <a:t>6</a:t>
                      </a:r>
                      <a:endParaRPr lang="en-US" sz="1400" dirty="0"/>
                    </a:p>
                  </a:txBody>
                  <a:tcPr/>
                </a:tc>
                <a:tc>
                  <a:txBody>
                    <a:bodyPr/>
                    <a:lstStyle/>
                    <a:p>
                      <a:r>
                        <a:rPr lang="en-US" sz="1400" dirty="0" smtClean="0"/>
                        <a:t>Manual</a:t>
                      </a:r>
                      <a:endParaRPr lang="en-US" sz="1400" dirty="0"/>
                    </a:p>
                  </a:txBody>
                  <a:tcPr/>
                </a:tc>
                <a:tc>
                  <a:txBody>
                    <a:bodyPr/>
                    <a:lstStyle/>
                    <a:p>
                      <a:r>
                        <a:rPr lang="en-US" sz="1400" dirty="0" smtClean="0">
                          <a:solidFill>
                            <a:schemeClr val="tx1"/>
                          </a:solidFill>
                        </a:rPr>
                        <a:t>R6MNLAROVERDUE</a:t>
                      </a:r>
                      <a:endParaRPr lang="en-US" sz="1400" dirty="0">
                        <a:solidFill>
                          <a:schemeClr val="tx1"/>
                        </a:solidFill>
                      </a:endParaRPr>
                    </a:p>
                  </a:txBody>
                  <a:tcPr/>
                </a:tc>
                <a:tc>
                  <a:txBody>
                    <a:bodyPr/>
                    <a:lstStyle/>
                    <a:p>
                      <a:r>
                        <a:rPr lang="en-US" sz="1400" dirty="0" smtClean="0">
                          <a:solidFill>
                            <a:schemeClr val="tx1"/>
                          </a:solidFill>
                        </a:rPr>
                        <a:t>MMN</a:t>
                      </a:r>
                      <a:endParaRPr lang="en-US" sz="1400" dirty="0">
                        <a:solidFill>
                          <a:schemeClr val="tx1"/>
                        </a:solidFill>
                      </a:endParaRPr>
                    </a:p>
                  </a:txBody>
                  <a:tcPr/>
                </a:tc>
              </a:tr>
              <a:tr h="370840">
                <a:tc>
                  <a:txBody>
                    <a:bodyPr/>
                    <a:lstStyle/>
                    <a:p>
                      <a:pPr algn="ctr"/>
                      <a:r>
                        <a:rPr lang="en-US" sz="1400" dirty="0" smtClean="0"/>
                        <a:t>7</a:t>
                      </a:r>
                      <a:endParaRPr lang="en-US" sz="1400" dirty="0"/>
                    </a:p>
                  </a:txBody>
                  <a:tcPr/>
                </a:tc>
                <a:tc>
                  <a:txBody>
                    <a:bodyPr/>
                    <a:lstStyle/>
                    <a:p>
                      <a:r>
                        <a:rPr lang="en-US" sz="1400" dirty="0" smtClean="0"/>
                        <a:t>Claims</a:t>
                      </a:r>
                      <a:endParaRPr lang="en-US" sz="1400" dirty="0"/>
                    </a:p>
                  </a:txBody>
                  <a:tcPr/>
                </a:tc>
                <a:tc>
                  <a:txBody>
                    <a:bodyPr/>
                    <a:lstStyle/>
                    <a:p>
                      <a:r>
                        <a:rPr lang="en-US" sz="1400" dirty="0" smtClean="0">
                          <a:solidFill>
                            <a:schemeClr val="tx1"/>
                          </a:solidFill>
                        </a:rPr>
                        <a:t>R7CLMAROVERDUE</a:t>
                      </a:r>
                      <a:endParaRPr lang="en-US" sz="1400" dirty="0">
                        <a:solidFill>
                          <a:schemeClr val="tx1"/>
                        </a:solidFill>
                      </a:endParaRPr>
                    </a:p>
                  </a:txBody>
                  <a:tcPr/>
                </a:tc>
                <a:tc>
                  <a:txBody>
                    <a:bodyPr/>
                    <a:lstStyle/>
                    <a:p>
                      <a:r>
                        <a:rPr lang="en-US" sz="1400" dirty="0" smtClean="0">
                          <a:solidFill>
                            <a:schemeClr val="tx1"/>
                          </a:solidFill>
                        </a:rPr>
                        <a:t>D7M</a:t>
                      </a:r>
                      <a:endParaRPr lang="en-US" sz="1400" dirty="0">
                        <a:solidFill>
                          <a:schemeClr val="tx1"/>
                        </a:solidFill>
                      </a:endParaRPr>
                    </a:p>
                  </a:txBody>
                  <a:tcPr/>
                </a:tc>
              </a:tr>
              <a:tr h="370840">
                <a:tc>
                  <a:txBody>
                    <a:bodyPr/>
                    <a:lstStyle/>
                    <a:p>
                      <a:pPr algn="ctr"/>
                      <a:r>
                        <a:rPr lang="en-US" sz="1400" dirty="0" smtClean="0"/>
                        <a:t>7</a:t>
                      </a:r>
                      <a:endParaRPr lang="en-US" sz="1400" dirty="0"/>
                    </a:p>
                  </a:txBody>
                  <a:tcPr/>
                </a:tc>
                <a:tc>
                  <a:txBody>
                    <a:bodyPr/>
                    <a:lstStyle/>
                    <a:p>
                      <a:r>
                        <a:rPr lang="en-US" sz="1400" dirty="0" smtClean="0"/>
                        <a:t>Manual</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rPr>
                        <a:t>R7MNLAROVERDUE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rPr>
                        <a:t>IMN</a:t>
                      </a:r>
                    </a:p>
                  </a:txBody>
                  <a:tcPr/>
                </a:tc>
              </a:tr>
              <a:tr h="370840">
                <a:tc>
                  <a:txBody>
                    <a:bodyPr/>
                    <a:lstStyle/>
                    <a:p>
                      <a:pPr algn="ctr"/>
                      <a:r>
                        <a:rPr lang="en-US" sz="1400" dirty="0" smtClean="0"/>
                        <a:t>7</a:t>
                      </a:r>
                      <a:endParaRPr lang="en-US" sz="1400" dirty="0"/>
                    </a:p>
                  </a:txBody>
                  <a:tcPr/>
                </a:tc>
                <a:tc>
                  <a:txBody>
                    <a:bodyPr/>
                    <a:lstStyle/>
                    <a:p>
                      <a:r>
                        <a:rPr lang="en-US" sz="1400" dirty="0" smtClean="0"/>
                        <a:t>Outlease</a:t>
                      </a:r>
                      <a:endParaRPr lang="en-US" sz="1400" dirty="0"/>
                    </a:p>
                  </a:txBody>
                  <a:tcPr/>
                </a:tc>
                <a:tc>
                  <a:txBody>
                    <a:bodyPr/>
                    <a:lstStyle/>
                    <a:p>
                      <a:r>
                        <a:rPr lang="en-US" sz="1400" dirty="0" smtClean="0">
                          <a:solidFill>
                            <a:schemeClr val="tx1"/>
                          </a:solidFill>
                        </a:rPr>
                        <a:t>BAAROLAROVERDUE</a:t>
                      </a:r>
                      <a:endParaRPr lang="en-US" sz="1400"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rPr>
                        <a:t>ODN, OMN</a:t>
                      </a:r>
                    </a:p>
                  </a:txBody>
                  <a:tcPr/>
                </a:tc>
              </a:tr>
            </a:tbl>
          </a:graphicData>
        </a:graphic>
      </p:graphicFrame>
    </p:spTree>
    <p:extLst>
      <p:ext uri="{BB962C8B-B14F-4D97-AF65-F5344CB8AC3E}">
        <p14:creationId xmlns:p14="http://schemas.microsoft.com/office/powerpoint/2010/main" val="151742310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AROVERDUE </a:t>
            </a:r>
            <a:r>
              <a:rPr lang="en-US" dirty="0"/>
              <a:t>– Simple </a:t>
            </a:r>
            <a:r>
              <a:rPr lang="en-US" dirty="0" smtClean="0"/>
              <a:t>Parameters</a:t>
            </a:r>
            <a:endParaRPr lang="en-US" dirty="0"/>
          </a:p>
        </p:txBody>
      </p:sp>
      <p:sp>
        <p:nvSpPr>
          <p:cNvPr id="3" name="Content Placeholder 2"/>
          <p:cNvSpPr>
            <a:spLocks noGrp="1"/>
          </p:cNvSpPr>
          <p:nvPr>
            <p:ph idx="1"/>
          </p:nvPr>
        </p:nvSpPr>
        <p:spPr>
          <a:xfrm>
            <a:off x="457200" y="1188720"/>
            <a:ext cx="3105459" cy="4582247"/>
          </a:xfrm>
        </p:spPr>
        <p:txBody>
          <a:bodyPr/>
          <a:lstStyle/>
          <a:p>
            <a:pPr>
              <a:spcBef>
                <a:spcPts val="600"/>
              </a:spcBef>
              <a:spcAft>
                <a:spcPts val="600"/>
              </a:spcAft>
            </a:pPr>
            <a:r>
              <a:rPr lang="en-US" sz="1800" b="1" dirty="0" smtClean="0"/>
              <a:t>adminApply</a:t>
            </a:r>
            <a:r>
              <a:rPr lang="en-US" sz="1600" dirty="0"/>
              <a:t> </a:t>
            </a:r>
            <a:r>
              <a:rPr lang="en-US" sz="1600" dirty="0" smtClean="0"/>
              <a:t>- Determines whether administrative charges are applied to only outstanding principal (value P) or total outstanding balance (value T)</a:t>
            </a:r>
            <a:endParaRPr lang="en-US" sz="900" dirty="0" smtClean="0"/>
          </a:p>
          <a:p>
            <a:pPr>
              <a:spcBef>
                <a:spcPts val="600"/>
              </a:spcBef>
              <a:spcAft>
                <a:spcPts val="600"/>
              </a:spcAft>
            </a:pPr>
            <a:r>
              <a:rPr lang="en-US" sz="1800" b="1" dirty="0" smtClean="0"/>
              <a:t>penaltyApply</a:t>
            </a:r>
            <a:r>
              <a:rPr lang="en-US" sz="1600" dirty="0" smtClean="0"/>
              <a:t> - Determines whether penalty charges are applied to only outstanding principal (value P) or total outstanding balance (value T)</a:t>
            </a:r>
            <a:endParaRPr lang="en-US" sz="900" dirty="0" smtClean="0"/>
          </a:p>
          <a:p>
            <a:pPr>
              <a:spcBef>
                <a:spcPts val="600"/>
              </a:spcBef>
              <a:spcAft>
                <a:spcPts val="600"/>
              </a:spcAft>
            </a:pPr>
            <a:r>
              <a:rPr lang="en-US" sz="1800" b="1" dirty="0" smtClean="0"/>
              <a:t>statementNumber</a:t>
            </a:r>
            <a:r>
              <a:rPr lang="en-US" sz="1600" dirty="0" smtClean="0"/>
              <a:t> - Allows AROVERDUE to be ran on one specific Statement</a:t>
            </a:r>
            <a:endParaRPr lang="en-US" sz="1600" dirty="0"/>
          </a:p>
        </p:txBody>
      </p:sp>
      <p:pic>
        <p:nvPicPr>
          <p:cNvPr id="8194" name="Picture 2"/>
          <p:cNvPicPr>
            <a:picLocks noChangeAspect="1" noChangeArrowheads="1"/>
          </p:cNvPicPr>
          <p:nvPr/>
        </p:nvPicPr>
        <p:blipFill>
          <a:blip r:embed="rId3" cstate="print"/>
          <a:srcRect/>
          <a:stretch>
            <a:fillRect/>
          </a:stretch>
        </p:blipFill>
        <p:spPr bwMode="auto">
          <a:xfrm>
            <a:off x="3636487" y="1320970"/>
            <a:ext cx="5381461" cy="4548293"/>
          </a:xfrm>
          <a:prstGeom prst="rect">
            <a:avLst/>
          </a:prstGeom>
          <a:noFill/>
          <a:ln w="22225">
            <a:solidFill>
              <a:schemeClr val="tx1"/>
            </a:solidFill>
            <a:miter lim="800000"/>
            <a:headEnd/>
            <a:tailEnd/>
          </a:ln>
        </p:spPr>
      </p:pic>
      <p:sp>
        <p:nvSpPr>
          <p:cNvPr id="6" name="Footer Placeholder 5"/>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1" name="TextBox 10"/>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49</a:t>
            </a:fld>
            <a:endParaRPr lang="en-US" sz="1000" dirty="0"/>
          </a:p>
        </p:txBody>
      </p:sp>
      <p:sp>
        <p:nvSpPr>
          <p:cNvPr id="12" name="Rectangle 11"/>
          <p:cNvSpPr/>
          <p:nvPr/>
        </p:nvSpPr>
        <p:spPr bwMode="auto">
          <a:xfrm>
            <a:off x="3841079" y="4155974"/>
            <a:ext cx="2797846" cy="172212"/>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3" name="Rectangle 12"/>
          <p:cNvSpPr/>
          <p:nvPr/>
        </p:nvSpPr>
        <p:spPr bwMode="auto">
          <a:xfrm>
            <a:off x="3838002" y="3953762"/>
            <a:ext cx="3696273" cy="172212"/>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4" name="Rectangle 13"/>
          <p:cNvSpPr/>
          <p:nvPr/>
        </p:nvSpPr>
        <p:spPr bwMode="auto">
          <a:xfrm>
            <a:off x="3836340" y="3386081"/>
            <a:ext cx="3697935" cy="172212"/>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6185832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384302" y="1085597"/>
            <a:ext cx="8759698" cy="4702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6146" name="Rectangle 6"/>
          <p:cNvSpPr>
            <a:spLocks noGrp="1" noChangeArrowheads="1"/>
          </p:cNvSpPr>
          <p:nvPr>
            <p:ph type="title"/>
          </p:nvPr>
        </p:nvSpPr>
        <p:spPr/>
        <p:txBody>
          <a:bodyPr>
            <a:noAutofit/>
          </a:bodyPr>
          <a:lstStyle/>
          <a:p>
            <a:pPr eaLnBrk="1" hangingPunct="1"/>
            <a:r>
              <a:rPr lang="en-US" dirty="0" smtClean="0"/>
              <a:t>Delinquency and Receivables </a:t>
            </a:r>
            <a:br>
              <a:rPr lang="en-US" dirty="0" smtClean="0"/>
            </a:br>
            <a:r>
              <a:rPr lang="en-US" dirty="0" smtClean="0"/>
              <a:t>Management – Table of Contents</a:t>
            </a:r>
          </a:p>
        </p:txBody>
      </p:sp>
      <p:sp>
        <p:nvSpPr>
          <p:cNvPr id="6147" name="Rectangle 7"/>
          <p:cNvSpPr>
            <a:spLocks noGrp="1" noChangeArrowheads="1"/>
          </p:cNvSpPr>
          <p:nvPr>
            <p:ph idx="1"/>
          </p:nvPr>
        </p:nvSpPr>
        <p:spPr>
          <a:xfrm>
            <a:off x="457200" y="1188720"/>
            <a:ext cx="8498251" cy="3858768"/>
          </a:xfrm>
        </p:spPr>
        <p:txBody>
          <a:bodyPr/>
          <a:lstStyle/>
          <a:p>
            <a:pPr eaLnBrk="1" hangingPunct="1">
              <a:spcBef>
                <a:spcPts val="600"/>
              </a:spcBef>
              <a:spcAft>
                <a:spcPts val="600"/>
              </a:spcAft>
              <a:tabLst>
                <a:tab pos="7315200" algn="l"/>
                <a:tab pos="8001000" algn="r"/>
              </a:tabLst>
            </a:pPr>
            <a:r>
              <a:rPr lang="en-US" sz="1600" b="1" dirty="0" smtClean="0"/>
              <a:t>Segment 1:  </a:t>
            </a:r>
            <a:r>
              <a:rPr lang="en-US" sz="1600" dirty="0" smtClean="0"/>
              <a:t>Delinquency and Receivables Management Overview	 </a:t>
            </a:r>
            <a:endParaRPr lang="en-US" sz="1600" b="1" dirty="0" smtClean="0"/>
          </a:p>
          <a:p>
            <a:pPr eaLnBrk="1" hangingPunct="1">
              <a:spcBef>
                <a:spcPts val="600"/>
              </a:spcBef>
              <a:spcAft>
                <a:spcPts val="600"/>
              </a:spcAft>
              <a:tabLst>
                <a:tab pos="7315200" algn="l"/>
                <a:tab pos="8001000" algn="r"/>
              </a:tabLst>
            </a:pPr>
            <a:r>
              <a:rPr lang="en-US" sz="1600" b="1" dirty="0" smtClean="0">
                <a:solidFill>
                  <a:schemeClr val="bg2"/>
                </a:solidFill>
              </a:rPr>
              <a:t>Segment </a:t>
            </a:r>
            <a:r>
              <a:rPr lang="en-US" sz="1600" b="1" dirty="0">
                <a:solidFill>
                  <a:schemeClr val="bg2"/>
                </a:solidFill>
              </a:rPr>
              <a:t>2:</a:t>
            </a:r>
            <a:r>
              <a:rPr lang="en-US" sz="1600" dirty="0">
                <a:solidFill>
                  <a:schemeClr val="bg2"/>
                </a:solidFill>
              </a:rPr>
              <a:t>  Outstanding Bills Query	</a:t>
            </a:r>
            <a:r>
              <a:rPr lang="en-US" sz="1600" dirty="0" smtClean="0">
                <a:solidFill>
                  <a:schemeClr val="bg2"/>
                </a:solidFill>
              </a:rPr>
              <a:t> </a:t>
            </a:r>
            <a:endParaRPr lang="en-US" sz="1600" dirty="0">
              <a:solidFill>
                <a:schemeClr val="bg2"/>
              </a:solidFill>
            </a:endParaRPr>
          </a:p>
          <a:p>
            <a:pPr eaLnBrk="1" hangingPunct="1">
              <a:spcBef>
                <a:spcPts val="600"/>
              </a:spcBef>
              <a:spcAft>
                <a:spcPts val="600"/>
              </a:spcAft>
              <a:tabLst>
                <a:tab pos="7315200" algn="l"/>
                <a:tab pos="8001000" algn="r"/>
              </a:tabLst>
            </a:pPr>
            <a:r>
              <a:rPr lang="en-US" sz="1600" b="1" dirty="0">
                <a:solidFill>
                  <a:schemeClr val="bg2"/>
                </a:solidFill>
              </a:rPr>
              <a:t>Segment 3:  </a:t>
            </a:r>
            <a:r>
              <a:rPr lang="en-US" sz="1600" dirty="0">
                <a:solidFill>
                  <a:schemeClr val="bg2"/>
                </a:solidFill>
              </a:rPr>
              <a:t>Overdue Charges 	</a:t>
            </a:r>
            <a:r>
              <a:rPr lang="en-US" sz="1600" dirty="0" smtClean="0">
                <a:solidFill>
                  <a:schemeClr val="bg2"/>
                </a:solidFill>
              </a:rPr>
              <a:t> </a:t>
            </a:r>
            <a:endParaRPr lang="en-US" sz="1600" dirty="0">
              <a:solidFill>
                <a:schemeClr val="bg2"/>
              </a:solidFill>
            </a:endParaRPr>
          </a:p>
          <a:p>
            <a:pPr eaLnBrk="1" hangingPunct="1">
              <a:spcBef>
                <a:spcPts val="600"/>
              </a:spcBef>
              <a:spcAft>
                <a:spcPts val="600"/>
              </a:spcAft>
              <a:tabLst>
                <a:tab pos="7315200" algn="l"/>
                <a:tab pos="8001000" algn="r"/>
              </a:tabLst>
            </a:pPr>
            <a:r>
              <a:rPr lang="en-US" sz="1600" b="1" dirty="0">
                <a:solidFill>
                  <a:schemeClr val="bg2"/>
                </a:solidFill>
              </a:rPr>
              <a:t>Segment 4:  </a:t>
            </a:r>
            <a:r>
              <a:rPr lang="en-US" sz="1600" dirty="0">
                <a:solidFill>
                  <a:schemeClr val="bg2"/>
                </a:solidFill>
              </a:rPr>
              <a:t>Statement Level Dunning	</a:t>
            </a:r>
            <a:endParaRPr lang="en-US" sz="1600" b="1" dirty="0">
              <a:solidFill>
                <a:schemeClr val="bg2"/>
              </a:solidFill>
            </a:endParaRPr>
          </a:p>
          <a:p>
            <a:pPr eaLnBrk="1" hangingPunct="1">
              <a:spcBef>
                <a:spcPts val="600"/>
              </a:spcBef>
              <a:spcAft>
                <a:spcPts val="600"/>
              </a:spcAft>
              <a:tabLst>
                <a:tab pos="7315200" algn="l"/>
                <a:tab pos="8001000" algn="r"/>
              </a:tabLst>
            </a:pPr>
            <a:r>
              <a:rPr lang="en-US" sz="1600" b="1" dirty="0">
                <a:solidFill>
                  <a:schemeClr val="bg2"/>
                </a:solidFill>
              </a:rPr>
              <a:t>Segment 5:  </a:t>
            </a:r>
            <a:r>
              <a:rPr lang="en-US" sz="1600" dirty="0">
                <a:solidFill>
                  <a:schemeClr val="bg2"/>
                </a:solidFill>
              </a:rPr>
              <a:t>Non-IPAC Write-Offs	</a:t>
            </a:r>
            <a:r>
              <a:rPr lang="en-US" sz="1600" dirty="0" smtClean="0">
                <a:solidFill>
                  <a:schemeClr val="bg2"/>
                </a:solidFill>
              </a:rPr>
              <a:t> </a:t>
            </a:r>
            <a:endParaRPr lang="en-US" sz="1600" b="1" dirty="0">
              <a:solidFill>
                <a:schemeClr val="bg2"/>
              </a:solidFill>
            </a:endParaRPr>
          </a:p>
          <a:p>
            <a:pPr eaLnBrk="1" hangingPunct="1">
              <a:spcBef>
                <a:spcPts val="600"/>
              </a:spcBef>
              <a:spcAft>
                <a:spcPts val="600"/>
              </a:spcAft>
              <a:tabLst>
                <a:tab pos="7315200" algn="l"/>
                <a:tab pos="8001000" algn="r"/>
              </a:tabLst>
            </a:pPr>
            <a:r>
              <a:rPr lang="en-US" sz="1600" b="1" dirty="0">
                <a:solidFill>
                  <a:schemeClr val="bg2"/>
                </a:solidFill>
              </a:rPr>
              <a:t>Segment 6:  </a:t>
            </a:r>
            <a:r>
              <a:rPr lang="en-US" sz="1600" dirty="0">
                <a:solidFill>
                  <a:schemeClr val="bg2"/>
                </a:solidFill>
              </a:rPr>
              <a:t>Correspondence and Non-IPAC Disputes 	</a:t>
            </a:r>
          </a:p>
          <a:p>
            <a:pPr eaLnBrk="1" hangingPunct="1">
              <a:spcBef>
                <a:spcPts val="600"/>
              </a:spcBef>
              <a:spcAft>
                <a:spcPts val="600"/>
              </a:spcAft>
              <a:tabLst>
                <a:tab pos="7315200" algn="l"/>
                <a:tab pos="8001000" algn="r"/>
              </a:tabLst>
            </a:pPr>
            <a:r>
              <a:rPr lang="en-US" sz="1600" b="1" dirty="0">
                <a:solidFill>
                  <a:schemeClr val="bg2"/>
                </a:solidFill>
              </a:rPr>
              <a:t>Segment 7:</a:t>
            </a:r>
            <a:r>
              <a:rPr lang="en-US" sz="1600" dirty="0">
                <a:solidFill>
                  <a:schemeClr val="bg2"/>
                </a:solidFill>
              </a:rPr>
              <a:t>  IPAC Chargebacks and Customer Generated Exceptions	</a:t>
            </a:r>
          </a:p>
          <a:p>
            <a:pPr eaLnBrk="1" hangingPunct="1">
              <a:spcBef>
                <a:spcPts val="600"/>
              </a:spcBef>
              <a:spcAft>
                <a:spcPts val="600"/>
              </a:spcAft>
              <a:tabLst>
                <a:tab pos="7315200" algn="l"/>
                <a:tab pos="8001000" algn="r"/>
              </a:tabLst>
            </a:pPr>
            <a:r>
              <a:rPr lang="en-US" sz="1600" b="1" dirty="0">
                <a:solidFill>
                  <a:schemeClr val="bg2"/>
                </a:solidFill>
              </a:rPr>
              <a:t>Segment 8:  </a:t>
            </a:r>
            <a:r>
              <a:rPr lang="en-US" sz="1600" dirty="0">
                <a:solidFill>
                  <a:schemeClr val="bg2"/>
                </a:solidFill>
              </a:rPr>
              <a:t>PCAS Customer Novation	</a:t>
            </a:r>
          </a:p>
          <a:p>
            <a:pPr eaLnBrk="1" hangingPunct="1">
              <a:spcBef>
                <a:spcPts val="600"/>
              </a:spcBef>
              <a:spcAft>
                <a:spcPts val="600"/>
              </a:spcAft>
              <a:tabLst>
                <a:tab pos="7315200" algn="l"/>
                <a:tab pos="8001000" algn="r"/>
              </a:tabLst>
            </a:pPr>
            <a:r>
              <a:rPr lang="en-US" sz="1600" b="1" dirty="0">
                <a:solidFill>
                  <a:schemeClr val="bg2"/>
                </a:solidFill>
              </a:rPr>
              <a:t>Segment 9:  </a:t>
            </a:r>
            <a:r>
              <a:rPr lang="en-US" sz="1600" dirty="0" smtClean="0">
                <a:solidFill>
                  <a:schemeClr val="bg2"/>
                </a:solidFill>
              </a:rPr>
              <a:t>PCAS Unfilled Customer Order </a:t>
            </a:r>
            <a:r>
              <a:rPr lang="en-US" sz="1600" dirty="0">
                <a:solidFill>
                  <a:schemeClr val="bg2"/>
                </a:solidFill>
              </a:rPr>
              <a:t>Reversal	</a:t>
            </a:r>
          </a:p>
          <a:p>
            <a:pPr eaLnBrk="1" hangingPunct="1">
              <a:spcBef>
                <a:spcPts val="600"/>
              </a:spcBef>
              <a:spcAft>
                <a:spcPts val="600"/>
              </a:spcAft>
              <a:tabLst>
                <a:tab pos="7315200" algn="l"/>
                <a:tab pos="8001000" algn="r"/>
              </a:tabLst>
            </a:pPr>
            <a:r>
              <a:rPr lang="en-US" sz="1600" b="1" dirty="0">
                <a:solidFill>
                  <a:schemeClr val="bg2"/>
                </a:solidFill>
              </a:rPr>
              <a:t>Segment 10:  </a:t>
            </a:r>
            <a:r>
              <a:rPr lang="en-US" sz="1600" dirty="0">
                <a:solidFill>
                  <a:schemeClr val="bg2"/>
                </a:solidFill>
              </a:rPr>
              <a:t>Treasury Referral	</a:t>
            </a:r>
          </a:p>
          <a:p>
            <a:pPr eaLnBrk="1" hangingPunct="1">
              <a:spcBef>
                <a:spcPts val="600"/>
              </a:spcBef>
              <a:spcAft>
                <a:spcPts val="600"/>
              </a:spcAft>
              <a:tabLst>
                <a:tab pos="7315200" algn="l"/>
                <a:tab pos="8001000" algn="r"/>
              </a:tabLst>
            </a:pPr>
            <a:r>
              <a:rPr lang="en-US" sz="1600" b="1" dirty="0">
                <a:solidFill>
                  <a:schemeClr val="bg2"/>
                </a:solidFill>
              </a:rPr>
              <a:t>Segment 11:  </a:t>
            </a:r>
            <a:r>
              <a:rPr lang="en-US" sz="1600" dirty="0">
                <a:solidFill>
                  <a:schemeClr val="bg2"/>
                </a:solidFill>
              </a:rPr>
              <a:t>Allowance for Loss 	</a:t>
            </a:r>
          </a:p>
          <a:p>
            <a:pPr eaLnBrk="1" hangingPunct="1">
              <a:spcBef>
                <a:spcPts val="600"/>
              </a:spcBef>
              <a:spcAft>
                <a:spcPts val="600"/>
              </a:spcAft>
              <a:tabLst>
                <a:tab pos="7315200" algn="l"/>
                <a:tab pos="8001000" algn="r"/>
              </a:tabLst>
            </a:pPr>
            <a:r>
              <a:rPr lang="en-US" sz="1600" b="1" dirty="0">
                <a:solidFill>
                  <a:schemeClr val="bg2"/>
                </a:solidFill>
              </a:rPr>
              <a:t>Segment 12: </a:t>
            </a:r>
            <a:r>
              <a:rPr lang="en-US" sz="1600" dirty="0">
                <a:solidFill>
                  <a:schemeClr val="bg2"/>
                </a:solidFill>
              </a:rPr>
              <a:t> Treasury Report on Receivables (TROR</a:t>
            </a:r>
            <a:r>
              <a:rPr lang="en-US" sz="1200" dirty="0">
                <a:solidFill>
                  <a:schemeClr val="bg2"/>
                </a:solidFill>
              </a:rPr>
              <a:t>) 	</a:t>
            </a:r>
            <a:r>
              <a:rPr lang="en-US" sz="1400" dirty="0" smtClean="0">
                <a:solidFill>
                  <a:schemeClr val="bg2"/>
                </a:solidFill>
              </a:rPr>
              <a:t> </a:t>
            </a:r>
            <a:endParaRPr lang="en-US" sz="1400" dirty="0">
              <a:solidFill>
                <a:schemeClr val="bg2"/>
              </a:solidFill>
            </a:endParaRPr>
          </a:p>
          <a:p>
            <a:pPr eaLnBrk="1" hangingPunct="1">
              <a:spcBef>
                <a:spcPts val="600"/>
              </a:spcBef>
              <a:spcAft>
                <a:spcPts val="600"/>
              </a:spcAft>
              <a:tabLst>
                <a:tab pos="7315200" algn="l"/>
                <a:tab pos="8001000" algn="r"/>
              </a:tabLst>
            </a:pPr>
            <a:endParaRPr lang="en-US" sz="1800" dirty="0"/>
          </a:p>
          <a:p>
            <a:pPr eaLnBrk="1" hangingPunct="1">
              <a:spcBef>
                <a:spcPts val="300"/>
              </a:spcBef>
              <a:spcAft>
                <a:spcPts val="300"/>
              </a:spcAft>
              <a:tabLst>
                <a:tab pos="7315200" algn="l"/>
                <a:tab pos="8001000" algn="r"/>
              </a:tabLst>
            </a:pPr>
            <a:endParaRPr lang="en-US" sz="1800" dirty="0" smtClean="0">
              <a:solidFill>
                <a:schemeClr val="bg2"/>
              </a:solidFill>
            </a:endParaRPr>
          </a:p>
          <a:p>
            <a:pPr eaLnBrk="1" hangingPunct="1">
              <a:tabLst>
                <a:tab pos="7315200" algn="l"/>
                <a:tab pos="8001000" algn="r"/>
              </a:tabLst>
            </a:pPr>
            <a:endParaRPr lang="en-US" dirty="0" smtClean="0"/>
          </a:p>
        </p:txBody>
      </p:sp>
      <p:sp>
        <p:nvSpPr>
          <p:cNvPr id="2" name="Footer Placeholder 1"/>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11" name="TextBox 10"/>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5</a:t>
            </a:fld>
            <a:endParaRPr lang="en-US" sz="1000" dirty="0"/>
          </a:p>
        </p:txBody>
      </p:sp>
    </p:spTree>
    <p:extLst>
      <p:ext uri="{BB962C8B-B14F-4D97-AF65-F5344CB8AC3E}">
        <p14:creationId xmlns:p14="http://schemas.microsoft.com/office/powerpoint/2010/main" val="131554659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AROVERDUE </a:t>
            </a:r>
            <a:r>
              <a:rPr lang="en-US" dirty="0"/>
              <a:t>– Complex </a:t>
            </a:r>
            <a:r>
              <a:rPr lang="en-US" dirty="0" smtClean="0"/>
              <a:t>Parameters</a:t>
            </a:r>
            <a:endParaRPr lang="en-US" dirty="0"/>
          </a:p>
        </p:txBody>
      </p:sp>
      <p:pic>
        <p:nvPicPr>
          <p:cNvPr id="9218" name="Picture 2"/>
          <p:cNvPicPr>
            <a:picLocks noChangeAspect="1" noChangeArrowheads="1"/>
          </p:cNvPicPr>
          <p:nvPr/>
        </p:nvPicPr>
        <p:blipFill>
          <a:blip r:embed="rId3" cstate="print"/>
          <a:srcRect/>
          <a:stretch>
            <a:fillRect/>
          </a:stretch>
        </p:blipFill>
        <p:spPr bwMode="auto">
          <a:xfrm>
            <a:off x="3344018" y="1266167"/>
            <a:ext cx="5714638" cy="3918609"/>
          </a:xfrm>
          <a:prstGeom prst="rect">
            <a:avLst/>
          </a:prstGeom>
          <a:noFill/>
          <a:ln w="22225">
            <a:solidFill>
              <a:schemeClr val="tx1"/>
            </a:solidFill>
            <a:miter lim="800000"/>
            <a:headEnd/>
            <a:tailEnd/>
          </a:ln>
        </p:spPr>
      </p:pic>
      <p:sp>
        <p:nvSpPr>
          <p:cNvPr id="7" name="Content Placeholder 2"/>
          <p:cNvSpPr>
            <a:spLocks noGrp="1"/>
          </p:cNvSpPr>
          <p:nvPr>
            <p:ph idx="1"/>
          </p:nvPr>
        </p:nvSpPr>
        <p:spPr>
          <a:xfrm>
            <a:off x="457200" y="1188720"/>
            <a:ext cx="2773680" cy="4724400"/>
          </a:xfrm>
        </p:spPr>
        <p:txBody>
          <a:bodyPr/>
          <a:lstStyle/>
          <a:p>
            <a:pPr>
              <a:spcBef>
                <a:spcPts val="600"/>
              </a:spcBef>
              <a:spcAft>
                <a:spcPts val="600"/>
              </a:spcAft>
            </a:pPr>
            <a:r>
              <a:rPr lang="en-US" sz="2000" dirty="0"/>
              <a:t>Values listed in </a:t>
            </a:r>
            <a:r>
              <a:rPr lang="en-US" sz="2000" dirty="0" smtClean="0"/>
              <a:t>Complex Parameters </a:t>
            </a:r>
            <a:r>
              <a:rPr lang="en-US" sz="2000" dirty="0"/>
              <a:t>specify </a:t>
            </a:r>
            <a:r>
              <a:rPr lang="en-US" sz="2000" dirty="0" smtClean="0"/>
              <a:t>the BD Document Types to be selected by each batch instance for AROVERDUE assessment</a:t>
            </a: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1" name="TextBox 10"/>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50</a:t>
            </a:fld>
            <a:endParaRPr lang="en-US" sz="1000" dirty="0"/>
          </a:p>
        </p:txBody>
      </p:sp>
      <p:sp>
        <p:nvSpPr>
          <p:cNvPr id="8" name="Rectangle 7"/>
          <p:cNvSpPr/>
          <p:nvPr/>
        </p:nvSpPr>
        <p:spPr bwMode="auto">
          <a:xfrm>
            <a:off x="3531523" y="3610099"/>
            <a:ext cx="5231478" cy="190006"/>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0" name="Rectangle 9"/>
          <p:cNvSpPr/>
          <p:nvPr/>
        </p:nvSpPr>
        <p:spPr bwMode="auto">
          <a:xfrm>
            <a:off x="3541422" y="3994947"/>
            <a:ext cx="5231103" cy="205577"/>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62247070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688387" cy="563562"/>
          </a:xfrm>
        </p:spPr>
        <p:txBody>
          <a:bodyPr/>
          <a:lstStyle/>
          <a:p>
            <a:r>
              <a:rPr lang="en-US" dirty="0"/>
              <a:t>A</a:t>
            </a:r>
            <a:r>
              <a:rPr lang="en-US" dirty="0" smtClean="0"/>
              <a:t>ROVERDUE Header Updates</a:t>
            </a:r>
            <a:endParaRPr lang="en-US" dirty="0"/>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0" name="TextBox 9"/>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51</a:t>
            </a:fld>
            <a:endParaRPr lang="en-US" sz="1000" dirty="0"/>
          </a:p>
        </p:txBody>
      </p:sp>
      <p:sp>
        <p:nvSpPr>
          <p:cNvPr id="11" name="Content Placeholder 2"/>
          <p:cNvSpPr>
            <a:spLocks noGrp="1"/>
          </p:cNvSpPr>
          <p:nvPr>
            <p:ph idx="1"/>
          </p:nvPr>
        </p:nvSpPr>
        <p:spPr>
          <a:xfrm>
            <a:off x="219456" y="1147983"/>
            <a:ext cx="3385727" cy="5267881"/>
          </a:xfrm>
        </p:spPr>
        <p:txBody>
          <a:bodyPr/>
          <a:lstStyle/>
          <a:p>
            <a:pPr marL="342900" indent="0" algn="ctr">
              <a:spcBef>
                <a:spcPts val="300"/>
              </a:spcBef>
              <a:spcAft>
                <a:spcPts val="300"/>
              </a:spcAft>
              <a:buClr>
                <a:srgbClr val="C60C30"/>
              </a:buClr>
              <a:buSzPct val="80000"/>
              <a:buNone/>
            </a:pPr>
            <a:r>
              <a:rPr lang="en-US" sz="1800" dirty="0" smtClean="0"/>
              <a:t>   </a:t>
            </a:r>
          </a:p>
          <a:p>
            <a:pPr marL="342900" indent="0" algn="ctr">
              <a:spcBef>
                <a:spcPts val="300"/>
              </a:spcBef>
              <a:spcAft>
                <a:spcPts val="300"/>
              </a:spcAft>
              <a:buClr>
                <a:srgbClr val="C60C30"/>
              </a:buClr>
              <a:buSzPct val="80000"/>
              <a:buNone/>
            </a:pPr>
            <a:r>
              <a:rPr lang="en-US" sz="2000" dirty="0" smtClean="0"/>
              <a:t>Billing Document </a:t>
            </a:r>
          </a:p>
          <a:p>
            <a:pPr marL="342900" indent="0" algn="ctr">
              <a:spcBef>
                <a:spcPts val="300"/>
              </a:spcBef>
              <a:spcAft>
                <a:spcPts val="300"/>
              </a:spcAft>
              <a:buClr>
                <a:srgbClr val="C60C30"/>
              </a:buClr>
              <a:buSzPct val="80000"/>
              <a:buNone/>
            </a:pPr>
            <a:r>
              <a:rPr lang="en-US" sz="2000" dirty="0" smtClean="0"/>
              <a:t>Header Updates</a:t>
            </a:r>
          </a:p>
        </p:txBody>
      </p:sp>
      <p:sp>
        <p:nvSpPr>
          <p:cNvPr id="12" name="Content Placeholder 2"/>
          <p:cNvSpPr txBox="1">
            <a:spLocks/>
          </p:cNvSpPr>
          <p:nvPr/>
        </p:nvSpPr>
        <p:spPr bwMode="auto">
          <a:xfrm>
            <a:off x="4284941" y="1518671"/>
            <a:ext cx="4233080" cy="50790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342900" indent="0" algn="ctr">
              <a:spcBef>
                <a:spcPts val="300"/>
              </a:spcBef>
              <a:spcAft>
                <a:spcPts val="300"/>
              </a:spcAft>
              <a:buClr>
                <a:srgbClr val="C60C30"/>
              </a:buClr>
              <a:buSzPct val="80000"/>
              <a:buNone/>
            </a:pPr>
            <a:r>
              <a:rPr lang="en-US" sz="2000" kern="0" dirty="0" smtClean="0"/>
              <a:t>Debt Account </a:t>
            </a:r>
          </a:p>
          <a:p>
            <a:pPr marL="342900" indent="0" algn="ctr">
              <a:spcBef>
                <a:spcPts val="300"/>
              </a:spcBef>
              <a:spcAft>
                <a:spcPts val="300"/>
              </a:spcAft>
              <a:buClr>
                <a:srgbClr val="C60C30"/>
              </a:buClr>
              <a:buSzPct val="80000"/>
              <a:buNone/>
            </a:pPr>
            <a:r>
              <a:rPr lang="en-US" sz="2000" kern="0" dirty="0" smtClean="0"/>
              <a:t>Header Updates</a:t>
            </a: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9926" y="2319908"/>
            <a:ext cx="4499354" cy="1484588"/>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171" y="2319908"/>
            <a:ext cx="3681278" cy="2581251"/>
          </a:xfrm>
          <a:prstGeom prst="rect">
            <a:avLst/>
          </a:prstGeom>
          <a:ln w="12700">
            <a:solidFill>
              <a:schemeClr val="tx1"/>
            </a:solidFill>
          </a:ln>
        </p:spPr>
      </p:pic>
      <p:sp>
        <p:nvSpPr>
          <p:cNvPr id="5" name="TextBox 4"/>
          <p:cNvSpPr txBox="1"/>
          <p:nvPr/>
        </p:nvSpPr>
        <p:spPr>
          <a:xfrm>
            <a:off x="628982" y="3712686"/>
            <a:ext cx="3475656" cy="817552"/>
          </a:xfrm>
          <a:prstGeom prst="rect">
            <a:avLst/>
          </a:prstGeom>
          <a:noFill/>
          <a:ln w="28575">
            <a:solidFill>
              <a:srgbClr val="FF0000"/>
            </a:solidFill>
          </a:ln>
        </p:spPr>
        <p:txBody>
          <a:bodyPr wrap="square" rtlCol="0">
            <a:spAutoFit/>
          </a:bodyPr>
          <a:lstStyle/>
          <a:p>
            <a:endParaRPr lang="en-US" dirty="0"/>
          </a:p>
        </p:txBody>
      </p:sp>
      <p:sp>
        <p:nvSpPr>
          <p:cNvPr id="14" name="TextBox 13"/>
          <p:cNvSpPr txBox="1"/>
          <p:nvPr/>
        </p:nvSpPr>
        <p:spPr>
          <a:xfrm>
            <a:off x="4480870" y="2874839"/>
            <a:ext cx="4458410" cy="620687"/>
          </a:xfrm>
          <a:prstGeom prst="rect">
            <a:avLst/>
          </a:prstGeom>
          <a:noFill/>
          <a:ln w="28575">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227683435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Billing Document Updates </a:t>
            </a:r>
            <a:r>
              <a:rPr lang="en-US" dirty="0" smtClean="0"/>
              <a:t>– Accounting Line</a:t>
            </a:r>
            <a:endParaRPr lang="en-US" dirty="0"/>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0" name="TextBox 9"/>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52</a:t>
            </a:fld>
            <a:endParaRPr lang="en-US" sz="1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961" y="1395672"/>
            <a:ext cx="8078327" cy="4067743"/>
          </a:xfrm>
          <a:prstGeom prst="rect">
            <a:avLst/>
          </a:prstGeom>
          <a:ln w="19050">
            <a:solidFill>
              <a:schemeClr val="tx1"/>
            </a:solidFill>
          </a:ln>
        </p:spPr>
      </p:pic>
      <p:sp>
        <p:nvSpPr>
          <p:cNvPr id="14" name="Rectangle 13"/>
          <p:cNvSpPr/>
          <p:nvPr/>
        </p:nvSpPr>
        <p:spPr bwMode="auto">
          <a:xfrm>
            <a:off x="775667" y="2595606"/>
            <a:ext cx="3005758" cy="648978"/>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3" name="Rectangle 12"/>
          <p:cNvSpPr/>
          <p:nvPr/>
        </p:nvSpPr>
        <p:spPr bwMode="auto">
          <a:xfrm>
            <a:off x="7277100" y="4438651"/>
            <a:ext cx="1371600" cy="685800"/>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170388878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Debt Account Updates – Accounting Line</a:t>
            </a:r>
            <a:endParaRPr lang="en-US" dirty="0"/>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4024" y="2642125"/>
            <a:ext cx="5695950" cy="1600200"/>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 name="TextBox 2"/>
          <p:cNvSpPr txBox="1"/>
          <p:nvPr/>
        </p:nvSpPr>
        <p:spPr>
          <a:xfrm>
            <a:off x="1724025" y="3254147"/>
            <a:ext cx="5695950" cy="703703"/>
          </a:xfrm>
          <a:prstGeom prst="rect">
            <a:avLst/>
          </a:prstGeom>
          <a:noFill/>
          <a:ln w="28575">
            <a:solidFill>
              <a:srgbClr val="FF0000"/>
            </a:solidFill>
          </a:ln>
        </p:spPr>
        <p:txBody>
          <a:bodyPr wrap="square" rtlCol="0">
            <a:spAutoFit/>
          </a:bodyPr>
          <a:lstStyle/>
          <a:p>
            <a:endParaRPr lang="en-US" dirty="0"/>
          </a:p>
        </p:txBody>
      </p:sp>
      <p:sp>
        <p:nvSpPr>
          <p:cNvPr id="6" name="Slide Number Placeholder 5"/>
          <p:cNvSpPr>
            <a:spLocks noGrp="1"/>
          </p:cNvSpPr>
          <p:nvPr>
            <p:ph type="sldNum" sz="quarter" idx="11"/>
          </p:nvPr>
        </p:nvSpPr>
        <p:spPr/>
        <p:txBody>
          <a:bodyPr anchor="t"/>
          <a:lstStyle/>
          <a:p>
            <a:pPr algn="r">
              <a:defRPr/>
            </a:pPr>
            <a:fld id="{5842F1FC-5FDD-41D6-BAD6-160FC7BE3BC4}" type="slidenum">
              <a:rPr lang="en-US" sz="1000" smtClean="0"/>
              <a:pPr algn="r">
                <a:defRPr/>
              </a:pPr>
              <a:t>53</a:t>
            </a:fld>
            <a:endParaRPr lang="en-US" sz="1000" dirty="0"/>
          </a:p>
        </p:txBody>
      </p:sp>
    </p:spTree>
    <p:extLst>
      <p:ext uri="{BB962C8B-B14F-4D97-AF65-F5344CB8AC3E}">
        <p14:creationId xmlns:p14="http://schemas.microsoft.com/office/powerpoint/2010/main" val="72411829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12738"/>
            <a:ext cx="7381875" cy="563562"/>
          </a:xfrm>
        </p:spPr>
        <p:txBody>
          <a:bodyPr/>
          <a:lstStyle/>
          <a:p>
            <a:r>
              <a:rPr lang="en-US" dirty="0" smtClean="0"/>
              <a:t>IP&amp;A Charge Lines – Billing and Debt Account Documents</a:t>
            </a:r>
            <a:endParaRPr lang="en-US" dirty="0"/>
          </a:p>
        </p:txBody>
      </p:sp>
      <p:sp>
        <p:nvSpPr>
          <p:cNvPr id="3" name="Footer Placeholder 2"/>
          <p:cNvSpPr>
            <a:spLocks noGrp="1"/>
          </p:cNvSpPr>
          <p:nvPr>
            <p:ph type="ftr" sz="quarter" idx="10"/>
          </p:nvPr>
        </p:nvSpPr>
        <p:spPr>
          <a:xfrm>
            <a:off x="457200" y="6543675"/>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1" name="TextBox 10"/>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54</a:t>
            </a:fld>
            <a:endParaRPr lang="en-US" sz="1000" dirty="0"/>
          </a:p>
        </p:txBody>
      </p:sp>
      <p:sp>
        <p:nvSpPr>
          <p:cNvPr id="7" name="Content Placeholder 2"/>
          <p:cNvSpPr>
            <a:spLocks noGrp="1"/>
          </p:cNvSpPr>
          <p:nvPr>
            <p:ph idx="1"/>
          </p:nvPr>
        </p:nvSpPr>
        <p:spPr>
          <a:xfrm>
            <a:off x="219455" y="3693299"/>
            <a:ext cx="4279973" cy="5267881"/>
          </a:xfrm>
        </p:spPr>
        <p:txBody>
          <a:bodyPr/>
          <a:lstStyle/>
          <a:p>
            <a:pPr marL="628650" indent="-285750">
              <a:spcBef>
                <a:spcPts val="300"/>
              </a:spcBef>
              <a:spcAft>
                <a:spcPts val="300"/>
              </a:spcAft>
              <a:buClr>
                <a:srgbClr val="C60C30"/>
              </a:buClr>
              <a:buSzPct val="80000"/>
            </a:pPr>
            <a:r>
              <a:rPr lang="en-US" sz="2000" dirty="0" smtClean="0"/>
              <a:t>Billing Document Charge Line:</a:t>
            </a:r>
          </a:p>
          <a:p>
            <a:pPr marL="1031875" lvl="1" indent="-174625">
              <a:spcBef>
                <a:spcPts val="300"/>
              </a:spcBef>
              <a:spcAft>
                <a:spcPts val="300"/>
              </a:spcAft>
              <a:buClr>
                <a:srgbClr val="C60C30"/>
              </a:buClr>
              <a:buSzPct val="80000"/>
              <a:buFontTx/>
              <a:buChar char="•"/>
            </a:pPr>
            <a:r>
              <a:rPr lang="en-US" sz="1800" dirty="0" smtClean="0"/>
              <a:t>Recorded on </a:t>
            </a:r>
            <a:r>
              <a:rPr lang="en-US" sz="1800" dirty="0"/>
              <a:t>a sub-tab of the BD Accounting Line</a:t>
            </a:r>
          </a:p>
          <a:p>
            <a:pPr marL="1031875" lvl="1" indent="-174625">
              <a:spcBef>
                <a:spcPts val="300"/>
              </a:spcBef>
              <a:spcAft>
                <a:spcPts val="300"/>
              </a:spcAft>
              <a:buClr>
                <a:srgbClr val="C60C30"/>
              </a:buClr>
              <a:buSzPct val="80000"/>
              <a:buFontTx/>
              <a:buChar char="•"/>
            </a:pPr>
            <a:r>
              <a:rPr lang="en-US" sz="1800" dirty="0"/>
              <a:t>Records overdue IP&amp;A charges associated with the Accounting </a:t>
            </a:r>
            <a:r>
              <a:rPr lang="en-US" sz="1800" dirty="0" smtClean="0"/>
              <a:t>Line</a:t>
            </a:r>
            <a:endParaRPr lang="en-US" sz="18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42" y="1365206"/>
            <a:ext cx="8573697" cy="2095793"/>
          </a:xfrm>
          <a:prstGeom prst="rect">
            <a:avLst/>
          </a:prstGeom>
        </p:spPr>
      </p:pic>
      <p:sp>
        <p:nvSpPr>
          <p:cNvPr id="8" name="Content Placeholder 2"/>
          <p:cNvSpPr txBox="1">
            <a:spLocks/>
          </p:cNvSpPr>
          <p:nvPr/>
        </p:nvSpPr>
        <p:spPr bwMode="auto">
          <a:xfrm>
            <a:off x="4630361" y="3693299"/>
            <a:ext cx="3915156" cy="526788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628650" indent="-285750">
              <a:spcBef>
                <a:spcPts val="300"/>
              </a:spcBef>
              <a:spcAft>
                <a:spcPts val="300"/>
              </a:spcAft>
              <a:buClr>
                <a:srgbClr val="C60C30"/>
              </a:buClr>
              <a:buSzPct val="80000"/>
            </a:pPr>
            <a:r>
              <a:rPr lang="en-US" sz="2000" kern="0" dirty="0" smtClean="0"/>
              <a:t>Debt Account Charge Line:</a:t>
            </a:r>
          </a:p>
          <a:p>
            <a:pPr marL="1031875" lvl="1" indent="-174625">
              <a:spcBef>
                <a:spcPts val="300"/>
              </a:spcBef>
              <a:spcAft>
                <a:spcPts val="300"/>
              </a:spcAft>
              <a:buClr>
                <a:srgbClr val="C60C30"/>
              </a:buClr>
              <a:buSzPct val="80000"/>
              <a:buFontTx/>
              <a:buChar char="•"/>
            </a:pPr>
            <a:r>
              <a:rPr lang="en-US" sz="1800" kern="0" dirty="0" smtClean="0"/>
              <a:t>Recorded on a sub-tab of the DA Accounting Line</a:t>
            </a:r>
          </a:p>
          <a:p>
            <a:pPr marL="1031875" lvl="1" indent="-174625">
              <a:spcBef>
                <a:spcPts val="300"/>
              </a:spcBef>
              <a:spcAft>
                <a:spcPts val="300"/>
              </a:spcAft>
              <a:buClr>
                <a:srgbClr val="C60C30"/>
              </a:buClr>
              <a:buSzPct val="80000"/>
              <a:buFontTx/>
              <a:buChar char="•"/>
            </a:pPr>
            <a:r>
              <a:rPr lang="en-US" sz="1800" kern="0" dirty="0" smtClean="0"/>
              <a:t>Records overdue IP&amp;A charges associated with the Accounting Line</a:t>
            </a:r>
          </a:p>
          <a:p>
            <a:pPr marL="1031875" lvl="1" indent="-174625">
              <a:spcBef>
                <a:spcPts val="300"/>
              </a:spcBef>
              <a:spcAft>
                <a:spcPts val="300"/>
              </a:spcAft>
              <a:buClr>
                <a:srgbClr val="C60C30"/>
              </a:buClr>
              <a:buSzPct val="80000"/>
              <a:buFontTx/>
              <a:buChar char="•"/>
            </a:pPr>
            <a:r>
              <a:rPr lang="en-US" sz="1800" kern="0" dirty="0" smtClean="0"/>
              <a:t>Records Amortization Schedule Interest</a:t>
            </a:r>
            <a:endParaRPr lang="en-US" sz="1800" kern="0" dirty="0"/>
          </a:p>
        </p:txBody>
      </p:sp>
    </p:spTree>
    <p:extLst>
      <p:ext uri="{BB962C8B-B14F-4D97-AF65-F5344CB8AC3E}">
        <p14:creationId xmlns:p14="http://schemas.microsoft.com/office/powerpoint/2010/main" val="136281514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12738"/>
            <a:ext cx="7381875" cy="563562"/>
          </a:xfrm>
        </p:spPr>
        <p:txBody>
          <a:bodyPr/>
          <a:lstStyle/>
          <a:p>
            <a:r>
              <a:rPr lang="en-US" dirty="0" smtClean="0"/>
              <a:t>IP&amp;A Charge Lines – Billing and Debt Account Documents</a:t>
            </a:r>
            <a:endParaRPr lang="en-US" dirty="0"/>
          </a:p>
        </p:txBody>
      </p:sp>
      <p:sp>
        <p:nvSpPr>
          <p:cNvPr id="11" name="TextBox 10"/>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55</a:t>
            </a:fld>
            <a:endParaRPr lang="en-US" sz="1000" dirty="0"/>
          </a:p>
        </p:txBody>
      </p:sp>
      <p:sp>
        <p:nvSpPr>
          <p:cNvPr id="10" name="Content Placeholder 2"/>
          <p:cNvSpPr>
            <a:spLocks noGrp="1"/>
          </p:cNvSpPr>
          <p:nvPr>
            <p:ph idx="1"/>
          </p:nvPr>
        </p:nvSpPr>
        <p:spPr>
          <a:xfrm>
            <a:off x="466344" y="1066470"/>
            <a:ext cx="4455994" cy="4610143"/>
          </a:xfrm>
        </p:spPr>
        <p:txBody>
          <a:bodyPr/>
          <a:lstStyle/>
          <a:p>
            <a:pPr>
              <a:spcBef>
                <a:spcPts val="600"/>
              </a:spcBef>
              <a:spcAft>
                <a:spcPts val="600"/>
              </a:spcAft>
            </a:pPr>
            <a:r>
              <a:rPr lang="en-US" sz="1400" b="1" dirty="0" smtClean="0"/>
              <a:t>Record Type</a:t>
            </a:r>
            <a:r>
              <a:rPr lang="en-US" sz="1400" dirty="0" smtClean="0"/>
              <a:t>: Indicates the type of overdue charge: Interest, Penalty or Administrative Charge </a:t>
            </a:r>
          </a:p>
          <a:p>
            <a:pPr>
              <a:spcBef>
                <a:spcPts val="600"/>
              </a:spcBef>
              <a:spcAft>
                <a:spcPts val="600"/>
              </a:spcAft>
            </a:pPr>
            <a:r>
              <a:rPr lang="en-US" sz="1400" b="1" dirty="0" smtClean="0"/>
              <a:t>Transaction Type</a:t>
            </a:r>
            <a:r>
              <a:rPr lang="en-US" sz="1400" dirty="0" smtClean="0"/>
              <a:t>: Determines the IP&amp;A posting for the given Document Type; valid Transactions Types for IP&amp;A are: </a:t>
            </a:r>
          </a:p>
          <a:p>
            <a:pPr lvl="1">
              <a:spcBef>
                <a:spcPts val="600"/>
              </a:spcBef>
              <a:spcAft>
                <a:spcPts val="600"/>
              </a:spcAft>
            </a:pPr>
            <a:r>
              <a:rPr lang="en-US" sz="1400" dirty="0" smtClean="0"/>
              <a:t>IN – Interest</a:t>
            </a:r>
          </a:p>
          <a:p>
            <a:pPr lvl="1">
              <a:spcBef>
                <a:spcPts val="600"/>
              </a:spcBef>
              <a:spcAft>
                <a:spcPts val="600"/>
              </a:spcAft>
            </a:pPr>
            <a:r>
              <a:rPr lang="en-US" sz="1400" dirty="0" smtClean="0"/>
              <a:t>PN – Penalty</a:t>
            </a:r>
          </a:p>
          <a:p>
            <a:pPr lvl="1">
              <a:spcBef>
                <a:spcPts val="600"/>
              </a:spcBef>
              <a:spcAft>
                <a:spcPts val="600"/>
              </a:spcAft>
            </a:pPr>
            <a:r>
              <a:rPr lang="en-US" sz="1400" dirty="0" smtClean="0"/>
              <a:t>AD – Administrative Charges</a:t>
            </a:r>
            <a:endParaRPr lang="en-US" sz="1400" dirty="0"/>
          </a:p>
          <a:p>
            <a:pPr>
              <a:spcBef>
                <a:spcPts val="600"/>
              </a:spcBef>
              <a:spcAft>
                <a:spcPts val="600"/>
              </a:spcAft>
            </a:pPr>
            <a:r>
              <a:rPr lang="en-US" sz="1400" b="1" dirty="0" smtClean="0"/>
              <a:t>Line Amounts: </a:t>
            </a:r>
          </a:p>
          <a:p>
            <a:pPr lvl="1">
              <a:spcBef>
                <a:spcPts val="600"/>
              </a:spcBef>
              <a:spcAft>
                <a:spcPts val="600"/>
              </a:spcAft>
            </a:pPr>
            <a:r>
              <a:rPr lang="en-US" sz="1400" b="1" dirty="0" smtClean="0"/>
              <a:t>Amortized Interest Amount: </a:t>
            </a:r>
            <a:r>
              <a:rPr lang="en-US" sz="1400" dirty="0"/>
              <a:t>I</a:t>
            </a:r>
            <a:r>
              <a:rPr lang="en-US" sz="1400" dirty="0" smtClean="0"/>
              <a:t>nterest </a:t>
            </a:r>
            <a:r>
              <a:rPr lang="en-US" sz="1400" dirty="0"/>
              <a:t>amount documented on </a:t>
            </a:r>
            <a:r>
              <a:rPr lang="en-US" sz="1400" u="sng" dirty="0"/>
              <a:t>current payment from referenced Amortization Schedule </a:t>
            </a:r>
            <a:r>
              <a:rPr lang="en-US" sz="1400" u="sng" dirty="0" smtClean="0"/>
              <a:t>Code (Applicable only for Debt Accounts)</a:t>
            </a:r>
            <a:endParaRPr lang="en-US" sz="1400" b="1" dirty="0" smtClean="0"/>
          </a:p>
          <a:p>
            <a:pPr lvl="1">
              <a:spcBef>
                <a:spcPts val="600"/>
              </a:spcBef>
              <a:spcAft>
                <a:spcPts val="600"/>
              </a:spcAft>
            </a:pPr>
            <a:r>
              <a:rPr lang="en-US" sz="1400" b="1" dirty="0" smtClean="0"/>
              <a:t>Late Payment Interest Amount – </a:t>
            </a:r>
            <a:r>
              <a:rPr lang="en-US" sz="1400" dirty="0" smtClean="0"/>
              <a:t>Amount charged to a customer when bill is not paid on time</a:t>
            </a:r>
            <a:endParaRPr lang="en-US" sz="1400" b="1" dirty="0" smtClean="0"/>
          </a:p>
          <a:p>
            <a:pPr lvl="1">
              <a:spcBef>
                <a:spcPts val="600"/>
              </a:spcBef>
              <a:spcAft>
                <a:spcPts val="600"/>
              </a:spcAft>
            </a:pPr>
            <a:r>
              <a:rPr lang="en-US" sz="1400" b="1" dirty="0" smtClean="0"/>
              <a:t>Amount: </a:t>
            </a:r>
            <a:r>
              <a:rPr lang="en-US" sz="1400" dirty="0" smtClean="0"/>
              <a:t>Total of Amortized Interest Amount and the Late Payment Interest Amount</a:t>
            </a:r>
          </a:p>
          <a:p>
            <a:pPr>
              <a:spcBef>
                <a:spcPts val="600"/>
              </a:spcBef>
              <a:spcAft>
                <a:spcPts val="600"/>
              </a:spcAft>
            </a:pPr>
            <a:r>
              <a:rPr lang="en-US" sz="1400" b="1" dirty="0" smtClean="0"/>
              <a:t>Accounting Template: </a:t>
            </a:r>
            <a:r>
              <a:rPr lang="en-US" sz="1400" dirty="0" smtClean="0"/>
              <a:t>Accounting Dimensions to be charged the IP&amp;A charges</a:t>
            </a:r>
            <a:endParaRPr lang="en-US" sz="1400" b="1"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2181" y="1105467"/>
            <a:ext cx="3881070" cy="3328839"/>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1433" y="4616275"/>
            <a:ext cx="4162567" cy="2120676"/>
          </a:xfrm>
          <a:prstGeom prst="rect">
            <a:avLst/>
          </a:prstGeom>
        </p:spPr>
      </p:pic>
      <p:sp>
        <p:nvSpPr>
          <p:cNvPr id="13" name="TextBox 12"/>
          <p:cNvSpPr txBox="1"/>
          <p:nvPr/>
        </p:nvSpPr>
        <p:spPr>
          <a:xfrm>
            <a:off x="5153785" y="2265526"/>
            <a:ext cx="1872272" cy="143301"/>
          </a:xfrm>
          <a:prstGeom prst="rect">
            <a:avLst/>
          </a:prstGeom>
          <a:noFill/>
          <a:ln w="28575">
            <a:solidFill>
              <a:srgbClr val="FF0000"/>
            </a:solidFill>
          </a:ln>
        </p:spPr>
        <p:txBody>
          <a:bodyPr wrap="square" rtlCol="0">
            <a:spAutoFit/>
          </a:bodyPr>
          <a:lstStyle/>
          <a:p>
            <a:endParaRPr lang="en-US" dirty="0"/>
          </a:p>
        </p:txBody>
      </p:sp>
      <p:sp>
        <p:nvSpPr>
          <p:cNvPr id="14" name="TextBox 13"/>
          <p:cNvSpPr txBox="1"/>
          <p:nvPr/>
        </p:nvSpPr>
        <p:spPr>
          <a:xfrm>
            <a:off x="5167433" y="2570691"/>
            <a:ext cx="1588220" cy="143301"/>
          </a:xfrm>
          <a:prstGeom prst="rect">
            <a:avLst/>
          </a:prstGeom>
          <a:noFill/>
          <a:ln w="28575">
            <a:solidFill>
              <a:srgbClr val="FF0000"/>
            </a:solidFill>
          </a:ln>
        </p:spPr>
        <p:txBody>
          <a:bodyPr wrap="square" rtlCol="0">
            <a:spAutoFit/>
          </a:bodyPr>
          <a:lstStyle/>
          <a:p>
            <a:endParaRPr lang="en-US" dirty="0"/>
          </a:p>
        </p:txBody>
      </p:sp>
      <p:sp>
        <p:nvSpPr>
          <p:cNvPr id="15" name="TextBox 14"/>
          <p:cNvSpPr txBox="1"/>
          <p:nvPr/>
        </p:nvSpPr>
        <p:spPr>
          <a:xfrm>
            <a:off x="5167433" y="3023341"/>
            <a:ext cx="2434382" cy="538723"/>
          </a:xfrm>
          <a:prstGeom prst="rect">
            <a:avLst/>
          </a:prstGeom>
          <a:noFill/>
          <a:ln w="28575">
            <a:solidFill>
              <a:srgbClr val="FF0000"/>
            </a:solidFill>
          </a:ln>
        </p:spPr>
        <p:txBody>
          <a:bodyPr wrap="square" rtlCol="0">
            <a:spAutoFit/>
          </a:bodyPr>
          <a:lstStyle/>
          <a:p>
            <a:endParaRPr lang="en-US" dirty="0"/>
          </a:p>
        </p:txBody>
      </p:sp>
      <p:sp>
        <p:nvSpPr>
          <p:cNvPr id="16" name="TextBox 15"/>
          <p:cNvSpPr txBox="1"/>
          <p:nvPr/>
        </p:nvSpPr>
        <p:spPr>
          <a:xfrm>
            <a:off x="4981433" y="4629923"/>
            <a:ext cx="2434382" cy="538723"/>
          </a:xfrm>
          <a:prstGeom prst="rect">
            <a:avLst/>
          </a:prstGeom>
          <a:noFill/>
          <a:ln w="28575">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162459367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Charge Line – History </a:t>
            </a:r>
            <a:endParaRPr lang="en-US" dirty="0"/>
          </a:p>
        </p:txBody>
      </p:sp>
      <p:sp>
        <p:nvSpPr>
          <p:cNvPr id="3" name="Content Placeholder 2"/>
          <p:cNvSpPr>
            <a:spLocks noGrp="1"/>
          </p:cNvSpPr>
          <p:nvPr>
            <p:ph idx="1"/>
          </p:nvPr>
        </p:nvSpPr>
        <p:spPr>
          <a:xfrm>
            <a:off x="489504" y="1111380"/>
            <a:ext cx="8548169" cy="2716341"/>
          </a:xfrm>
        </p:spPr>
        <p:txBody>
          <a:bodyPr/>
          <a:lstStyle/>
          <a:p>
            <a:pPr>
              <a:spcBef>
                <a:spcPts val="600"/>
              </a:spcBef>
              <a:spcAft>
                <a:spcPts val="600"/>
              </a:spcAft>
            </a:pPr>
            <a:r>
              <a:rPr lang="en-US" sz="2000" dirty="0" smtClean="0"/>
              <a:t>Tracks the dates and amounts of IP&amp;A charge assessment and draw down</a:t>
            </a:r>
          </a:p>
          <a:p>
            <a:pPr>
              <a:spcBef>
                <a:spcPts val="600"/>
              </a:spcBef>
              <a:spcAft>
                <a:spcPts val="600"/>
              </a:spcAft>
            </a:pPr>
            <a:r>
              <a:rPr lang="en-US" sz="2000" dirty="0" smtClean="0"/>
              <a:t>Charge Line History Tab</a:t>
            </a:r>
            <a:r>
              <a:rPr lang="en-US" sz="2000" dirty="0"/>
              <a:t> s</a:t>
            </a:r>
            <a:r>
              <a:rPr lang="en-US" sz="2000" dirty="0" smtClean="0"/>
              <a:t>hows </a:t>
            </a:r>
            <a:r>
              <a:rPr lang="en-US" sz="2000" dirty="0"/>
              <a:t>both the original amount assessed and </a:t>
            </a:r>
            <a:r>
              <a:rPr lang="en-US" sz="2000" dirty="0" smtClean="0"/>
              <a:t>additional updates, including liquidation of overdue charges</a:t>
            </a:r>
          </a:p>
          <a:p>
            <a:pPr>
              <a:spcBef>
                <a:spcPts val="600"/>
              </a:spcBef>
              <a:spcAft>
                <a:spcPts val="600"/>
              </a:spcAft>
            </a:pPr>
            <a:endParaRPr lang="en-US" sz="2000" dirty="0"/>
          </a:p>
          <a:p>
            <a:pPr>
              <a:spcBef>
                <a:spcPts val="600"/>
              </a:spcBef>
              <a:spcAft>
                <a:spcPts val="600"/>
              </a:spcAft>
            </a:pPr>
            <a:endParaRPr lang="en-US" sz="1800" dirty="0" smtClean="0"/>
          </a:p>
          <a:p>
            <a:pPr lvl="1">
              <a:spcBef>
                <a:spcPts val="600"/>
              </a:spcBef>
              <a:spcAft>
                <a:spcPts val="600"/>
              </a:spcAft>
            </a:pPr>
            <a:endParaRPr lang="en-US" sz="1600" dirty="0"/>
          </a:p>
          <a:p>
            <a:pPr lvl="1">
              <a:spcBef>
                <a:spcPts val="600"/>
              </a:spcBef>
              <a:spcAft>
                <a:spcPts val="600"/>
              </a:spcAft>
            </a:pPr>
            <a:endParaRPr lang="en-US" sz="1600" dirty="0" smtClean="0"/>
          </a:p>
          <a:p>
            <a:pPr marL="0" indent="0">
              <a:spcBef>
                <a:spcPts val="0"/>
              </a:spcBef>
              <a:spcAft>
                <a:spcPts val="0"/>
              </a:spcAft>
              <a:buNone/>
            </a:pPr>
            <a:endParaRPr lang="en-US" sz="1800" dirty="0" smtClean="0"/>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177" y="2875508"/>
            <a:ext cx="7389628" cy="1849152"/>
          </a:xfrm>
          <a:prstGeom prst="rect">
            <a:avLst/>
          </a:prstGeom>
          <a:noFill/>
          <a:ln w="22225">
            <a:solidFill>
              <a:schemeClr val="tx1"/>
            </a:solidFill>
            <a:miter lim="800000"/>
            <a:headEnd/>
            <a:tailEnd/>
          </a:ln>
        </p:spPr>
      </p:pic>
      <p:sp>
        <p:nvSpPr>
          <p:cNvPr id="5" name="TextBox 4"/>
          <p:cNvSpPr txBox="1"/>
          <p:nvPr/>
        </p:nvSpPr>
        <p:spPr>
          <a:xfrm>
            <a:off x="1368416" y="2861860"/>
            <a:ext cx="433088" cy="184666"/>
          </a:xfrm>
          <a:prstGeom prst="rect">
            <a:avLst/>
          </a:prstGeom>
          <a:noFill/>
          <a:ln w="28575">
            <a:solidFill>
              <a:srgbClr val="FF0000"/>
            </a:solidFill>
          </a:ln>
        </p:spPr>
        <p:txBody>
          <a:bodyPr wrap="square" rtlCol="0">
            <a:spAutoFit/>
          </a:bodyPr>
          <a:lstStyle/>
          <a:p>
            <a:endParaRPr lang="en-US" dirty="0"/>
          </a:p>
        </p:txBody>
      </p:sp>
      <p:sp>
        <p:nvSpPr>
          <p:cNvPr id="9" name="TextBox 8"/>
          <p:cNvSpPr txBox="1"/>
          <p:nvPr/>
        </p:nvSpPr>
        <p:spPr>
          <a:xfrm>
            <a:off x="5478665" y="3680454"/>
            <a:ext cx="1214530" cy="714581"/>
          </a:xfrm>
          <a:prstGeom prst="rect">
            <a:avLst/>
          </a:prstGeom>
          <a:noFill/>
          <a:ln w="28575">
            <a:solidFill>
              <a:srgbClr val="FF0000"/>
            </a:solidFill>
          </a:ln>
        </p:spPr>
        <p:txBody>
          <a:bodyPr wrap="square" rtlCol="0">
            <a:spAutoFit/>
          </a:bodyPr>
          <a:lstStyle/>
          <a:p>
            <a:endParaRPr lang="en-US" dirty="0"/>
          </a:p>
        </p:txBody>
      </p:sp>
      <p:sp>
        <p:nvSpPr>
          <p:cNvPr id="8" name="Slide Number Placeholder 7"/>
          <p:cNvSpPr>
            <a:spLocks noGrp="1"/>
          </p:cNvSpPr>
          <p:nvPr>
            <p:ph type="sldNum" sz="quarter" idx="11"/>
          </p:nvPr>
        </p:nvSpPr>
        <p:spPr/>
        <p:txBody>
          <a:bodyPr anchor="t"/>
          <a:lstStyle/>
          <a:p>
            <a:pPr algn="r">
              <a:defRPr/>
            </a:pPr>
            <a:fld id="{5842F1FC-5FDD-41D6-BAD6-160FC7BE3BC4}" type="slidenum">
              <a:rPr lang="en-US" sz="1000" smtClean="0"/>
              <a:pPr algn="r">
                <a:defRPr/>
              </a:pPr>
              <a:t>56</a:t>
            </a:fld>
            <a:endParaRPr lang="en-US" sz="1000" dirty="0"/>
          </a:p>
        </p:txBody>
      </p:sp>
    </p:spTree>
    <p:extLst>
      <p:ext uri="{BB962C8B-B14F-4D97-AF65-F5344CB8AC3E}">
        <p14:creationId xmlns:p14="http://schemas.microsoft.com/office/powerpoint/2010/main" val="374093795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7709483" y="5788404"/>
            <a:ext cx="1300293" cy="989901"/>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a:t>Charge Line – History </a:t>
            </a:r>
            <a:r>
              <a:rPr lang="en-US" dirty="0" smtClean="0"/>
              <a:t>Detail</a:t>
            </a:r>
            <a:endParaRPr lang="en-US" dirty="0"/>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7647" y="1221038"/>
            <a:ext cx="4688959" cy="4999828"/>
          </a:xfrm>
          <a:prstGeom prst="rect">
            <a:avLst/>
          </a:prstGeom>
          <a:noFill/>
          <a:ln w="22225">
            <a:solidFill>
              <a:schemeClr val="tx1"/>
            </a:solidFill>
            <a:miter lim="800000"/>
            <a:headEnd/>
            <a:tailEnd/>
          </a:ln>
        </p:spPr>
      </p:pic>
      <p:sp>
        <p:nvSpPr>
          <p:cNvPr id="7" name="Content Placeholder 2"/>
          <p:cNvSpPr txBox="1">
            <a:spLocks/>
          </p:cNvSpPr>
          <p:nvPr/>
        </p:nvSpPr>
        <p:spPr bwMode="auto">
          <a:xfrm>
            <a:off x="476542" y="1180095"/>
            <a:ext cx="3557957" cy="271634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a:spcBef>
                <a:spcPts val="600"/>
              </a:spcBef>
              <a:spcAft>
                <a:spcPts val="600"/>
              </a:spcAft>
            </a:pPr>
            <a:r>
              <a:rPr lang="en-US" sz="2000" kern="0" dirty="0" smtClean="0"/>
              <a:t>Charge Line History Detail </a:t>
            </a:r>
            <a:r>
              <a:rPr lang="en-US" sz="2000" dirty="0"/>
              <a:t>page shows the details of the Charge Line </a:t>
            </a:r>
            <a:r>
              <a:rPr lang="en-US" sz="2000" dirty="0" smtClean="0"/>
              <a:t>selected</a:t>
            </a:r>
          </a:p>
          <a:p>
            <a:pPr>
              <a:spcBef>
                <a:spcPts val="600"/>
              </a:spcBef>
              <a:spcAft>
                <a:spcPts val="600"/>
              </a:spcAft>
            </a:pPr>
            <a:r>
              <a:rPr lang="en-US" sz="2000" dirty="0" smtClean="0"/>
              <a:t>In this example, this page shows the detail of the CR liquidating interest charge</a:t>
            </a:r>
            <a:endParaRPr lang="en-US" sz="2000" dirty="0"/>
          </a:p>
          <a:p>
            <a:pPr>
              <a:spcBef>
                <a:spcPts val="600"/>
              </a:spcBef>
              <a:spcAft>
                <a:spcPts val="600"/>
              </a:spcAft>
            </a:pPr>
            <a:endParaRPr lang="en-US" sz="1800" kern="0" dirty="0" smtClean="0"/>
          </a:p>
          <a:p>
            <a:pPr>
              <a:spcBef>
                <a:spcPts val="600"/>
              </a:spcBef>
              <a:spcAft>
                <a:spcPts val="600"/>
              </a:spcAft>
            </a:pPr>
            <a:endParaRPr lang="en-US" sz="1800" kern="0" dirty="0" smtClean="0"/>
          </a:p>
          <a:p>
            <a:pPr lvl="1">
              <a:spcBef>
                <a:spcPts val="600"/>
              </a:spcBef>
              <a:spcAft>
                <a:spcPts val="600"/>
              </a:spcAft>
            </a:pPr>
            <a:endParaRPr lang="en-US" sz="1600" kern="0" dirty="0" smtClean="0"/>
          </a:p>
          <a:p>
            <a:pPr lvl="1">
              <a:spcBef>
                <a:spcPts val="600"/>
              </a:spcBef>
              <a:spcAft>
                <a:spcPts val="600"/>
              </a:spcAft>
            </a:pPr>
            <a:endParaRPr lang="en-US" sz="1600" kern="0" dirty="0" smtClean="0"/>
          </a:p>
          <a:p>
            <a:pPr marL="0" indent="0">
              <a:spcBef>
                <a:spcPts val="0"/>
              </a:spcBef>
              <a:spcAft>
                <a:spcPts val="0"/>
              </a:spcAft>
              <a:buFont typeface="Wingdings" pitchFamily="2" charset="2"/>
              <a:buNone/>
            </a:pPr>
            <a:endParaRPr lang="en-US" sz="1800" kern="0" dirty="0" smtClean="0"/>
          </a:p>
        </p:txBody>
      </p:sp>
      <p:sp>
        <p:nvSpPr>
          <p:cNvPr id="5" name="Slide Number Placeholder 4"/>
          <p:cNvSpPr>
            <a:spLocks noGrp="1"/>
          </p:cNvSpPr>
          <p:nvPr>
            <p:ph type="sldNum" sz="quarter" idx="11"/>
          </p:nvPr>
        </p:nvSpPr>
        <p:spPr/>
        <p:txBody>
          <a:bodyPr anchor="t"/>
          <a:lstStyle/>
          <a:p>
            <a:pPr algn="r">
              <a:defRPr/>
            </a:pPr>
            <a:fld id="{5842F1FC-5FDD-41D6-BAD6-160FC7BE3BC4}" type="slidenum">
              <a:rPr lang="en-US" sz="1000" smtClean="0"/>
              <a:pPr algn="r">
                <a:defRPr/>
              </a:pPr>
              <a:t>57</a:t>
            </a:fld>
            <a:endParaRPr lang="en-US" sz="1000" dirty="0"/>
          </a:p>
        </p:txBody>
      </p:sp>
    </p:spTree>
    <p:extLst>
      <p:ext uri="{BB962C8B-B14F-4D97-AF65-F5344CB8AC3E}">
        <p14:creationId xmlns:p14="http://schemas.microsoft.com/office/powerpoint/2010/main" val="284287636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IP&amp;A Charge Lines – </a:t>
            </a:r>
            <a:r>
              <a:rPr lang="en-US" dirty="0" smtClean="0"/>
              <a:t>Cash Receipt Documents</a:t>
            </a:r>
            <a:endParaRPr lang="en-US" dirty="0"/>
          </a:p>
        </p:txBody>
      </p:sp>
      <p:sp>
        <p:nvSpPr>
          <p:cNvPr id="3" name="Content Placeholder 2"/>
          <p:cNvSpPr>
            <a:spLocks noGrp="1"/>
          </p:cNvSpPr>
          <p:nvPr>
            <p:ph idx="1"/>
          </p:nvPr>
        </p:nvSpPr>
        <p:spPr>
          <a:xfrm>
            <a:off x="372447" y="1131888"/>
            <a:ext cx="3694588" cy="3371873"/>
          </a:xfrm>
        </p:spPr>
        <p:txBody>
          <a:bodyPr/>
          <a:lstStyle/>
          <a:p>
            <a:pPr>
              <a:spcBef>
                <a:spcPts val="300"/>
              </a:spcBef>
              <a:spcAft>
                <a:spcPts val="300"/>
              </a:spcAft>
            </a:pPr>
            <a:r>
              <a:rPr lang="en-US" sz="2000" dirty="0" smtClean="0"/>
              <a:t>Cash Receipt Charge Line</a:t>
            </a:r>
          </a:p>
          <a:p>
            <a:pPr lvl="1">
              <a:spcBef>
                <a:spcPts val="300"/>
              </a:spcBef>
              <a:spcAft>
                <a:spcPts val="300"/>
              </a:spcAft>
            </a:pPr>
            <a:r>
              <a:rPr lang="en-US" sz="1800" dirty="0" smtClean="0"/>
              <a:t>Recorded on a  </a:t>
            </a:r>
            <a:r>
              <a:rPr lang="en-US" sz="1800" dirty="0"/>
              <a:t>sub-tab of the </a:t>
            </a:r>
            <a:r>
              <a:rPr lang="en-US" sz="1800" dirty="0" smtClean="0"/>
              <a:t>CR Accounting </a:t>
            </a:r>
            <a:r>
              <a:rPr lang="en-US" sz="1800" dirty="0"/>
              <a:t>Line</a:t>
            </a:r>
          </a:p>
          <a:p>
            <a:pPr lvl="1">
              <a:spcBef>
                <a:spcPts val="300"/>
              </a:spcBef>
              <a:spcAft>
                <a:spcPts val="300"/>
              </a:spcAft>
            </a:pPr>
            <a:r>
              <a:rPr lang="en-US" sz="1800" dirty="0" smtClean="0"/>
              <a:t>Copied forward from the BD or DA </a:t>
            </a:r>
          </a:p>
          <a:p>
            <a:pPr lvl="1">
              <a:spcBef>
                <a:spcPts val="300"/>
              </a:spcBef>
              <a:spcAft>
                <a:spcPts val="300"/>
              </a:spcAft>
            </a:pPr>
            <a:r>
              <a:rPr lang="en-US" sz="1800" dirty="0" smtClean="0"/>
              <a:t>Records the collection of the overdue charges</a:t>
            </a:r>
          </a:p>
          <a:p>
            <a:pPr lvl="1">
              <a:spcBef>
                <a:spcPts val="300"/>
              </a:spcBef>
              <a:spcAft>
                <a:spcPts val="300"/>
              </a:spcAft>
            </a:pPr>
            <a:r>
              <a:rPr lang="en-US" sz="1800" dirty="0" smtClean="0"/>
              <a:t>Liquidates the overdue charges on the BD or DA</a:t>
            </a:r>
          </a:p>
          <a:p>
            <a:pPr lvl="2">
              <a:spcBef>
                <a:spcPts val="300"/>
              </a:spcBef>
              <a:spcAft>
                <a:spcPts val="300"/>
              </a:spcAft>
            </a:pPr>
            <a:r>
              <a:rPr lang="en-US" sz="1600" dirty="0" smtClean="0"/>
              <a:t>The posting order of the liquidation is established on the AR Options Maintenance table</a:t>
            </a:r>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5272" y="1133461"/>
            <a:ext cx="4622201" cy="4873934"/>
          </a:xfrm>
          <a:prstGeom prst="rect">
            <a:avLst/>
          </a:prstGeom>
          <a:noFill/>
          <a:ln w="22225">
            <a:solidFill>
              <a:schemeClr val="tx1"/>
            </a:solidFill>
            <a:miter lim="800000"/>
            <a:headEnd/>
            <a:tailEnd/>
          </a:ln>
        </p:spPr>
      </p:pic>
      <p:sp>
        <p:nvSpPr>
          <p:cNvPr id="7" name="Slide Number Placeholder 6"/>
          <p:cNvSpPr>
            <a:spLocks noGrp="1"/>
          </p:cNvSpPr>
          <p:nvPr>
            <p:ph type="sldNum" sz="quarter" idx="11"/>
          </p:nvPr>
        </p:nvSpPr>
        <p:spPr/>
        <p:txBody>
          <a:bodyPr anchor="t"/>
          <a:lstStyle/>
          <a:p>
            <a:pPr algn="r">
              <a:defRPr/>
            </a:pPr>
            <a:fld id="{5842F1FC-5FDD-41D6-BAD6-160FC7BE3BC4}" type="slidenum">
              <a:rPr lang="en-US" sz="1000" smtClean="0"/>
              <a:pPr algn="r">
                <a:defRPr/>
              </a:pPr>
              <a:t>58</a:t>
            </a:fld>
            <a:endParaRPr lang="en-US" sz="1000" dirty="0"/>
          </a:p>
        </p:txBody>
      </p:sp>
    </p:spTree>
    <p:extLst>
      <p:ext uri="{BB962C8B-B14F-4D97-AF65-F5344CB8AC3E}">
        <p14:creationId xmlns:p14="http://schemas.microsoft.com/office/powerpoint/2010/main" val="11623883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12738"/>
            <a:ext cx="7381875" cy="563562"/>
          </a:xfrm>
        </p:spPr>
        <p:txBody>
          <a:bodyPr/>
          <a:lstStyle/>
          <a:p>
            <a:r>
              <a:rPr lang="en-US" dirty="0" smtClean="0"/>
              <a:t>IP&amp;A Charge Lines – BD Updates based on  CR Liquidation</a:t>
            </a:r>
            <a:endParaRPr lang="en-US" dirty="0"/>
          </a:p>
        </p:txBody>
      </p:sp>
      <p:sp>
        <p:nvSpPr>
          <p:cNvPr id="11" name="TextBox 10"/>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59</a:t>
            </a:fld>
            <a:endParaRPr lang="en-US" sz="1000" dirty="0"/>
          </a:p>
        </p:txBody>
      </p:sp>
      <p:sp>
        <p:nvSpPr>
          <p:cNvPr id="4" name="Content Placeholder 3"/>
          <p:cNvSpPr>
            <a:spLocks noGrp="1"/>
          </p:cNvSpPr>
          <p:nvPr>
            <p:ph idx="1"/>
          </p:nvPr>
        </p:nvSpPr>
        <p:spPr>
          <a:xfrm>
            <a:off x="341086" y="1087126"/>
            <a:ext cx="4114800" cy="4525962"/>
          </a:xfrm>
        </p:spPr>
        <p:txBody>
          <a:bodyPr/>
          <a:lstStyle/>
          <a:p>
            <a:r>
              <a:rPr lang="en-US" dirty="0" smtClean="0"/>
              <a:t>BD Charge Line updates</a:t>
            </a:r>
          </a:p>
          <a:p>
            <a:endParaRPr lang="en-US" dirty="0"/>
          </a:p>
          <a:p>
            <a:endParaRPr lang="en-US" dirty="0" smtClean="0"/>
          </a:p>
          <a:p>
            <a:pPr marL="0" indent="0">
              <a:buNone/>
            </a:pPr>
            <a:endParaRPr lang="en-US" dirty="0" smtClean="0"/>
          </a:p>
          <a:p>
            <a:pPr marL="0" indent="0">
              <a:buNone/>
            </a:pPr>
            <a:endParaRPr lang="en-US" dirty="0" smtClean="0"/>
          </a:p>
          <a:p>
            <a:pPr marL="0" indent="0">
              <a:buNone/>
            </a:pPr>
            <a:endParaRPr lang="en-US" dirty="0"/>
          </a:p>
          <a:p>
            <a:r>
              <a:rPr lang="en-US" dirty="0" smtClean="0"/>
              <a:t>BD Charge Line History updates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1314" y="1033127"/>
            <a:ext cx="4396880" cy="3538873"/>
          </a:xfrm>
          <a:prstGeom prst="rect">
            <a:avLst/>
          </a:prstGeom>
        </p:spPr>
      </p:pic>
      <p:sp>
        <p:nvSpPr>
          <p:cNvPr id="8" name="TextBox 7"/>
          <p:cNvSpPr txBox="1"/>
          <p:nvPr/>
        </p:nvSpPr>
        <p:spPr>
          <a:xfrm>
            <a:off x="4710522" y="4149516"/>
            <a:ext cx="2096666" cy="323334"/>
          </a:xfrm>
          <a:prstGeom prst="rect">
            <a:avLst/>
          </a:prstGeom>
          <a:noFill/>
          <a:ln w="28575">
            <a:solidFill>
              <a:srgbClr val="FF0000"/>
            </a:solidFill>
          </a:ln>
        </p:spPr>
        <p:txBody>
          <a:bodyPr wrap="square" rtlCol="0">
            <a:spAutoFit/>
          </a:bodyPr>
          <a:lstStyle/>
          <a:p>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497" y="4876799"/>
            <a:ext cx="8429626" cy="1843315"/>
          </a:xfrm>
          <a:prstGeom prst="rect">
            <a:avLst/>
          </a:prstGeom>
        </p:spPr>
      </p:pic>
      <p:sp>
        <p:nvSpPr>
          <p:cNvPr id="10" name="TextBox 9"/>
          <p:cNvSpPr txBox="1"/>
          <p:nvPr/>
        </p:nvSpPr>
        <p:spPr>
          <a:xfrm>
            <a:off x="8135894" y="6563068"/>
            <a:ext cx="587191" cy="93690"/>
          </a:xfrm>
          <a:prstGeom prst="rect">
            <a:avLst/>
          </a:prstGeom>
          <a:noFill/>
          <a:ln w="28575">
            <a:solidFill>
              <a:srgbClr val="FF0000"/>
            </a:solidFill>
          </a:ln>
        </p:spPr>
        <p:txBody>
          <a:bodyPr wrap="square" rtlCol="0">
            <a:spAutoFit/>
          </a:bodyPr>
          <a:lstStyle/>
          <a:p>
            <a:endParaRPr lang="en-US" dirty="0"/>
          </a:p>
        </p:txBody>
      </p:sp>
      <p:sp>
        <p:nvSpPr>
          <p:cNvPr id="12" name="TextBox 11"/>
          <p:cNvSpPr txBox="1"/>
          <p:nvPr/>
        </p:nvSpPr>
        <p:spPr>
          <a:xfrm>
            <a:off x="446497" y="6504067"/>
            <a:ext cx="351789" cy="196233"/>
          </a:xfrm>
          <a:prstGeom prst="rect">
            <a:avLst/>
          </a:prstGeom>
          <a:noFill/>
          <a:ln w="28575">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12696652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a:r>
              <a:rPr lang="en-US" sz="3200" dirty="0"/>
              <a:t>Overdue </a:t>
            </a:r>
            <a:r>
              <a:rPr lang="en-US" sz="3200" dirty="0" smtClean="0"/>
              <a:t>Charges</a:t>
            </a:r>
            <a:r>
              <a:rPr lang="en-US" sz="1400" dirty="0"/>
              <a:t/>
            </a:r>
            <a:br>
              <a:rPr lang="en-US" sz="1400" dirty="0"/>
            </a:b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7" name="Rectangle 6"/>
          <p:cNvSpPr/>
          <p:nvPr/>
        </p:nvSpPr>
        <p:spPr>
          <a:xfrm>
            <a:off x="544010" y="200590"/>
            <a:ext cx="8269790" cy="584775"/>
          </a:xfrm>
          <a:prstGeom prst="rect">
            <a:avLst/>
          </a:prstGeom>
        </p:spPr>
        <p:txBody>
          <a:bodyPr wrap="square">
            <a:spAutoFit/>
          </a:bodyPr>
          <a:lstStyle/>
          <a:p>
            <a:r>
              <a:rPr lang="en-US" sz="3200" dirty="0">
                <a:solidFill>
                  <a:schemeClr val="bg1"/>
                </a:solidFill>
                <a:latin typeface="+mj-lt"/>
              </a:rPr>
              <a:t>Delinquency and Receivables Management</a:t>
            </a:r>
          </a:p>
        </p:txBody>
      </p:sp>
      <p:sp>
        <p:nvSpPr>
          <p:cNvPr id="8" name="Content Placeholder 2"/>
          <p:cNvSpPr txBox="1">
            <a:spLocks/>
          </p:cNvSpPr>
          <p:nvPr/>
        </p:nvSpPr>
        <p:spPr bwMode="auto">
          <a:xfrm>
            <a:off x="584200" y="1342223"/>
            <a:ext cx="8229600" cy="1049423"/>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marL="0" indent="0" algn="l" rtl="0" eaLnBrk="0" fontAlgn="base" hangingPunct="0">
              <a:spcBef>
                <a:spcPct val="20000"/>
              </a:spcBef>
              <a:spcAft>
                <a:spcPct val="0"/>
              </a:spcAft>
              <a:buClr>
                <a:srgbClr val="AF242B"/>
              </a:buClr>
              <a:buSzPct val="75000"/>
              <a:buFont typeface="Wingdings" pitchFamily="2" charset="2"/>
              <a:buNone/>
              <a:defRPr sz="2000">
                <a:solidFill>
                  <a:schemeClr val="tx1"/>
                </a:solidFill>
                <a:latin typeface="+mn-lt"/>
                <a:ea typeface="+mn-ea"/>
                <a:cs typeface="+mn-cs"/>
              </a:defRPr>
            </a:lvl1pPr>
            <a:lvl2pPr marL="457200" indent="0" algn="l" rtl="0" eaLnBrk="0" fontAlgn="base" hangingPunct="0">
              <a:spcBef>
                <a:spcPct val="20000"/>
              </a:spcBef>
              <a:spcAft>
                <a:spcPct val="0"/>
              </a:spcAft>
              <a:buClr>
                <a:srgbClr val="AF242B"/>
              </a:buClr>
              <a:buSzPct val="75000"/>
              <a:buFont typeface="Wingdings" pitchFamily="2" charset="2"/>
              <a:buNone/>
              <a:defRPr sz="1800">
                <a:solidFill>
                  <a:schemeClr val="tx1"/>
                </a:solidFill>
                <a:latin typeface="+mn-lt"/>
              </a:defRPr>
            </a:lvl2pPr>
            <a:lvl3pPr marL="914400" indent="0" algn="l" rtl="0" eaLnBrk="0" fontAlgn="base" hangingPunct="0">
              <a:spcBef>
                <a:spcPct val="20000"/>
              </a:spcBef>
              <a:spcAft>
                <a:spcPct val="0"/>
              </a:spcAft>
              <a:buClr>
                <a:srgbClr val="AF242B"/>
              </a:buClr>
              <a:buSzPct val="75000"/>
              <a:buFont typeface="Wingdings" pitchFamily="2" charset="2"/>
              <a:buNone/>
              <a:defRPr sz="1600">
                <a:solidFill>
                  <a:schemeClr val="tx1"/>
                </a:solidFill>
                <a:latin typeface="+mn-lt"/>
              </a:defRPr>
            </a:lvl3pPr>
            <a:lvl4pPr marL="1371600" indent="0" algn="l" rtl="0" eaLnBrk="0" fontAlgn="base" hangingPunct="0">
              <a:spcBef>
                <a:spcPct val="20000"/>
              </a:spcBef>
              <a:spcAft>
                <a:spcPct val="0"/>
              </a:spcAft>
              <a:buClr>
                <a:srgbClr val="AF242B"/>
              </a:buClr>
              <a:buSzPct val="75000"/>
              <a:buFont typeface="Wingdings" pitchFamily="2" charset="2"/>
              <a:buNone/>
              <a:defRPr sz="1400">
                <a:solidFill>
                  <a:schemeClr val="tx1"/>
                </a:solidFill>
                <a:latin typeface="+mn-lt"/>
              </a:defRPr>
            </a:lvl4pPr>
            <a:lvl5pPr marL="1828800" indent="0" algn="l" rtl="0" eaLnBrk="0" fontAlgn="base" hangingPunct="0">
              <a:spcBef>
                <a:spcPct val="20000"/>
              </a:spcBef>
              <a:spcAft>
                <a:spcPct val="0"/>
              </a:spcAft>
              <a:buClr>
                <a:srgbClr val="AF242B"/>
              </a:buClr>
              <a:buSzPct val="75000"/>
              <a:buFont typeface="Wingdings" pitchFamily="2" charset="2"/>
              <a:buNone/>
              <a:defRPr sz="1400">
                <a:solidFill>
                  <a:schemeClr val="tx1"/>
                </a:solidFill>
                <a:latin typeface="+mn-lt"/>
              </a:defRPr>
            </a:lvl5pPr>
            <a:lvl6pPr marL="2286000" indent="0" algn="l" rtl="0" fontAlgn="base">
              <a:spcBef>
                <a:spcPct val="20000"/>
              </a:spcBef>
              <a:spcAft>
                <a:spcPct val="0"/>
              </a:spcAft>
              <a:buClr>
                <a:srgbClr val="AF242B"/>
              </a:buClr>
              <a:buSzPct val="75000"/>
              <a:buFont typeface="Wingdings" pitchFamily="2" charset="2"/>
              <a:buNone/>
              <a:defRPr sz="1400">
                <a:solidFill>
                  <a:schemeClr val="tx1"/>
                </a:solidFill>
                <a:latin typeface="+mn-lt"/>
              </a:defRPr>
            </a:lvl6pPr>
            <a:lvl7pPr marL="2743200" indent="0" algn="l" rtl="0" fontAlgn="base">
              <a:spcBef>
                <a:spcPct val="20000"/>
              </a:spcBef>
              <a:spcAft>
                <a:spcPct val="0"/>
              </a:spcAft>
              <a:buClr>
                <a:srgbClr val="AF242B"/>
              </a:buClr>
              <a:buSzPct val="75000"/>
              <a:buFont typeface="Wingdings" pitchFamily="2" charset="2"/>
              <a:buNone/>
              <a:defRPr sz="1400">
                <a:solidFill>
                  <a:schemeClr val="tx1"/>
                </a:solidFill>
                <a:latin typeface="+mn-lt"/>
              </a:defRPr>
            </a:lvl7pPr>
            <a:lvl8pPr marL="3200400" indent="0" algn="l" rtl="0" fontAlgn="base">
              <a:spcBef>
                <a:spcPct val="20000"/>
              </a:spcBef>
              <a:spcAft>
                <a:spcPct val="0"/>
              </a:spcAft>
              <a:buClr>
                <a:srgbClr val="AF242B"/>
              </a:buClr>
              <a:buSzPct val="75000"/>
              <a:buFont typeface="Wingdings" pitchFamily="2" charset="2"/>
              <a:buNone/>
              <a:defRPr sz="1400">
                <a:solidFill>
                  <a:schemeClr val="tx1"/>
                </a:solidFill>
                <a:latin typeface="+mn-lt"/>
              </a:defRPr>
            </a:lvl8pPr>
            <a:lvl9pPr marL="3657600" indent="0" algn="l" rtl="0" fontAlgn="base">
              <a:spcBef>
                <a:spcPct val="20000"/>
              </a:spcBef>
              <a:spcAft>
                <a:spcPct val="0"/>
              </a:spcAft>
              <a:buClr>
                <a:srgbClr val="AF242B"/>
              </a:buClr>
              <a:buSzPct val="75000"/>
              <a:buFont typeface="Wingdings" pitchFamily="2" charset="2"/>
              <a:buNone/>
              <a:defRPr sz="1400">
                <a:solidFill>
                  <a:schemeClr val="tx1"/>
                </a:solidFill>
                <a:latin typeface="+mn-lt"/>
              </a:defRPr>
            </a:lvl9pPr>
          </a:lstStyle>
          <a:p>
            <a:pPr>
              <a:spcBef>
                <a:spcPts val="600"/>
              </a:spcBef>
              <a:spcAft>
                <a:spcPts val="600"/>
              </a:spcAft>
            </a:pPr>
            <a:r>
              <a:rPr lang="en-US" sz="1800" kern="0" dirty="0" smtClean="0"/>
              <a:t>Multiple Delinquency &amp; Receivables Management processes are in place for </a:t>
            </a:r>
            <a:r>
              <a:rPr lang="en-US" sz="1800" b="1" kern="0" dirty="0" smtClean="0"/>
              <a:t>bills that are not paid in full by the Collection Due Date </a:t>
            </a:r>
            <a:r>
              <a:rPr lang="en-US" sz="1800" kern="0" dirty="0" smtClean="0"/>
              <a:t>and those where the customer has formally </a:t>
            </a:r>
            <a:r>
              <a:rPr lang="en-US" sz="1800" b="1" kern="0" dirty="0" smtClean="0"/>
              <a:t>submitted a Dispute Request</a:t>
            </a:r>
          </a:p>
          <a:p>
            <a:pPr marL="346075" lvl="1"/>
            <a:endParaRPr lang="en-US" sz="1600" kern="0" dirty="0" smtClean="0"/>
          </a:p>
        </p:txBody>
      </p:sp>
      <p:sp>
        <p:nvSpPr>
          <p:cNvPr id="10" name="Content Placeholder 2"/>
          <p:cNvSpPr txBox="1">
            <a:spLocks/>
          </p:cNvSpPr>
          <p:nvPr/>
        </p:nvSpPr>
        <p:spPr bwMode="auto">
          <a:xfrm>
            <a:off x="870415" y="2062143"/>
            <a:ext cx="3486271" cy="288477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a:spcBef>
                <a:spcPts val="600"/>
              </a:spcBef>
              <a:spcAft>
                <a:spcPts val="600"/>
              </a:spcAft>
            </a:pPr>
            <a:r>
              <a:rPr lang="en-US" sz="1800" kern="0" dirty="0" smtClean="0"/>
              <a:t>Overdue Charges</a:t>
            </a:r>
          </a:p>
          <a:p>
            <a:pPr>
              <a:spcBef>
                <a:spcPts val="600"/>
              </a:spcBef>
              <a:spcAft>
                <a:spcPts val="600"/>
              </a:spcAft>
            </a:pPr>
            <a:r>
              <a:rPr lang="en-US" sz="1800" kern="0" dirty="0" smtClean="0"/>
              <a:t>Statement Level Dunning</a:t>
            </a:r>
          </a:p>
          <a:p>
            <a:pPr>
              <a:spcBef>
                <a:spcPts val="600"/>
              </a:spcBef>
              <a:spcAft>
                <a:spcPts val="600"/>
              </a:spcAft>
            </a:pPr>
            <a:r>
              <a:rPr lang="en-US" sz="1800" kern="0" dirty="0" smtClean="0"/>
              <a:t>Non-IPAC Write-Offs</a:t>
            </a:r>
          </a:p>
          <a:p>
            <a:pPr>
              <a:spcBef>
                <a:spcPts val="600"/>
              </a:spcBef>
              <a:spcAft>
                <a:spcPts val="600"/>
              </a:spcAft>
            </a:pPr>
            <a:r>
              <a:rPr lang="en-US" sz="1800" kern="0" dirty="0" smtClean="0"/>
              <a:t>Non-IPAC Disputes</a:t>
            </a:r>
          </a:p>
          <a:p>
            <a:pPr>
              <a:spcBef>
                <a:spcPts val="600"/>
              </a:spcBef>
              <a:spcAft>
                <a:spcPts val="600"/>
              </a:spcAft>
            </a:pPr>
            <a:r>
              <a:rPr lang="en-US" sz="1800" kern="0" dirty="0" smtClean="0"/>
              <a:t>IPAC Chargebacks</a:t>
            </a:r>
          </a:p>
          <a:p>
            <a:pPr>
              <a:spcBef>
                <a:spcPts val="600"/>
              </a:spcBef>
              <a:spcAft>
                <a:spcPts val="600"/>
              </a:spcAft>
            </a:pPr>
            <a:r>
              <a:rPr lang="en-US" sz="1800" kern="0" dirty="0" smtClean="0"/>
              <a:t>IPAC Customer Generated Exceptions</a:t>
            </a:r>
          </a:p>
        </p:txBody>
      </p:sp>
      <p:sp>
        <p:nvSpPr>
          <p:cNvPr id="11" name="Content Placeholder 2"/>
          <p:cNvSpPr txBox="1">
            <a:spLocks/>
          </p:cNvSpPr>
          <p:nvPr/>
        </p:nvSpPr>
        <p:spPr bwMode="auto">
          <a:xfrm>
            <a:off x="4912492" y="2181479"/>
            <a:ext cx="3486271" cy="288477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a:spcBef>
                <a:spcPts val="600"/>
              </a:spcBef>
              <a:spcAft>
                <a:spcPts val="600"/>
              </a:spcAft>
            </a:pPr>
            <a:r>
              <a:rPr lang="en-US" sz="1800" kern="0" dirty="0" smtClean="0"/>
              <a:t>PCAS Customer Novation</a:t>
            </a:r>
          </a:p>
          <a:p>
            <a:pPr>
              <a:spcBef>
                <a:spcPts val="600"/>
              </a:spcBef>
              <a:spcAft>
                <a:spcPts val="600"/>
              </a:spcAft>
            </a:pPr>
            <a:r>
              <a:rPr lang="en-US" sz="1800" kern="0" dirty="0" smtClean="0"/>
              <a:t>PCAS Unfilled Customer Order Reversal</a:t>
            </a:r>
          </a:p>
          <a:p>
            <a:pPr>
              <a:spcBef>
                <a:spcPts val="600"/>
              </a:spcBef>
              <a:spcAft>
                <a:spcPts val="600"/>
              </a:spcAft>
            </a:pPr>
            <a:r>
              <a:rPr lang="en-US" sz="1800" kern="0" dirty="0" smtClean="0"/>
              <a:t>Treasury Referral</a:t>
            </a:r>
          </a:p>
          <a:p>
            <a:pPr>
              <a:spcBef>
                <a:spcPts val="600"/>
              </a:spcBef>
              <a:spcAft>
                <a:spcPts val="600"/>
              </a:spcAft>
            </a:pPr>
            <a:r>
              <a:rPr lang="en-US" sz="1800" kern="0" dirty="0" smtClean="0"/>
              <a:t>Allowance for Loss</a:t>
            </a:r>
          </a:p>
          <a:p>
            <a:pPr>
              <a:spcBef>
                <a:spcPts val="600"/>
              </a:spcBef>
              <a:spcAft>
                <a:spcPts val="600"/>
              </a:spcAft>
            </a:pPr>
            <a:r>
              <a:rPr lang="en-US" sz="1800" kern="0" dirty="0" smtClean="0"/>
              <a:t>Treasury Report on Receivables</a:t>
            </a:r>
          </a:p>
        </p:txBody>
      </p:sp>
      <p:graphicFrame>
        <p:nvGraphicFramePr>
          <p:cNvPr id="12" name="Content Placeholder 5"/>
          <p:cNvGraphicFramePr>
            <a:graphicFrameLocks/>
          </p:cNvGraphicFramePr>
          <p:nvPr>
            <p:extLst>
              <p:ext uri="{D42A27DB-BD31-4B8C-83A1-F6EECF244321}">
                <p14:modId xmlns:p14="http://schemas.microsoft.com/office/powerpoint/2010/main" val="2043445262"/>
              </p:ext>
            </p:extLst>
          </p:nvPr>
        </p:nvGraphicFramePr>
        <p:xfrm>
          <a:off x="464458" y="4381511"/>
          <a:ext cx="8679542" cy="17071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Slide Number Placeholder 8"/>
          <p:cNvSpPr>
            <a:spLocks noGrp="1"/>
          </p:cNvSpPr>
          <p:nvPr>
            <p:ph type="sldNum" sz="quarter" idx="11"/>
          </p:nvPr>
        </p:nvSpPr>
        <p:spPr>
          <a:xfrm>
            <a:off x="-25400" y="6245225"/>
            <a:ext cx="381000" cy="246221"/>
          </a:xfrm>
        </p:spPr>
        <p:txBody>
          <a:bodyPr anchor="t">
            <a:spAutoFit/>
          </a:bodyPr>
          <a:lstStyle/>
          <a:p>
            <a:pPr algn="r">
              <a:defRPr/>
            </a:pPr>
            <a:fld id="{8798C2ED-AA07-4058-BBDF-FB9FB80EDA41}" type="slidenum">
              <a:rPr lang="en-US" sz="1000" smtClean="0"/>
              <a:pPr algn="r">
                <a:defRPr/>
              </a:pPr>
              <a:t>6</a:t>
            </a:fld>
            <a:endParaRPr lang="en-US" sz="1000" dirty="0"/>
          </a:p>
        </p:txBody>
      </p:sp>
    </p:spTree>
    <p:extLst>
      <p:ext uri="{BB962C8B-B14F-4D97-AF65-F5344CB8AC3E}">
        <p14:creationId xmlns:p14="http://schemas.microsoft.com/office/powerpoint/2010/main" val="199181362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Title 1"/>
          <p:cNvSpPr>
            <a:spLocks noGrp="1"/>
          </p:cNvSpPr>
          <p:nvPr>
            <p:ph type="title"/>
          </p:nvPr>
        </p:nvSpPr>
        <p:spPr/>
        <p:txBody>
          <a:bodyPr/>
          <a:lstStyle/>
          <a:p>
            <a:r>
              <a:rPr lang="en-US" dirty="0" smtClean="0"/>
              <a:t>Exercise</a:t>
            </a:r>
          </a:p>
        </p:txBody>
      </p:sp>
      <p:sp>
        <p:nvSpPr>
          <p:cNvPr id="203781" name="Content Placeholder 5"/>
          <p:cNvSpPr>
            <a:spLocks noGrp="1"/>
          </p:cNvSpPr>
          <p:nvPr>
            <p:ph idx="1"/>
          </p:nvPr>
        </p:nvSpPr>
        <p:spPr>
          <a:xfrm>
            <a:off x="457200" y="1188720"/>
            <a:ext cx="8229600" cy="4838700"/>
          </a:xfrm>
        </p:spPr>
        <p:txBody>
          <a:bodyPr/>
          <a:lstStyle/>
          <a:p>
            <a:pPr>
              <a:spcBef>
                <a:spcPts val="600"/>
              </a:spcBef>
              <a:spcAft>
                <a:spcPts val="600"/>
              </a:spcAft>
            </a:pPr>
            <a:r>
              <a:rPr lang="en-US" dirty="0" smtClean="0"/>
              <a:t>Exercise 2 – </a:t>
            </a:r>
            <a:r>
              <a:rPr lang="en-US" dirty="0"/>
              <a:t>Review AROVERDUE updates to BD via Form/Document Selection</a:t>
            </a:r>
          </a:p>
        </p:txBody>
      </p:sp>
      <p:sp>
        <p:nvSpPr>
          <p:cNvPr id="2" name="Footer Placeholder 1"/>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0" name="TextBox 9"/>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60</a:t>
            </a:fld>
            <a:endParaRPr lang="en-US" sz="1000" dirty="0"/>
          </a:p>
        </p:txBody>
      </p:sp>
    </p:spTree>
    <p:extLst>
      <p:ext uri="{BB962C8B-B14F-4D97-AF65-F5344CB8AC3E}">
        <p14:creationId xmlns:p14="http://schemas.microsoft.com/office/powerpoint/2010/main" val="162509184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1665" y="3213207"/>
            <a:ext cx="7381875" cy="563562"/>
          </a:xfrm>
        </p:spPr>
        <p:txBody>
          <a:bodyPr/>
          <a:lstStyle/>
          <a:p>
            <a:pPr algn="ctr"/>
            <a:r>
              <a:rPr lang="en-US" sz="4000" b="0" dirty="0" smtClean="0">
                <a:solidFill>
                  <a:schemeClr val="tx1"/>
                </a:solidFill>
              </a:rPr>
              <a:t>Statement Level Dunning</a:t>
            </a:r>
            <a:endParaRPr lang="en-US" sz="4000" b="0" dirty="0">
              <a:solidFill>
                <a:schemeClr val="tx1"/>
              </a:solidFill>
            </a:endParaRPr>
          </a:p>
        </p:txBody>
      </p:sp>
      <p:sp>
        <p:nvSpPr>
          <p:cNvPr id="3" name="Footer Placeholder 2"/>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9" name="TextBox 8"/>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61</a:t>
            </a:fld>
            <a:endParaRPr lang="en-US" sz="1000" dirty="0"/>
          </a:p>
        </p:txBody>
      </p:sp>
    </p:spTree>
    <p:extLst>
      <p:ext uri="{BB962C8B-B14F-4D97-AF65-F5344CB8AC3E}">
        <p14:creationId xmlns:p14="http://schemas.microsoft.com/office/powerpoint/2010/main" val="184486154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6"/>
          <p:cNvSpPr>
            <a:spLocks noGrp="1" noChangeArrowheads="1"/>
          </p:cNvSpPr>
          <p:nvPr>
            <p:ph type="title"/>
          </p:nvPr>
        </p:nvSpPr>
        <p:spPr/>
        <p:txBody>
          <a:bodyPr/>
          <a:lstStyle/>
          <a:p>
            <a:pPr eaLnBrk="1" hangingPunct="1"/>
            <a:r>
              <a:rPr lang="en-US" dirty="0" smtClean="0"/>
              <a:t>Delinquency and Receivables </a:t>
            </a:r>
            <a:br>
              <a:rPr lang="en-US" dirty="0" smtClean="0"/>
            </a:br>
            <a:r>
              <a:rPr lang="en-US" dirty="0" smtClean="0"/>
              <a:t>Management – Table of Contents</a:t>
            </a:r>
          </a:p>
        </p:txBody>
      </p:sp>
      <p:sp>
        <p:nvSpPr>
          <p:cNvPr id="6" name="Rectangle 5"/>
          <p:cNvSpPr/>
          <p:nvPr/>
        </p:nvSpPr>
        <p:spPr bwMode="auto">
          <a:xfrm>
            <a:off x="392836" y="2160288"/>
            <a:ext cx="8751164" cy="1224357"/>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latin typeface="Arial"/>
            </a:endParaRPr>
          </a:p>
        </p:txBody>
      </p:sp>
      <p:sp>
        <p:nvSpPr>
          <p:cNvPr id="6147" name="Rectangle 7"/>
          <p:cNvSpPr>
            <a:spLocks noGrp="1" noChangeArrowheads="1"/>
          </p:cNvSpPr>
          <p:nvPr>
            <p:ph idx="1"/>
          </p:nvPr>
        </p:nvSpPr>
        <p:spPr>
          <a:xfrm>
            <a:off x="457200" y="1188720"/>
            <a:ext cx="8498251" cy="3895344"/>
          </a:xfrm>
        </p:spPr>
        <p:txBody>
          <a:bodyPr>
            <a:noAutofit/>
          </a:bodyPr>
          <a:lstStyle/>
          <a:p>
            <a:pPr eaLnBrk="1" hangingPunct="1">
              <a:spcBef>
                <a:spcPts val="300"/>
              </a:spcBef>
              <a:spcAft>
                <a:spcPts val="300"/>
              </a:spcAft>
              <a:tabLst>
                <a:tab pos="7315200" algn="l"/>
                <a:tab pos="8001000" algn="r"/>
              </a:tabLst>
            </a:pPr>
            <a:r>
              <a:rPr lang="en-US" sz="1600" b="1" dirty="0" smtClean="0">
                <a:solidFill>
                  <a:schemeClr val="bg2"/>
                </a:solidFill>
              </a:rPr>
              <a:t>Segment 1:  </a:t>
            </a:r>
            <a:r>
              <a:rPr lang="en-US" sz="1600" dirty="0" smtClean="0">
                <a:solidFill>
                  <a:schemeClr val="bg2"/>
                </a:solidFill>
              </a:rPr>
              <a:t>Delinquency and Receivables Management Overview	</a:t>
            </a:r>
            <a:endParaRPr lang="en-US" sz="1600" b="1" dirty="0" smtClean="0">
              <a:solidFill>
                <a:schemeClr val="bg2"/>
              </a:solidFill>
            </a:endParaRPr>
          </a:p>
          <a:p>
            <a:pPr eaLnBrk="1" hangingPunct="1">
              <a:spcBef>
                <a:spcPts val="300"/>
              </a:spcBef>
              <a:spcAft>
                <a:spcPts val="300"/>
              </a:spcAft>
              <a:tabLst>
                <a:tab pos="7315200" algn="l"/>
                <a:tab pos="8001000" algn="r"/>
              </a:tabLst>
            </a:pPr>
            <a:r>
              <a:rPr lang="en-US" sz="1600" b="1" dirty="0" smtClean="0">
                <a:solidFill>
                  <a:schemeClr val="bg2"/>
                </a:solidFill>
              </a:rPr>
              <a:t>Segment 2:</a:t>
            </a:r>
            <a:r>
              <a:rPr lang="en-US" sz="1600" dirty="0" smtClean="0">
                <a:solidFill>
                  <a:schemeClr val="bg2"/>
                </a:solidFill>
              </a:rPr>
              <a:t>  Outstanding Bills Query	 </a:t>
            </a:r>
          </a:p>
          <a:p>
            <a:pPr eaLnBrk="1" hangingPunct="1">
              <a:spcBef>
                <a:spcPts val="300"/>
              </a:spcBef>
              <a:spcAft>
                <a:spcPts val="300"/>
              </a:spcAft>
              <a:tabLst>
                <a:tab pos="7315200" algn="l"/>
                <a:tab pos="8001000" algn="r"/>
              </a:tabLst>
            </a:pPr>
            <a:r>
              <a:rPr lang="en-US" sz="1600" b="1" dirty="0" smtClean="0">
                <a:solidFill>
                  <a:schemeClr val="bg2"/>
                </a:solidFill>
              </a:rPr>
              <a:t>Segment 3:  </a:t>
            </a:r>
            <a:r>
              <a:rPr lang="en-US" sz="1600" dirty="0" smtClean="0">
                <a:solidFill>
                  <a:schemeClr val="bg2"/>
                </a:solidFill>
              </a:rPr>
              <a:t>Overdue Charges	 </a:t>
            </a:r>
          </a:p>
          <a:p>
            <a:pPr eaLnBrk="1" hangingPunct="1">
              <a:spcBef>
                <a:spcPts val="600"/>
              </a:spcBef>
              <a:spcAft>
                <a:spcPts val="600"/>
              </a:spcAft>
              <a:tabLst>
                <a:tab pos="7315200" algn="l"/>
                <a:tab pos="8001000" algn="r"/>
              </a:tabLst>
            </a:pPr>
            <a:r>
              <a:rPr lang="en-US" sz="1600" b="1" dirty="0" smtClean="0"/>
              <a:t>Segment 4:  </a:t>
            </a:r>
            <a:r>
              <a:rPr lang="en-US" sz="1600" dirty="0" smtClean="0"/>
              <a:t>Statement Level Dunning	 </a:t>
            </a:r>
          </a:p>
          <a:p>
            <a:pPr lvl="1" eaLnBrk="1" hangingPunct="1">
              <a:spcBef>
                <a:spcPts val="300"/>
              </a:spcBef>
              <a:spcAft>
                <a:spcPts val="300"/>
              </a:spcAft>
              <a:tabLst>
                <a:tab pos="7315200" algn="l"/>
                <a:tab pos="8001000" algn="r"/>
              </a:tabLst>
            </a:pPr>
            <a:r>
              <a:rPr lang="en-US" sz="1400" dirty="0" smtClean="0"/>
              <a:t>Dunning Functionality</a:t>
            </a:r>
          </a:p>
          <a:p>
            <a:pPr lvl="1" eaLnBrk="1" hangingPunct="1">
              <a:spcBef>
                <a:spcPts val="300"/>
              </a:spcBef>
              <a:spcAft>
                <a:spcPts val="300"/>
              </a:spcAft>
              <a:tabLst>
                <a:tab pos="7315200" algn="l"/>
                <a:tab pos="8001000" algn="r"/>
              </a:tabLst>
            </a:pPr>
            <a:r>
              <a:rPr lang="en-US" sz="1400" dirty="0" smtClean="0"/>
              <a:t>ARDUNNING Batch Process</a:t>
            </a:r>
          </a:p>
          <a:p>
            <a:pPr lvl="1" eaLnBrk="1" hangingPunct="1">
              <a:spcBef>
                <a:spcPts val="300"/>
              </a:spcBef>
              <a:spcAft>
                <a:spcPts val="300"/>
              </a:spcAft>
              <a:tabLst>
                <a:tab pos="7315200" algn="l"/>
                <a:tab pos="8001000" algn="r"/>
              </a:tabLst>
            </a:pPr>
            <a:r>
              <a:rPr lang="en-US" sz="1400" dirty="0" smtClean="0"/>
              <a:t>Billing Document/Statement Impact</a:t>
            </a:r>
          </a:p>
          <a:p>
            <a:pPr eaLnBrk="1" hangingPunct="1">
              <a:spcBef>
                <a:spcPts val="600"/>
              </a:spcBef>
              <a:spcAft>
                <a:spcPts val="600"/>
              </a:spcAft>
              <a:tabLst>
                <a:tab pos="7315200" algn="l"/>
                <a:tab pos="8001000" algn="r"/>
              </a:tabLst>
            </a:pPr>
            <a:r>
              <a:rPr lang="en-US" sz="1600" b="1" dirty="0">
                <a:solidFill>
                  <a:schemeClr val="bg2"/>
                </a:solidFill>
              </a:rPr>
              <a:t>Segment 5:  </a:t>
            </a:r>
            <a:r>
              <a:rPr lang="en-US" sz="1600" dirty="0">
                <a:solidFill>
                  <a:schemeClr val="bg2"/>
                </a:solidFill>
              </a:rPr>
              <a:t>Non-IPAC Write-Offs	</a:t>
            </a:r>
            <a:r>
              <a:rPr lang="en-US" sz="1600" dirty="0" smtClean="0">
                <a:solidFill>
                  <a:schemeClr val="bg2"/>
                </a:solidFill>
              </a:rPr>
              <a:t> </a:t>
            </a:r>
            <a:endParaRPr lang="en-US" sz="1600" b="1" dirty="0">
              <a:solidFill>
                <a:schemeClr val="bg2"/>
              </a:solidFill>
            </a:endParaRPr>
          </a:p>
          <a:p>
            <a:pPr eaLnBrk="1" hangingPunct="1">
              <a:spcBef>
                <a:spcPts val="600"/>
              </a:spcBef>
              <a:spcAft>
                <a:spcPts val="600"/>
              </a:spcAft>
              <a:tabLst>
                <a:tab pos="7315200" algn="l"/>
                <a:tab pos="8001000" algn="r"/>
              </a:tabLst>
            </a:pPr>
            <a:r>
              <a:rPr lang="en-US" sz="1600" b="1" dirty="0">
                <a:solidFill>
                  <a:schemeClr val="bg2"/>
                </a:solidFill>
              </a:rPr>
              <a:t>Segment 6:  </a:t>
            </a:r>
            <a:r>
              <a:rPr lang="en-US" sz="1600" dirty="0">
                <a:solidFill>
                  <a:schemeClr val="bg2"/>
                </a:solidFill>
              </a:rPr>
              <a:t>Correspondence and Non-IPAC Disputes 	</a:t>
            </a:r>
          </a:p>
          <a:p>
            <a:pPr eaLnBrk="1" hangingPunct="1">
              <a:spcBef>
                <a:spcPts val="600"/>
              </a:spcBef>
              <a:spcAft>
                <a:spcPts val="600"/>
              </a:spcAft>
              <a:tabLst>
                <a:tab pos="7315200" algn="l"/>
                <a:tab pos="8001000" algn="r"/>
              </a:tabLst>
            </a:pPr>
            <a:r>
              <a:rPr lang="en-US" sz="1600" b="1" dirty="0">
                <a:solidFill>
                  <a:schemeClr val="bg2"/>
                </a:solidFill>
              </a:rPr>
              <a:t>Segment 7:</a:t>
            </a:r>
            <a:r>
              <a:rPr lang="en-US" sz="1600" dirty="0">
                <a:solidFill>
                  <a:schemeClr val="bg2"/>
                </a:solidFill>
              </a:rPr>
              <a:t>  IPAC Chargebacks and Customer Generated Exceptions	</a:t>
            </a:r>
          </a:p>
          <a:p>
            <a:pPr eaLnBrk="1" hangingPunct="1">
              <a:spcBef>
                <a:spcPts val="600"/>
              </a:spcBef>
              <a:spcAft>
                <a:spcPts val="600"/>
              </a:spcAft>
              <a:tabLst>
                <a:tab pos="7315200" algn="l"/>
                <a:tab pos="8001000" algn="r"/>
              </a:tabLst>
            </a:pPr>
            <a:r>
              <a:rPr lang="en-US" sz="1600" b="1" dirty="0">
                <a:solidFill>
                  <a:schemeClr val="bg2"/>
                </a:solidFill>
              </a:rPr>
              <a:t>Segment 8:  </a:t>
            </a:r>
            <a:r>
              <a:rPr lang="en-US" sz="1600" dirty="0">
                <a:solidFill>
                  <a:schemeClr val="bg2"/>
                </a:solidFill>
              </a:rPr>
              <a:t>PCAS Customer Novation	</a:t>
            </a:r>
          </a:p>
          <a:p>
            <a:pPr eaLnBrk="1" hangingPunct="1">
              <a:spcBef>
                <a:spcPts val="600"/>
              </a:spcBef>
              <a:spcAft>
                <a:spcPts val="600"/>
              </a:spcAft>
              <a:tabLst>
                <a:tab pos="7315200" algn="l"/>
                <a:tab pos="8001000" algn="r"/>
              </a:tabLst>
            </a:pPr>
            <a:r>
              <a:rPr lang="en-US" sz="1600" b="1" dirty="0">
                <a:solidFill>
                  <a:schemeClr val="bg2"/>
                </a:solidFill>
              </a:rPr>
              <a:t>Segment 9:  </a:t>
            </a:r>
            <a:r>
              <a:rPr lang="en-US" sz="1600" dirty="0" smtClean="0">
                <a:solidFill>
                  <a:schemeClr val="bg2"/>
                </a:solidFill>
              </a:rPr>
              <a:t>PCAS Unfilled Customer Order </a:t>
            </a:r>
            <a:r>
              <a:rPr lang="en-US" sz="1600" dirty="0">
                <a:solidFill>
                  <a:schemeClr val="bg2"/>
                </a:solidFill>
              </a:rPr>
              <a:t>Reversal	</a:t>
            </a:r>
          </a:p>
          <a:p>
            <a:pPr eaLnBrk="1" hangingPunct="1">
              <a:spcBef>
                <a:spcPts val="600"/>
              </a:spcBef>
              <a:spcAft>
                <a:spcPts val="600"/>
              </a:spcAft>
              <a:tabLst>
                <a:tab pos="7315200" algn="l"/>
                <a:tab pos="8001000" algn="r"/>
              </a:tabLst>
            </a:pPr>
            <a:r>
              <a:rPr lang="en-US" sz="1600" b="1" dirty="0">
                <a:solidFill>
                  <a:schemeClr val="bg2"/>
                </a:solidFill>
              </a:rPr>
              <a:t>Segment 10:  </a:t>
            </a:r>
            <a:r>
              <a:rPr lang="en-US" sz="1600" dirty="0">
                <a:solidFill>
                  <a:schemeClr val="bg2"/>
                </a:solidFill>
              </a:rPr>
              <a:t>Treasury Referral	</a:t>
            </a:r>
          </a:p>
          <a:p>
            <a:pPr eaLnBrk="1" hangingPunct="1">
              <a:spcBef>
                <a:spcPts val="600"/>
              </a:spcBef>
              <a:spcAft>
                <a:spcPts val="600"/>
              </a:spcAft>
              <a:tabLst>
                <a:tab pos="7315200" algn="l"/>
                <a:tab pos="8001000" algn="r"/>
              </a:tabLst>
            </a:pPr>
            <a:r>
              <a:rPr lang="en-US" sz="1600" b="1" dirty="0">
                <a:solidFill>
                  <a:schemeClr val="bg2"/>
                </a:solidFill>
              </a:rPr>
              <a:t>Segment 11:  </a:t>
            </a:r>
            <a:r>
              <a:rPr lang="en-US" sz="1600" dirty="0">
                <a:solidFill>
                  <a:schemeClr val="bg2"/>
                </a:solidFill>
              </a:rPr>
              <a:t>Allowance for Loss 	</a:t>
            </a:r>
          </a:p>
          <a:p>
            <a:pPr eaLnBrk="1" hangingPunct="1">
              <a:spcBef>
                <a:spcPts val="600"/>
              </a:spcBef>
              <a:spcAft>
                <a:spcPts val="600"/>
              </a:spcAft>
              <a:tabLst>
                <a:tab pos="7315200" algn="l"/>
                <a:tab pos="8001000" algn="r"/>
              </a:tabLst>
            </a:pPr>
            <a:r>
              <a:rPr lang="en-US" sz="1600" b="1" dirty="0">
                <a:solidFill>
                  <a:schemeClr val="bg2"/>
                </a:solidFill>
              </a:rPr>
              <a:t>Segment 12: </a:t>
            </a:r>
            <a:r>
              <a:rPr lang="en-US" sz="1600" dirty="0">
                <a:solidFill>
                  <a:schemeClr val="bg2"/>
                </a:solidFill>
              </a:rPr>
              <a:t> Treasury Report on Receivables (TROR)</a:t>
            </a:r>
            <a:r>
              <a:rPr lang="en-US" sz="1200" dirty="0">
                <a:solidFill>
                  <a:schemeClr val="bg2"/>
                </a:solidFill>
              </a:rPr>
              <a:t>	</a:t>
            </a:r>
          </a:p>
        </p:txBody>
      </p:sp>
      <p:sp>
        <p:nvSpPr>
          <p:cNvPr id="2" name="Footer Placeholder 1"/>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11" name="TextBox 10"/>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62</a:t>
            </a:fld>
            <a:endParaRPr lang="en-US" sz="1000" dirty="0"/>
          </a:p>
        </p:txBody>
      </p:sp>
    </p:spTree>
    <p:extLst>
      <p:ext uri="{BB962C8B-B14F-4D97-AF65-F5344CB8AC3E}">
        <p14:creationId xmlns:p14="http://schemas.microsoft.com/office/powerpoint/2010/main" val="206283588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7766462" y="5759532"/>
            <a:ext cx="1246909" cy="997528"/>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88418" name="Title 1"/>
          <p:cNvSpPr>
            <a:spLocks noGrp="1"/>
          </p:cNvSpPr>
          <p:nvPr>
            <p:ph type="title"/>
          </p:nvPr>
        </p:nvSpPr>
        <p:spPr/>
        <p:txBody>
          <a:bodyPr/>
          <a:lstStyle/>
          <a:p>
            <a:r>
              <a:rPr lang="en-US" dirty="0" smtClean="0"/>
              <a:t>Dunning Functionality – Overview</a:t>
            </a:r>
          </a:p>
        </p:txBody>
      </p:sp>
      <p:sp>
        <p:nvSpPr>
          <p:cNvPr id="188419" name="Content Placeholder 42"/>
          <p:cNvSpPr>
            <a:spLocks noGrp="1"/>
          </p:cNvSpPr>
          <p:nvPr>
            <p:ph idx="1"/>
          </p:nvPr>
        </p:nvSpPr>
        <p:spPr>
          <a:xfrm>
            <a:off x="466344" y="1200596"/>
            <a:ext cx="8686800" cy="5556464"/>
          </a:xfrm>
        </p:spPr>
        <p:txBody>
          <a:bodyPr/>
          <a:lstStyle/>
          <a:p>
            <a:pPr>
              <a:spcBef>
                <a:spcPts val="600"/>
              </a:spcBef>
              <a:spcAft>
                <a:spcPts val="600"/>
              </a:spcAft>
            </a:pPr>
            <a:r>
              <a:rPr lang="en-US" sz="2000" dirty="0" smtClean="0"/>
              <a:t>Pegasys generates Dunning Statements for </a:t>
            </a:r>
            <a:r>
              <a:rPr lang="en-US" sz="2000" u="sng" dirty="0" smtClean="0"/>
              <a:t>Non-IPAC customers</a:t>
            </a:r>
            <a:r>
              <a:rPr lang="en-US" sz="2000" dirty="0" smtClean="0"/>
              <a:t> (vendor or designated agent level) </a:t>
            </a:r>
            <a:r>
              <a:rPr lang="en-US" sz="2000" u="sng" dirty="0" smtClean="0"/>
              <a:t>with overdue account balances</a:t>
            </a:r>
          </a:p>
          <a:p>
            <a:pPr marL="577850" lvl="2">
              <a:spcBef>
                <a:spcPts val="600"/>
              </a:spcBef>
              <a:spcAft>
                <a:spcPts val="600"/>
              </a:spcAft>
            </a:pPr>
            <a:r>
              <a:rPr lang="en-US" sz="1800" dirty="0" smtClean="0"/>
              <a:t>Dunning Statements are generated for both:</a:t>
            </a:r>
          </a:p>
          <a:p>
            <a:pPr marL="923925" lvl="3">
              <a:spcBef>
                <a:spcPts val="600"/>
              </a:spcBef>
              <a:spcAft>
                <a:spcPts val="600"/>
              </a:spcAft>
            </a:pPr>
            <a:r>
              <a:rPr lang="en-US" sz="1600" b="1" dirty="0" smtClean="0"/>
              <a:t>Non-Federal </a:t>
            </a:r>
            <a:r>
              <a:rPr lang="en-US" sz="1600" dirty="0" smtClean="0"/>
              <a:t>customers </a:t>
            </a:r>
          </a:p>
          <a:p>
            <a:pPr marL="923925" lvl="3">
              <a:spcBef>
                <a:spcPts val="600"/>
              </a:spcBef>
              <a:spcAft>
                <a:spcPts val="600"/>
              </a:spcAft>
            </a:pPr>
            <a:r>
              <a:rPr lang="en-US" sz="1600" b="1" dirty="0" smtClean="0"/>
              <a:t>Non-IPAC </a:t>
            </a:r>
            <a:r>
              <a:rPr lang="en-US" sz="1600" b="1" dirty="0"/>
              <a:t>Federal </a:t>
            </a:r>
            <a:r>
              <a:rPr lang="en-US" sz="1600" dirty="0" smtClean="0"/>
              <a:t>customers</a:t>
            </a:r>
          </a:p>
          <a:p>
            <a:pPr marL="577850" lvl="2">
              <a:spcBef>
                <a:spcPts val="600"/>
              </a:spcBef>
              <a:spcAft>
                <a:spcPts val="600"/>
              </a:spcAft>
            </a:pPr>
            <a:r>
              <a:rPr lang="en-US" sz="1800" dirty="0" smtClean="0"/>
              <a:t>A </a:t>
            </a:r>
            <a:r>
              <a:rPr lang="en-US" sz="1800" dirty="0"/>
              <a:t>customer’s </a:t>
            </a:r>
            <a:r>
              <a:rPr lang="en-US" sz="1800" dirty="0" smtClean="0"/>
              <a:t>Dunning Statement shows:</a:t>
            </a:r>
          </a:p>
          <a:p>
            <a:pPr lvl="2">
              <a:spcBef>
                <a:spcPts val="600"/>
              </a:spcBef>
              <a:spcAft>
                <a:spcPts val="600"/>
              </a:spcAft>
            </a:pPr>
            <a:r>
              <a:rPr lang="en-US" sz="1600" b="1" u="sng" dirty="0"/>
              <a:t>Delinquent bill amounts</a:t>
            </a:r>
            <a:r>
              <a:rPr lang="en-US" sz="1600" dirty="0"/>
              <a:t>, including principal and IP&amp;A charges</a:t>
            </a:r>
          </a:p>
          <a:p>
            <a:pPr lvl="2">
              <a:spcBef>
                <a:spcPts val="600"/>
              </a:spcBef>
              <a:spcAft>
                <a:spcPts val="600"/>
              </a:spcAft>
            </a:pPr>
            <a:r>
              <a:rPr lang="en-US" sz="1600" b="1" u="sng" dirty="0"/>
              <a:t>Any </a:t>
            </a:r>
            <a:r>
              <a:rPr lang="en-US" sz="1600" b="1" u="sng" dirty="0" smtClean="0"/>
              <a:t>payment or discount </a:t>
            </a:r>
            <a:r>
              <a:rPr lang="en-US" sz="1600" b="1" u="sng" dirty="0"/>
              <a:t>amounts received</a:t>
            </a:r>
          </a:p>
          <a:p>
            <a:pPr>
              <a:spcBef>
                <a:spcPts val="600"/>
              </a:spcBef>
              <a:spcAft>
                <a:spcPts val="600"/>
              </a:spcAft>
            </a:pPr>
            <a:r>
              <a:rPr lang="en-US" sz="2000" dirty="0" smtClean="0"/>
              <a:t>Customers with </a:t>
            </a:r>
            <a:r>
              <a:rPr lang="en-US" sz="2000" dirty="0"/>
              <a:t>multiple </a:t>
            </a:r>
            <a:r>
              <a:rPr lang="en-US" sz="2000" dirty="0" smtClean="0"/>
              <a:t>outstanding Receivables will have one </a:t>
            </a:r>
            <a:r>
              <a:rPr lang="en-US" sz="2000" dirty="0"/>
              <a:t>D</a:t>
            </a:r>
            <a:r>
              <a:rPr lang="en-US" sz="2000" dirty="0" smtClean="0"/>
              <a:t>unning </a:t>
            </a:r>
            <a:r>
              <a:rPr lang="en-US" sz="2000" dirty="0"/>
              <a:t>N</a:t>
            </a:r>
            <a:r>
              <a:rPr lang="en-US" sz="2000" dirty="0" smtClean="0"/>
              <a:t>otice </a:t>
            </a:r>
            <a:r>
              <a:rPr lang="en-US" sz="2000" dirty="0"/>
              <a:t>generated per </a:t>
            </a:r>
            <a:r>
              <a:rPr lang="en-US" sz="2000" dirty="0" smtClean="0"/>
              <a:t>Statement and Business Line</a:t>
            </a:r>
          </a:p>
          <a:p>
            <a:pPr>
              <a:spcBef>
                <a:spcPts val="600"/>
              </a:spcBef>
              <a:spcAft>
                <a:spcPts val="600"/>
              </a:spcAft>
            </a:pPr>
            <a:r>
              <a:rPr lang="en-US" sz="2000" dirty="0" smtClean="0"/>
              <a:t>Configuration for the selection of records for dunning is specified on the </a:t>
            </a:r>
            <a:r>
              <a:rPr lang="en-US" sz="2000" b="1" dirty="0" smtClean="0"/>
              <a:t>General System Options </a:t>
            </a:r>
            <a:r>
              <a:rPr lang="en-US" sz="2000" dirty="0" smtClean="0"/>
              <a:t>and </a:t>
            </a:r>
            <a:r>
              <a:rPr lang="en-US" sz="2000" b="1" dirty="0" smtClean="0"/>
              <a:t>Accounts Receivable (AR) Options </a:t>
            </a:r>
            <a:r>
              <a:rPr lang="en-US" sz="2000" dirty="0" smtClean="0"/>
              <a:t>maintenance tables</a:t>
            </a:r>
            <a:endParaRPr lang="en-US" sz="2000" dirty="0"/>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1" name="TextBox 10"/>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63</a:t>
            </a:fld>
            <a:endParaRPr lang="en-US" sz="1000" dirty="0"/>
          </a:p>
        </p:txBody>
      </p:sp>
    </p:spTree>
    <p:extLst>
      <p:ext uri="{BB962C8B-B14F-4D97-AF65-F5344CB8AC3E}">
        <p14:creationId xmlns:p14="http://schemas.microsoft.com/office/powerpoint/2010/main" val="291875079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Title 1"/>
          <p:cNvSpPr>
            <a:spLocks noGrp="1"/>
          </p:cNvSpPr>
          <p:nvPr>
            <p:ph type="title"/>
          </p:nvPr>
        </p:nvSpPr>
        <p:spPr>
          <a:xfrm>
            <a:off x="455613" y="331788"/>
            <a:ext cx="8649374" cy="563562"/>
          </a:xfrm>
        </p:spPr>
        <p:txBody>
          <a:bodyPr/>
          <a:lstStyle/>
          <a:p>
            <a:r>
              <a:rPr lang="en-US" dirty="0" smtClean="0"/>
              <a:t>Dunning Functionality – </a:t>
            </a:r>
            <a:br>
              <a:rPr lang="en-US" dirty="0" smtClean="0"/>
            </a:br>
            <a:r>
              <a:rPr lang="en-US" dirty="0" smtClean="0"/>
              <a:t>General System Options Maintenance Table</a:t>
            </a:r>
          </a:p>
        </p:txBody>
      </p:sp>
      <p:sp>
        <p:nvSpPr>
          <p:cNvPr id="189443" name="Content Placeholder 42"/>
          <p:cNvSpPr>
            <a:spLocks noGrp="1"/>
          </p:cNvSpPr>
          <p:nvPr>
            <p:ph idx="1"/>
          </p:nvPr>
        </p:nvSpPr>
        <p:spPr>
          <a:xfrm>
            <a:off x="394340" y="1166564"/>
            <a:ext cx="8029469" cy="2798533"/>
          </a:xfrm>
        </p:spPr>
        <p:txBody>
          <a:bodyPr/>
          <a:lstStyle/>
          <a:p>
            <a:pPr marL="227013" lvl="1">
              <a:spcBef>
                <a:spcPts val="500"/>
              </a:spcBef>
              <a:spcAft>
                <a:spcPts val="500"/>
              </a:spcAft>
            </a:pPr>
            <a:r>
              <a:rPr lang="en-US" sz="1800" dirty="0" smtClean="0"/>
              <a:t>General System Options settings used for dunning:</a:t>
            </a:r>
          </a:p>
          <a:p>
            <a:pPr marL="573088" lvl="2">
              <a:spcBef>
                <a:spcPts val="500"/>
              </a:spcBef>
              <a:spcAft>
                <a:spcPts val="500"/>
              </a:spcAft>
            </a:pPr>
            <a:r>
              <a:rPr lang="en-US" sz="1600" b="1" dirty="0"/>
              <a:t>Federal Billing Days: </a:t>
            </a:r>
            <a:r>
              <a:rPr lang="en-US" sz="1600" dirty="0"/>
              <a:t>N</a:t>
            </a:r>
            <a:r>
              <a:rPr lang="en-US" sz="1600" dirty="0" smtClean="0"/>
              <a:t>umber </a:t>
            </a:r>
            <a:r>
              <a:rPr lang="en-US" sz="1600" dirty="0"/>
              <a:t>of days after the </a:t>
            </a:r>
            <a:r>
              <a:rPr lang="en-US" sz="1600" u="sng" dirty="0" smtClean="0"/>
              <a:t>Bill Print Date</a:t>
            </a:r>
            <a:r>
              <a:rPr lang="en-US" sz="1600" i="1" dirty="0" smtClean="0"/>
              <a:t> </a:t>
            </a:r>
            <a:r>
              <a:rPr lang="en-US" sz="1600" dirty="0"/>
              <a:t>that the bill becomes due for Federal customers. </a:t>
            </a:r>
            <a:endParaRPr lang="en-US" sz="1600" dirty="0" smtClean="0"/>
          </a:p>
          <a:p>
            <a:pPr marL="919163" lvl="3">
              <a:spcBef>
                <a:spcPts val="500"/>
              </a:spcBef>
              <a:spcAft>
                <a:spcPts val="500"/>
              </a:spcAft>
            </a:pPr>
            <a:r>
              <a:rPr lang="en-US" sz="1600" dirty="0" smtClean="0"/>
              <a:t>Used </a:t>
            </a:r>
            <a:r>
              <a:rPr lang="en-US" sz="1600" dirty="0"/>
              <a:t>to set the </a:t>
            </a:r>
            <a:r>
              <a:rPr lang="en-US" sz="1600" u="sng" dirty="0"/>
              <a:t>C</a:t>
            </a:r>
            <a:r>
              <a:rPr lang="en-US" sz="1600" u="sng" dirty="0" smtClean="0"/>
              <a:t>ollection Due Date</a:t>
            </a:r>
            <a:r>
              <a:rPr lang="en-US" sz="1600" dirty="0"/>
              <a:t>, if not manually entered on the bill.</a:t>
            </a:r>
          </a:p>
          <a:p>
            <a:pPr marL="574675" lvl="2" indent="-234950">
              <a:spcBef>
                <a:spcPts val="300"/>
              </a:spcBef>
              <a:spcAft>
                <a:spcPts val="300"/>
              </a:spcAft>
            </a:pPr>
            <a:r>
              <a:rPr lang="en-US" sz="1600" b="1" dirty="0" smtClean="0"/>
              <a:t>Non-Federal </a:t>
            </a:r>
            <a:r>
              <a:rPr lang="en-US" sz="1600" b="1" dirty="0"/>
              <a:t>Billing Days: </a:t>
            </a:r>
            <a:r>
              <a:rPr lang="en-US" sz="1600" dirty="0"/>
              <a:t>N</a:t>
            </a:r>
            <a:r>
              <a:rPr lang="en-US" sz="1600" dirty="0" smtClean="0"/>
              <a:t>umber </a:t>
            </a:r>
            <a:r>
              <a:rPr lang="en-US" sz="1600" dirty="0"/>
              <a:t>of days after the </a:t>
            </a:r>
            <a:r>
              <a:rPr lang="en-US" sz="1600" u="sng" dirty="0"/>
              <a:t>Bill Print Date</a:t>
            </a:r>
            <a:r>
              <a:rPr lang="en-US" sz="1600" i="1" dirty="0"/>
              <a:t> </a:t>
            </a:r>
            <a:r>
              <a:rPr lang="en-US" sz="1600" dirty="0" smtClean="0"/>
              <a:t>that </a:t>
            </a:r>
            <a:r>
              <a:rPr lang="en-US" sz="1600" dirty="0"/>
              <a:t>the bill becomes due for </a:t>
            </a:r>
            <a:r>
              <a:rPr lang="en-US" sz="1600" u="sng" dirty="0" smtClean="0"/>
              <a:t>Non-Federal</a:t>
            </a:r>
            <a:r>
              <a:rPr lang="en-US" sz="1600" dirty="0" smtClean="0"/>
              <a:t> </a:t>
            </a:r>
            <a:r>
              <a:rPr lang="en-US" sz="1600" dirty="0"/>
              <a:t>customers. </a:t>
            </a:r>
            <a:endParaRPr lang="en-US" sz="1600" dirty="0" smtClean="0"/>
          </a:p>
          <a:p>
            <a:pPr marL="920750" lvl="3" indent="-234950">
              <a:spcBef>
                <a:spcPts val="300"/>
              </a:spcBef>
              <a:spcAft>
                <a:spcPts val="300"/>
              </a:spcAft>
            </a:pPr>
            <a:r>
              <a:rPr lang="en-US" sz="1600" dirty="0" smtClean="0"/>
              <a:t>Used </a:t>
            </a:r>
            <a:r>
              <a:rPr lang="en-US" sz="1600" dirty="0"/>
              <a:t>to set the </a:t>
            </a:r>
            <a:r>
              <a:rPr lang="en-US" sz="1600" u="sng" dirty="0" smtClean="0"/>
              <a:t>Collection Due Date</a:t>
            </a:r>
            <a:r>
              <a:rPr lang="en-US" sz="1600" dirty="0"/>
              <a:t>, if not manually entered on the bill</a:t>
            </a:r>
            <a:r>
              <a:rPr lang="en-US" sz="1600" dirty="0" smtClean="0"/>
              <a:t>.</a:t>
            </a:r>
          </a:p>
          <a:p>
            <a:pPr marL="920750" lvl="3" indent="-234950">
              <a:spcBef>
                <a:spcPts val="300"/>
              </a:spcBef>
              <a:spcAft>
                <a:spcPts val="300"/>
              </a:spcAft>
            </a:pPr>
            <a:endParaRPr lang="en-US" sz="1000" dirty="0"/>
          </a:p>
          <a:p>
            <a:pPr marL="228600" lvl="1" indent="-234950">
              <a:spcBef>
                <a:spcPts val="300"/>
              </a:spcBef>
              <a:spcAft>
                <a:spcPts val="300"/>
              </a:spcAft>
            </a:pPr>
            <a:r>
              <a:rPr lang="en-US" sz="1600" dirty="0" smtClean="0"/>
              <a:t>The </a:t>
            </a:r>
            <a:r>
              <a:rPr lang="en-US" sz="1600" b="1" u="sng" dirty="0" smtClean="0"/>
              <a:t>Collection Due Date</a:t>
            </a:r>
            <a:r>
              <a:rPr lang="en-US" sz="1600" b="1" dirty="0" smtClean="0"/>
              <a:t> </a:t>
            </a:r>
            <a:r>
              <a:rPr lang="en-US" sz="1600" dirty="0" smtClean="0"/>
              <a:t>on the billing document is used to determine when to print the first dunning notice.</a:t>
            </a:r>
          </a:p>
          <a:p>
            <a:pPr marL="574675" lvl="2" indent="-234950">
              <a:spcBef>
                <a:spcPts val="300"/>
              </a:spcBef>
              <a:spcAft>
                <a:spcPts val="300"/>
              </a:spcAft>
            </a:pPr>
            <a:endParaRPr lang="en-US" sz="1600" dirty="0"/>
          </a:p>
        </p:txBody>
      </p:sp>
      <p:sp>
        <p:nvSpPr>
          <p:cNvPr id="10" name="TextBox 9"/>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64</a:t>
            </a:fld>
            <a:endParaRPr lang="en-US" sz="1000" dirty="0"/>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7362" y="4403480"/>
            <a:ext cx="4067512" cy="19649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ooter Placeholder 4"/>
          <p:cNvSpPr>
            <a:spLocks noGrp="1"/>
          </p:cNvSpPr>
          <p:nvPr>
            <p:ph type="ftr" sz="quarter" idx="4294967295"/>
          </p:nvPr>
        </p:nvSpPr>
        <p:spPr>
          <a:xfrm>
            <a:off x="341453" y="6553200"/>
            <a:ext cx="7010400" cy="304800"/>
          </a:xfrm>
          <a:prstGeom prst="rect">
            <a:avLst/>
          </a:prstGeom>
        </p:spPr>
        <p:txBody>
          <a:bodyPr/>
          <a:lstStyle/>
          <a:p>
            <a:pPr>
              <a:defRPr/>
            </a:pPr>
            <a:r>
              <a:rPr lang="en-US" sz="1200" b="1" dirty="0" smtClean="0"/>
              <a:t>CGI Federal Proprietary and Confidential</a:t>
            </a:r>
            <a:endParaRPr lang="en-US" sz="1200" b="1" dirty="0"/>
          </a:p>
        </p:txBody>
      </p:sp>
    </p:spTree>
    <p:extLst>
      <p:ext uri="{BB962C8B-B14F-4D97-AF65-F5344CB8AC3E}">
        <p14:creationId xmlns:p14="http://schemas.microsoft.com/office/powerpoint/2010/main" val="318013963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7772400" y="5912427"/>
            <a:ext cx="1205503" cy="945573"/>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9442" name="Title 1"/>
          <p:cNvSpPr>
            <a:spLocks noGrp="1"/>
          </p:cNvSpPr>
          <p:nvPr>
            <p:ph type="title"/>
          </p:nvPr>
        </p:nvSpPr>
        <p:spPr>
          <a:xfrm>
            <a:off x="455613" y="331788"/>
            <a:ext cx="8649374" cy="563562"/>
          </a:xfrm>
        </p:spPr>
        <p:txBody>
          <a:bodyPr/>
          <a:lstStyle/>
          <a:p>
            <a:r>
              <a:rPr lang="en-US" dirty="0" smtClean="0"/>
              <a:t>Dunning Functionality – </a:t>
            </a:r>
            <a:br>
              <a:rPr lang="en-US" dirty="0" smtClean="0"/>
            </a:br>
            <a:r>
              <a:rPr lang="en-US" dirty="0" smtClean="0"/>
              <a:t>AR Options Maintenance Table </a:t>
            </a:r>
          </a:p>
        </p:txBody>
      </p:sp>
      <p:sp>
        <p:nvSpPr>
          <p:cNvPr id="189443" name="Content Placeholder 42"/>
          <p:cNvSpPr>
            <a:spLocks noGrp="1"/>
          </p:cNvSpPr>
          <p:nvPr>
            <p:ph idx="1"/>
          </p:nvPr>
        </p:nvSpPr>
        <p:spPr>
          <a:xfrm>
            <a:off x="92592" y="1190444"/>
            <a:ext cx="8890596" cy="928545"/>
          </a:xfrm>
        </p:spPr>
        <p:txBody>
          <a:bodyPr/>
          <a:lstStyle/>
          <a:p>
            <a:pPr marL="574675" lvl="2" indent="-234950">
              <a:spcBef>
                <a:spcPts val="300"/>
              </a:spcBef>
              <a:spcAft>
                <a:spcPts val="0"/>
              </a:spcAft>
            </a:pPr>
            <a:r>
              <a:rPr lang="en-US" sz="1700" dirty="0" smtClean="0"/>
              <a:t>Establishes </a:t>
            </a:r>
            <a:r>
              <a:rPr lang="en-US" sz="1700" dirty="0"/>
              <a:t>different criteria for Non-Federal customers and Non-IPAC Federal </a:t>
            </a:r>
            <a:r>
              <a:rPr lang="en-US" sz="1700" dirty="0" smtClean="0"/>
              <a:t>customers, including:</a:t>
            </a:r>
          </a:p>
          <a:p>
            <a:pPr marL="685800" lvl="3" indent="0">
              <a:spcBef>
                <a:spcPts val="300"/>
              </a:spcBef>
              <a:spcAft>
                <a:spcPts val="0"/>
              </a:spcAft>
              <a:buNone/>
            </a:pPr>
            <a:endParaRPr lang="en-US" sz="1400" dirty="0"/>
          </a:p>
          <a:p>
            <a:pPr marL="574675" lvl="2" indent="-234950">
              <a:spcBef>
                <a:spcPts val="300"/>
              </a:spcBef>
              <a:spcAft>
                <a:spcPts val="0"/>
              </a:spcAft>
            </a:pPr>
            <a:endParaRPr lang="en-US" sz="1800" dirty="0" smtClean="0"/>
          </a:p>
          <a:p>
            <a:pPr marL="574675" lvl="2" indent="-234950">
              <a:spcBef>
                <a:spcPts val="300"/>
              </a:spcBef>
              <a:spcAft>
                <a:spcPts val="0"/>
              </a:spcAft>
            </a:pPr>
            <a:endParaRPr lang="en-US" sz="1800" dirty="0"/>
          </a:p>
        </p:txBody>
      </p:sp>
      <p:sp>
        <p:nvSpPr>
          <p:cNvPr id="10" name="TextBox 9"/>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65</a:t>
            </a:fld>
            <a:endParaRPr lang="en-US" sz="1000" dirty="0"/>
          </a:p>
        </p:txBody>
      </p:sp>
      <p:sp>
        <p:nvSpPr>
          <p:cNvPr id="15" name="Content Placeholder 42"/>
          <p:cNvSpPr txBox="1">
            <a:spLocks/>
          </p:cNvSpPr>
          <p:nvPr/>
        </p:nvSpPr>
        <p:spPr bwMode="auto">
          <a:xfrm>
            <a:off x="-102966" y="1836458"/>
            <a:ext cx="4998647" cy="92854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920750" lvl="3" indent="-234950">
              <a:spcBef>
                <a:spcPts val="600"/>
              </a:spcBef>
              <a:spcAft>
                <a:spcPts val="600"/>
              </a:spcAft>
            </a:pPr>
            <a:r>
              <a:rPr lang="en-US" sz="1400" b="1" kern="0" dirty="0" smtClean="0"/>
              <a:t>Initial Days: </a:t>
            </a:r>
            <a:r>
              <a:rPr lang="en-US" sz="1400" kern="0" dirty="0" smtClean="0"/>
              <a:t>Number of days </a:t>
            </a:r>
            <a:r>
              <a:rPr lang="en-US" sz="1400" u="sng" kern="0" dirty="0" smtClean="0"/>
              <a:t>after the Collection Due Date</a:t>
            </a:r>
            <a:r>
              <a:rPr lang="en-US" sz="1400" b="1" kern="0" dirty="0" smtClean="0"/>
              <a:t> </a:t>
            </a:r>
            <a:r>
              <a:rPr lang="en-US" sz="1400" kern="0" dirty="0" smtClean="0"/>
              <a:t>on which the </a:t>
            </a:r>
            <a:r>
              <a:rPr lang="en-US" sz="1400" u="sng" kern="0" dirty="0" smtClean="0"/>
              <a:t>first</a:t>
            </a:r>
            <a:r>
              <a:rPr lang="en-US" sz="1400" kern="0" dirty="0" smtClean="0"/>
              <a:t> dunning letter should be generated.</a:t>
            </a:r>
          </a:p>
          <a:p>
            <a:pPr marL="920750" lvl="3" indent="-234950">
              <a:spcBef>
                <a:spcPts val="600"/>
              </a:spcBef>
              <a:spcAft>
                <a:spcPts val="600"/>
              </a:spcAft>
            </a:pPr>
            <a:r>
              <a:rPr lang="en-US" sz="1400" b="1" kern="0" dirty="0" smtClean="0"/>
              <a:t>Subsequent </a:t>
            </a:r>
            <a:r>
              <a:rPr lang="en-US" sz="1400" b="1" kern="0" dirty="0"/>
              <a:t>Days: </a:t>
            </a:r>
            <a:r>
              <a:rPr lang="en-US" sz="1400" kern="0" dirty="0"/>
              <a:t>N</a:t>
            </a:r>
            <a:r>
              <a:rPr lang="en-US" sz="1400" kern="0" dirty="0" smtClean="0"/>
              <a:t>umber </a:t>
            </a:r>
            <a:r>
              <a:rPr lang="en-US" sz="1400" kern="0" dirty="0"/>
              <a:t>of days used to determine the frequency for generating dunning notices </a:t>
            </a:r>
            <a:r>
              <a:rPr lang="en-US" sz="1400" u="sng" kern="0" dirty="0"/>
              <a:t>after the first</a:t>
            </a:r>
            <a:r>
              <a:rPr lang="en-US" sz="1400" kern="0" dirty="0"/>
              <a:t> dunning notice is generated.</a:t>
            </a:r>
            <a:endParaRPr lang="en-US" sz="1400" kern="0" dirty="0" smtClean="0"/>
          </a:p>
          <a:p>
            <a:pPr marL="920750" lvl="3" indent="-234950">
              <a:spcBef>
                <a:spcPts val="600"/>
              </a:spcBef>
              <a:spcAft>
                <a:spcPts val="600"/>
              </a:spcAft>
            </a:pPr>
            <a:r>
              <a:rPr lang="en-US" sz="1400" b="1" kern="0" dirty="0" smtClean="0"/>
              <a:t>First Threshold Maximum Letters: </a:t>
            </a:r>
            <a:r>
              <a:rPr lang="en-US" sz="1400" kern="0" dirty="0" smtClean="0"/>
              <a:t>Maximum number of dunning letters that should be produced for receivables with a </a:t>
            </a:r>
            <a:r>
              <a:rPr lang="en-US" sz="1400" u="sng" kern="0" dirty="0" smtClean="0"/>
              <a:t>principal total less than or equal to</a:t>
            </a:r>
            <a:r>
              <a:rPr lang="en-US" sz="1400" kern="0" dirty="0" smtClean="0"/>
              <a:t> the </a:t>
            </a:r>
            <a:r>
              <a:rPr lang="en-US" sz="1400" b="1" kern="0" dirty="0" smtClean="0"/>
              <a:t>First Threshold Amount</a:t>
            </a:r>
            <a:r>
              <a:rPr lang="en-US" sz="1400" kern="0" dirty="0" smtClean="0"/>
              <a:t> </a:t>
            </a:r>
          </a:p>
          <a:p>
            <a:pPr marL="920750" lvl="3" indent="-234950">
              <a:spcBef>
                <a:spcPts val="600"/>
              </a:spcBef>
              <a:spcAft>
                <a:spcPts val="600"/>
              </a:spcAft>
            </a:pPr>
            <a:r>
              <a:rPr lang="en-US" sz="1400" b="1" kern="0" dirty="0" smtClean="0"/>
              <a:t>Second Threshold Maximum Letters: </a:t>
            </a:r>
            <a:r>
              <a:rPr lang="en-US" sz="1400" kern="0" dirty="0" smtClean="0"/>
              <a:t>The maximum number of dunning letters that should be produced for receivables with a </a:t>
            </a:r>
            <a:r>
              <a:rPr lang="en-US" sz="1400" u="sng" kern="0" dirty="0" smtClean="0"/>
              <a:t>principal total less than or equal to</a:t>
            </a:r>
            <a:r>
              <a:rPr lang="en-US" sz="1400" kern="0" dirty="0" smtClean="0"/>
              <a:t> the </a:t>
            </a:r>
            <a:r>
              <a:rPr lang="en-US" sz="1400" b="1" kern="0" dirty="0" smtClean="0"/>
              <a:t>Second Threshold Amount</a:t>
            </a:r>
            <a:r>
              <a:rPr lang="en-US" sz="1400" kern="0" dirty="0" smtClean="0"/>
              <a:t> </a:t>
            </a:r>
          </a:p>
          <a:p>
            <a:pPr marL="920750" lvl="3" indent="-234950">
              <a:spcBef>
                <a:spcPts val="600"/>
              </a:spcBef>
              <a:spcAft>
                <a:spcPts val="600"/>
              </a:spcAft>
            </a:pPr>
            <a:r>
              <a:rPr lang="en-US" sz="1400" b="1" kern="0" dirty="0" smtClean="0"/>
              <a:t>Excess of Threshold </a:t>
            </a:r>
            <a:r>
              <a:rPr lang="en-US" sz="1400" b="1" kern="0" dirty="0"/>
              <a:t>Maximum Letters: </a:t>
            </a:r>
            <a:r>
              <a:rPr lang="en-US" sz="1400" kern="0" dirty="0"/>
              <a:t>The maximum number of dunning letters that should be produced for receivables with a </a:t>
            </a:r>
            <a:r>
              <a:rPr lang="en-US" sz="1400" u="sng" kern="0" dirty="0"/>
              <a:t>principal total </a:t>
            </a:r>
            <a:r>
              <a:rPr lang="en-US" sz="1400" u="sng" kern="0" dirty="0" smtClean="0"/>
              <a:t>greater than</a:t>
            </a:r>
            <a:r>
              <a:rPr lang="en-US" sz="1400" kern="0" dirty="0" smtClean="0"/>
              <a:t> the </a:t>
            </a:r>
            <a:r>
              <a:rPr lang="en-US" sz="1400" b="1" kern="0" dirty="0"/>
              <a:t>Second Threshold Amount</a:t>
            </a:r>
            <a:r>
              <a:rPr lang="en-US" sz="1400" kern="0" dirty="0"/>
              <a:t> </a:t>
            </a:r>
          </a:p>
          <a:p>
            <a:pPr marL="920750" lvl="3" indent="-234950">
              <a:spcBef>
                <a:spcPts val="600"/>
              </a:spcBef>
              <a:spcAft>
                <a:spcPts val="600"/>
              </a:spcAft>
            </a:pPr>
            <a:endParaRPr lang="en-US" sz="1400" kern="0" dirty="0" smtClean="0"/>
          </a:p>
          <a:p>
            <a:pPr marL="920750" lvl="3" indent="-234950">
              <a:spcBef>
                <a:spcPts val="300"/>
              </a:spcBef>
              <a:spcAft>
                <a:spcPts val="0"/>
              </a:spcAft>
            </a:pPr>
            <a:endParaRPr lang="en-US" sz="1400" kern="0" dirty="0" smtClean="0"/>
          </a:p>
          <a:p>
            <a:pPr marL="574675" lvl="2" indent="-234950">
              <a:spcBef>
                <a:spcPts val="300"/>
              </a:spcBef>
              <a:spcAft>
                <a:spcPts val="0"/>
              </a:spcAft>
            </a:pPr>
            <a:endParaRPr lang="en-US" sz="1800" kern="0" dirty="0" smtClean="0"/>
          </a:p>
          <a:p>
            <a:pPr marL="574675" lvl="2" indent="-234950">
              <a:spcBef>
                <a:spcPts val="300"/>
              </a:spcBef>
              <a:spcAft>
                <a:spcPts val="0"/>
              </a:spcAft>
            </a:pPr>
            <a:endParaRPr lang="en-US" sz="1800" kern="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0308" y="1950518"/>
            <a:ext cx="3819525"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186953" y="1644833"/>
            <a:ext cx="2443836" cy="276999"/>
          </a:xfrm>
          <a:prstGeom prst="rect">
            <a:avLst/>
          </a:prstGeom>
          <a:noFill/>
          <a:ln>
            <a:solidFill>
              <a:schemeClr val="tx1"/>
            </a:solidFill>
          </a:ln>
        </p:spPr>
        <p:txBody>
          <a:bodyPr wrap="square" rtlCol="0">
            <a:spAutoFit/>
          </a:bodyPr>
          <a:lstStyle/>
          <a:p>
            <a:r>
              <a:rPr lang="en-US" sz="1200" b="1" dirty="0" smtClean="0"/>
              <a:t>Federal Dunning Criteria</a:t>
            </a:r>
            <a:endParaRPr lang="en-US" sz="1200" b="1" dirty="0"/>
          </a:p>
        </p:txBody>
      </p:sp>
      <p:sp>
        <p:nvSpPr>
          <p:cNvPr id="19" name="TextBox 18"/>
          <p:cNvSpPr txBox="1"/>
          <p:nvPr/>
        </p:nvSpPr>
        <p:spPr>
          <a:xfrm>
            <a:off x="5186953" y="4007428"/>
            <a:ext cx="2443836" cy="276999"/>
          </a:xfrm>
          <a:prstGeom prst="rect">
            <a:avLst/>
          </a:prstGeom>
          <a:noFill/>
          <a:ln>
            <a:solidFill>
              <a:schemeClr val="tx1"/>
            </a:solidFill>
          </a:ln>
        </p:spPr>
        <p:txBody>
          <a:bodyPr wrap="square" rtlCol="0">
            <a:spAutoFit/>
          </a:bodyPr>
          <a:lstStyle/>
          <a:p>
            <a:r>
              <a:rPr lang="en-US" sz="1200" b="1" dirty="0" smtClean="0"/>
              <a:t>Non-Federal Dunning Criteria</a:t>
            </a:r>
            <a:endParaRPr lang="en-US" sz="1200" b="1" dirty="0"/>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6953" y="4349877"/>
            <a:ext cx="3790950" cy="189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7127252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Title 1"/>
          <p:cNvSpPr>
            <a:spLocks noGrp="1"/>
          </p:cNvSpPr>
          <p:nvPr>
            <p:ph type="title"/>
          </p:nvPr>
        </p:nvSpPr>
        <p:spPr>
          <a:xfrm>
            <a:off x="455613" y="331788"/>
            <a:ext cx="8649374" cy="563562"/>
          </a:xfrm>
        </p:spPr>
        <p:txBody>
          <a:bodyPr/>
          <a:lstStyle/>
          <a:p>
            <a:r>
              <a:rPr lang="en-US" dirty="0" smtClean="0"/>
              <a:t>Dunning Functionality – Selection of Records</a:t>
            </a:r>
          </a:p>
        </p:txBody>
      </p:sp>
      <p:sp>
        <p:nvSpPr>
          <p:cNvPr id="189443" name="Content Placeholder 42"/>
          <p:cNvSpPr>
            <a:spLocks noGrp="1"/>
          </p:cNvSpPr>
          <p:nvPr>
            <p:ph idx="1"/>
          </p:nvPr>
        </p:nvSpPr>
        <p:spPr>
          <a:xfrm>
            <a:off x="329604" y="1045184"/>
            <a:ext cx="8585796" cy="4971152"/>
          </a:xfrm>
        </p:spPr>
        <p:txBody>
          <a:bodyPr/>
          <a:lstStyle/>
          <a:p>
            <a:pPr marL="227013" lvl="1">
              <a:spcBef>
                <a:spcPts val="500"/>
              </a:spcBef>
              <a:spcAft>
                <a:spcPts val="500"/>
              </a:spcAft>
            </a:pPr>
            <a:r>
              <a:rPr lang="en-US" sz="2000" dirty="0" smtClean="0"/>
              <a:t>The Dunning batch process uses the information on the </a:t>
            </a:r>
            <a:r>
              <a:rPr lang="en-US" sz="2000" b="1" dirty="0" smtClean="0"/>
              <a:t>Billing Document </a:t>
            </a:r>
            <a:r>
              <a:rPr lang="en-US" sz="2000" dirty="0" smtClean="0"/>
              <a:t>and the </a:t>
            </a:r>
            <a:r>
              <a:rPr lang="en-US" sz="2000" b="1" dirty="0" smtClean="0"/>
              <a:t>AR Options maintenance table </a:t>
            </a:r>
            <a:r>
              <a:rPr lang="en-US" sz="2000" dirty="0" smtClean="0"/>
              <a:t>to select records for dunning, including:</a:t>
            </a:r>
          </a:p>
          <a:p>
            <a:pPr marL="573088" lvl="2">
              <a:spcBef>
                <a:spcPts val="500"/>
              </a:spcBef>
              <a:spcAft>
                <a:spcPts val="500"/>
              </a:spcAft>
            </a:pPr>
            <a:r>
              <a:rPr lang="en-US" sz="2000" b="1" u="sng" dirty="0" smtClean="0"/>
              <a:t>Initial</a:t>
            </a:r>
            <a:r>
              <a:rPr lang="en-US" sz="2000" dirty="0" smtClean="0"/>
              <a:t> dunning notice:</a:t>
            </a:r>
          </a:p>
          <a:p>
            <a:pPr marL="919163" lvl="3">
              <a:spcBef>
                <a:spcPts val="500"/>
              </a:spcBef>
              <a:spcAft>
                <a:spcPts val="500"/>
              </a:spcAft>
            </a:pPr>
            <a:r>
              <a:rPr lang="en-US" sz="1800" dirty="0"/>
              <a:t>Adds the </a:t>
            </a:r>
            <a:r>
              <a:rPr lang="en-US" sz="1800" u="sng" dirty="0"/>
              <a:t>Initial Dunning Days</a:t>
            </a:r>
            <a:r>
              <a:rPr lang="en-US" sz="1800" dirty="0"/>
              <a:t> value specified on the </a:t>
            </a:r>
            <a:r>
              <a:rPr lang="en-US" sz="1800" b="1" dirty="0"/>
              <a:t>AR Options </a:t>
            </a:r>
            <a:r>
              <a:rPr lang="en-US" sz="1800" dirty="0" smtClean="0"/>
              <a:t>maintenance </a:t>
            </a:r>
            <a:r>
              <a:rPr lang="en-US" sz="1800" dirty="0"/>
              <a:t>table to the </a:t>
            </a:r>
            <a:r>
              <a:rPr lang="en-US" sz="1800" u="sng" dirty="0"/>
              <a:t>Collections Due Date</a:t>
            </a:r>
            <a:r>
              <a:rPr lang="en-US" sz="1800" dirty="0"/>
              <a:t> on the </a:t>
            </a:r>
            <a:r>
              <a:rPr lang="en-US" sz="1800" b="1" dirty="0" smtClean="0"/>
              <a:t>Billing Document</a:t>
            </a:r>
          </a:p>
          <a:p>
            <a:pPr marL="919163" lvl="3">
              <a:spcBef>
                <a:spcPts val="500"/>
              </a:spcBef>
              <a:spcAft>
                <a:spcPts val="500"/>
              </a:spcAft>
            </a:pPr>
            <a:r>
              <a:rPr lang="en-US" sz="1800" dirty="0"/>
              <a:t>If the resulting date is less than the Print Date parameter, a </a:t>
            </a:r>
            <a:r>
              <a:rPr lang="en-US" sz="1800" u="sng" dirty="0"/>
              <a:t>dunning statement is generated</a:t>
            </a:r>
          </a:p>
          <a:p>
            <a:pPr marL="573088" lvl="2">
              <a:spcBef>
                <a:spcPts val="500"/>
              </a:spcBef>
              <a:spcAft>
                <a:spcPts val="500"/>
              </a:spcAft>
            </a:pPr>
            <a:r>
              <a:rPr lang="en-US" sz="2000" b="1" u="sng" dirty="0" smtClean="0"/>
              <a:t>Subsequent</a:t>
            </a:r>
            <a:r>
              <a:rPr lang="en-US" sz="2000" dirty="0" smtClean="0"/>
              <a:t> dunning notices:</a:t>
            </a:r>
          </a:p>
          <a:p>
            <a:pPr marL="920750" lvl="3" indent="-234950">
              <a:spcBef>
                <a:spcPts val="300"/>
              </a:spcBef>
              <a:spcAft>
                <a:spcPts val="300"/>
              </a:spcAft>
            </a:pPr>
            <a:r>
              <a:rPr lang="en-US" sz="1800" dirty="0" smtClean="0"/>
              <a:t>Adds the </a:t>
            </a:r>
            <a:r>
              <a:rPr lang="en-US" sz="1800" u="sng" dirty="0" smtClean="0"/>
              <a:t>Subsequent Days</a:t>
            </a:r>
            <a:r>
              <a:rPr lang="en-US" sz="1800" dirty="0" smtClean="0"/>
              <a:t> value specified on the </a:t>
            </a:r>
            <a:r>
              <a:rPr lang="en-US" sz="1800" b="1" dirty="0" smtClean="0"/>
              <a:t>AR Options </a:t>
            </a:r>
            <a:r>
              <a:rPr lang="en-US" sz="1800" dirty="0" smtClean="0"/>
              <a:t>maintenance table to the Last Print Date on the Billing Document</a:t>
            </a:r>
          </a:p>
          <a:p>
            <a:pPr marL="920750" lvl="3" indent="-234950">
              <a:spcBef>
                <a:spcPts val="300"/>
              </a:spcBef>
              <a:spcAft>
                <a:spcPts val="300"/>
              </a:spcAft>
            </a:pPr>
            <a:r>
              <a:rPr lang="en-US" sz="1800" dirty="0"/>
              <a:t>If the resulting date is less than the Print Date parameter, a </a:t>
            </a:r>
            <a:r>
              <a:rPr lang="en-US" sz="1800" u="sng" dirty="0"/>
              <a:t>dunning statement is generated</a:t>
            </a:r>
          </a:p>
          <a:p>
            <a:pPr marL="339725" lvl="2" indent="0">
              <a:spcBef>
                <a:spcPts val="300"/>
              </a:spcBef>
              <a:spcAft>
                <a:spcPts val="300"/>
              </a:spcAft>
              <a:buNone/>
            </a:pPr>
            <a:endParaRPr lang="en-US" sz="1600" dirty="0"/>
          </a:p>
        </p:txBody>
      </p:sp>
      <p:sp>
        <p:nvSpPr>
          <p:cNvPr id="10" name="TextBox 9"/>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66</a:t>
            </a:fld>
            <a:endParaRPr lang="en-US" sz="1000" dirty="0"/>
          </a:p>
        </p:txBody>
      </p:sp>
      <p:sp>
        <p:nvSpPr>
          <p:cNvPr id="5" name="Footer Placeholder 4"/>
          <p:cNvSpPr>
            <a:spLocks noGrp="1"/>
          </p:cNvSpPr>
          <p:nvPr>
            <p:ph type="ftr" sz="quarter" idx="4294967295"/>
          </p:nvPr>
        </p:nvSpPr>
        <p:spPr>
          <a:xfrm>
            <a:off x="341453" y="6553200"/>
            <a:ext cx="7010400" cy="304800"/>
          </a:xfrm>
          <a:prstGeom prst="rect">
            <a:avLst/>
          </a:prstGeom>
        </p:spPr>
        <p:txBody>
          <a:bodyPr/>
          <a:lstStyle/>
          <a:p>
            <a:pPr>
              <a:defRPr/>
            </a:pPr>
            <a:r>
              <a:rPr lang="en-US" sz="1200" b="1" dirty="0" smtClean="0"/>
              <a:t>CGI Federal Proprietary and Confidential</a:t>
            </a:r>
            <a:endParaRPr lang="en-US" sz="1200" b="1" dirty="0"/>
          </a:p>
        </p:txBody>
      </p:sp>
    </p:spTree>
    <p:extLst>
      <p:ext uri="{BB962C8B-B14F-4D97-AF65-F5344CB8AC3E}">
        <p14:creationId xmlns:p14="http://schemas.microsoft.com/office/powerpoint/2010/main" val="178243484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331788"/>
            <a:ext cx="8478838" cy="563562"/>
          </a:xfrm>
        </p:spPr>
        <p:txBody>
          <a:bodyPr/>
          <a:lstStyle/>
          <a:p>
            <a:r>
              <a:rPr lang="en-US" dirty="0"/>
              <a:t>Dunning </a:t>
            </a:r>
            <a:r>
              <a:rPr lang="en-US" dirty="0" smtClean="0"/>
              <a:t>Functionality– </a:t>
            </a:r>
            <a:br>
              <a:rPr lang="en-US" dirty="0" smtClean="0"/>
            </a:br>
            <a:r>
              <a:rPr lang="en-US" dirty="0" smtClean="0"/>
              <a:t>Text Code Maintenance Table</a:t>
            </a:r>
            <a:endParaRPr lang="en-US" dirty="0"/>
          </a:p>
        </p:txBody>
      </p:sp>
      <p:sp>
        <p:nvSpPr>
          <p:cNvPr id="3" name="Content Placeholder 2"/>
          <p:cNvSpPr>
            <a:spLocks noGrp="1"/>
          </p:cNvSpPr>
          <p:nvPr>
            <p:ph idx="1"/>
          </p:nvPr>
        </p:nvSpPr>
        <p:spPr>
          <a:xfrm>
            <a:off x="397328" y="1216252"/>
            <a:ext cx="8572501" cy="4525962"/>
          </a:xfrm>
        </p:spPr>
        <p:txBody>
          <a:bodyPr/>
          <a:lstStyle/>
          <a:p>
            <a:pPr marL="231775" lvl="1" indent="-231775"/>
            <a:r>
              <a:rPr lang="en-US" sz="2000" dirty="0"/>
              <a:t>Text printed on Dunning </a:t>
            </a:r>
            <a:r>
              <a:rPr lang="en-US" sz="2000" dirty="0" smtClean="0"/>
              <a:t>Notices is </a:t>
            </a:r>
            <a:r>
              <a:rPr lang="en-US" sz="2000" dirty="0"/>
              <a:t>configured on the Text Code Maintenance </a:t>
            </a:r>
            <a:r>
              <a:rPr lang="en-US" sz="2000" dirty="0" smtClean="0"/>
              <a:t>table:</a:t>
            </a:r>
            <a:endParaRPr lang="en-US" sz="2000" dirty="0"/>
          </a:p>
          <a:p>
            <a:endParaRPr lang="en-US" dirty="0" smtClean="0"/>
          </a:p>
          <a:p>
            <a:endParaRPr lang="en-US" dirty="0" smtClean="0"/>
          </a:p>
          <a:p>
            <a:endParaRPr lang="en-US" dirty="0"/>
          </a:p>
          <a:p>
            <a:endParaRPr lang="en-US" dirty="0" smtClean="0"/>
          </a:p>
          <a:p>
            <a:endParaRPr lang="en-US" dirty="0"/>
          </a:p>
          <a:p>
            <a:endParaRPr lang="en-US" dirty="0" smtClean="0"/>
          </a:p>
          <a:p>
            <a:pPr marL="0" indent="0">
              <a:buNone/>
            </a:pPr>
            <a:endParaRPr lang="en-US" sz="1200" dirty="0"/>
          </a:p>
          <a:p>
            <a:pPr marL="0" indent="0">
              <a:buNone/>
            </a:pPr>
            <a:endParaRPr lang="en-US" sz="1800" dirty="0" smtClean="0"/>
          </a:p>
          <a:p>
            <a:pPr marL="0" indent="0">
              <a:buNone/>
            </a:pPr>
            <a:r>
              <a:rPr lang="en-US" sz="1800" dirty="0" smtClean="0"/>
              <a:t>Note: First Demand Letter and subsequent Dunning Notice Generation for Debt Account will be covered in the Debt Account Lifecycle course</a:t>
            </a:r>
            <a:endParaRPr lang="en-US" sz="1800" dirty="0"/>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344011531"/>
              </p:ext>
            </p:extLst>
          </p:nvPr>
        </p:nvGraphicFramePr>
        <p:xfrm>
          <a:off x="1169306" y="2235198"/>
          <a:ext cx="6505576" cy="2966720"/>
        </p:xfrm>
        <a:graphic>
          <a:graphicData uri="http://schemas.openxmlformats.org/drawingml/2006/table">
            <a:tbl>
              <a:tblPr firstRow="1" bandRow="1">
                <a:tableStyleId>{5C22544A-7EE6-4342-B048-85BDC9FD1C3A}</a:tableStyleId>
              </a:tblPr>
              <a:tblGrid>
                <a:gridCol w="2181227"/>
                <a:gridCol w="4324349"/>
              </a:tblGrid>
              <a:tr h="370840">
                <a:tc>
                  <a:txBody>
                    <a:bodyPr/>
                    <a:lstStyle/>
                    <a:p>
                      <a:r>
                        <a:rPr lang="en-US" dirty="0" smtClean="0">
                          <a:solidFill>
                            <a:schemeClr val="tx1"/>
                          </a:solidFill>
                        </a:rPr>
                        <a:t>Business Line</a:t>
                      </a:r>
                      <a:endParaRPr lang="en-US" dirty="0">
                        <a:solidFill>
                          <a:schemeClr val="tx1"/>
                        </a:solidFill>
                      </a:endParaRPr>
                    </a:p>
                  </a:txBody>
                  <a:tcPr/>
                </a:tc>
                <a:tc>
                  <a:txBody>
                    <a:bodyPr/>
                    <a:lstStyle/>
                    <a:p>
                      <a:r>
                        <a:rPr lang="en-US" dirty="0" smtClean="0">
                          <a:solidFill>
                            <a:schemeClr val="tx1"/>
                          </a:solidFill>
                        </a:rPr>
                        <a:t>Text Code</a:t>
                      </a:r>
                      <a:endParaRPr lang="en-US" dirty="0">
                        <a:solidFill>
                          <a:schemeClr val="tx1"/>
                        </a:solidFill>
                      </a:endParaRPr>
                    </a:p>
                  </a:txBody>
                  <a:tcPr/>
                </a:tc>
              </a:tr>
              <a:tr h="370840">
                <a:tc>
                  <a:txBody>
                    <a:bodyPr/>
                    <a:lstStyle/>
                    <a:p>
                      <a:r>
                        <a:rPr lang="en-US" sz="1600" dirty="0" smtClean="0"/>
                        <a:t>R6 Claims</a:t>
                      </a:r>
                      <a:endParaRPr lang="en-US" sz="1600" dirty="0"/>
                    </a:p>
                  </a:txBody>
                  <a:tcPr/>
                </a:tc>
                <a:tc>
                  <a:txBody>
                    <a:bodyPr/>
                    <a:lstStyle/>
                    <a:p>
                      <a:r>
                        <a:rPr lang="en-US" sz="1600" dirty="0" smtClean="0"/>
                        <a:t>R6POCLAIMS, R6PRCLAIMS, R6CLAIMS</a:t>
                      </a:r>
                      <a:endParaRPr lang="en-US" sz="1600" dirty="0"/>
                    </a:p>
                  </a:txBody>
                  <a:tcPr/>
                </a:tc>
              </a:tr>
              <a:tr h="370840">
                <a:tc>
                  <a:txBody>
                    <a:bodyPr/>
                    <a:lstStyle/>
                    <a:p>
                      <a:r>
                        <a:rPr lang="en-US" sz="1600" dirty="0" smtClean="0"/>
                        <a:t>AAS-ITS</a:t>
                      </a:r>
                      <a:endParaRPr lang="en-US" sz="1600" dirty="0"/>
                    </a:p>
                  </a:txBody>
                  <a:tcPr/>
                </a:tc>
                <a:tc>
                  <a:txBody>
                    <a:bodyPr/>
                    <a:lstStyle/>
                    <a:p>
                      <a:r>
                        <a:rPr lang="en-US" sz="1600" smtClean="0"/>
                        <a:t>AASITSNI, AASITSIPAC</a:t>
                      </a:r>
                      <a:endParaRPr lang="en-US" sz="1600" dirty="0"/>
                    </a:p>
                  </a:txBody>
                  <a:tcPr/>
                </a:tc>
              </a:tr>
              <a:tr h="370840">
                <a:tc>
                  <a:txBody>
                    <a:bodyPr/>
                    <a:lstStyle/>
                    <a:p>
                      <a:r>
                        <a:rPr lang="en-US" sz="1600" dirty="0" smtClean="0"/>
                        <a:t>External Services </a:t>
                      </a:r>
                      <a:endParaRPr lang="en-US" sz="1600" dirty="0"/>
                    </a:p>
                  </a:txBody>
                  <a:tcPr/>
                </a:tc>
                <a:tc>
                  <a:txBody>
                    <a:bodyPr/>
                    <a:lstStyle/>
                    <a:p>
                      <a:r>
                        <a:rPr lang="en-US" sz="1600" dirty="0" smtClean="0"/>
                        <a:t>EXTSRVNI</a:t>
                      </a:r>
                      <a:endParaRPr lang="en-US" sz="1600" dirty="0"/>
                    </a:p>
                  </a:txBody>
                  <a:tcPr/>
                </a:tc>
              </a:tr>
              <a:tr h="370840">
                <a:tc>
                  <a:txBody>
                    <a:bodyPr/>
                    <a:lstStyle/>
                    <a:p>
                      <a:r>
                        <a:rPr lang="en-US" sz="1600" dirty="0" smtClean="0"/>
                        <a:t>R7 Claims</a:t>
                      </a:r>
                      <a:endParaRPr lang="en-US" sz="1600" dirty="0"/>
                    </a:p>
                  </a:txBody>
                  <a:tcPr/>
                </a:tc>
                <a:tc>
                  <a:txBody>
                    <a:bodyPr/>
                    <a:lstStyle/>
                    <a:p>
                      <a:r>
                        <a:rPr lang="en-US" sz="1600" dirty="0" smtClean="0"/>
                        <a:t>R7CLAIMS</a:t>
                      </a:r>
                      <a:endParaRPr lang="en-US" sz="1600" dirty="0"/>
                    </a:p>
                  </a:txBody>
                  <a:tcPr/>
                </a:tc>
              </a:tr>
              <a:tr h="370840">
                <a:tc>
                  <a:txBody>
                    <a:bodyPr/>
                    <a:lstStyle/>
                    <a:p>
                      <a:r>
                        <a:rPr lang="en-US" sz="1600" dirty="0" smtClean="0"/>
                        <a:t>Outlease</a:t>
                      </a:r>
                      <a:endParaRPr lang="en-US" sz="1600" dirty="0"/>
                    </a:p>
                  </a:txBody>
                  <a:tcPr/>
                </a:tc>
                <a:tc>
                  <a:txBody>
                    <a:bodyPr/>
                    <a:lstStyle/>
                    <a:p>
                      <a:r>
                        <a:rPr lang="en-US" sz="1600" dirty="0" smtClean="0"/>
                        <a:t>OLNI</a:t>
                      </a:r>
                      <a:endParaRPr lang="en-US" sz="1600" dirty="0"/>
                    </a:p>
                  </a:txBody>
                  <a:tcPr/>
                </a:tc>
              </a:tr>
              <a:tr h="370840">
                <a:tc>
                  <a:txBody>
                    <a:bodyPr/>
                    <a:lstStyle/>
                    <a:p>
                      <a:r>
                        <a:rPr lang="en-US" sz="1600" dirty="0" smtClean="0"/>
                        <a:t>R7 Manual </a:t>
                      </a:r>
                      <a:endParaRPr lang="en-US" sz="1600" dirty="0"/>
                    </a:p>
                  </a:txBody>
                  <a:tcPr/>
                </a:tc>
                <a:tc>
                  <a:txBody>
                    <a:bodyPr/>
                    <a:lstStyle/>
                    <a:p>
                      <a:r>
                        <a:rPr lang="en-US" sz="1600" dirty="0" smtClean="0"/>
                        <a:t>R7MNLIPAC</a:t>
                      </a:r>
                      <a:endParaRPr lang="en-US" sz="1600" dirty="0"/>
                    </a:p>
                  </a:txBody>
                  <a:tcPr/>
                </a:tc>
              </a:tr>
              <a:tr h="370840">
                <a:tc>
                  <a:txBody>
                    <a:bodyPr/>
                    <a:lstStyle/>
                    <a:p>
                      <a:r>
                        <a:rPr lang="en-US" sz="1600" dirty="0" smtClean="0"/>
                        <a:t>R6 Manual</a:t>
                      </a:r>
                      <a:endParaRPr lang="en-US" sz="1600" dirty="0"/>
                    </a:p>
                  </a:txBody>
                  <a:tcPr/>
                </a:tc>
                <a:tc>
                  <a:txBody>
                    <a:bodyPr/>
                    <a:lstStyle/>
                    <a:p>
                      <a:r>
                        <a:rPr lang="en-US" sz="1600" dirty="0" smtClean="0">
                          <a:effectLst/>
                        </a:rPr>
                        <a:t>MNLBPI</a:t>
                      </a:r>
                      <a:r>
                        <a:rPr lang="en-US" sz="1600" smtClean="0">
                          <a:effectLst/>
                        </a:rPr>
                        <a:t>, MNLBPNI</a:t>
                      </a:r>
                      <a:endParaRPr lang="en-US" sz="1600" dirty="0"/>
                    </a:p>
                  </a:txBody>
                  <a:tcPr/>
                </a:tc>
              </a:tr>
            </a:tbl>
          </a:graphicData>
        </a:graphic>
      </p:graphicFrame>
      <p:sp>
        <p:nvSpPr>
          <p:cNvPr id="7" name="Slide Number Placeholder 6"/>
          <p:cNvSpPr>
            <a:spLocks noGrp="1"/>
          </p:cNvSpPr>
          <p:nvPr>
            <p:ph type="sldNum" sz="quarter" idx="11"/>
          </p:nvPr>
        </p:nvSpPr>
        <p:spPr/>
        <p:txBody>
          <a:bodyPr anchor="t"/>
          <a:lstStyle/>
          <a:p>
            <a:pPr algn="r">
              <a:defRPr/>
            </a:pPr>
            <a:fld id="{5842F1FC-5FDD-41D6-BAD6-160FC7BE3BC4}" type="slidenum">
              <a:rPr lang="en-US" sz="1000" smtClean="0"/>
              <a:pPr algn="r">
                <a:defRPr/>
              </a:pPr>
              <a:t>67</a:t>
            </a:fld>
            <a:endParaRPr lang="en-US" sz="1000" dirty="0"/>
          </a:p>
        </p:txBody>
      </p:sp>
    </p:spTree>
    <p:extLst>
      <p:ext uri="{BB962C8B-B14F-4D97-AF65-F5344CB8AC3E}">
        <p14:creationId xmlns:p14="http://schemas.microsoft.com/office/powerpoint/2010/main" val="407875408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455613" y="331788"/>
            <a:ext cx="8407971" cy="563562"/>
          </a:xfrm>
        </p:spPr>
        <p:txBody>
          <a:bodyPr/>
          <a:lstStyle/>
          <a:p>
            <a:r>
              <a:rPr lang="en-US" dirty="0" smtClean="0"/>
              <a:t>Dunning Notice Generation Process - ARDUNNING</a:t>
            </a:r>
          </a:p>
        </p:txBody>
      </p:sp>
      <p:sp>
        <p:nvSpPr>
          <p:cNvPr id="13315" name="Content Placeholder 2"/>
          <p:cNvSpPr>
            <a:spLocks noGrp="1"/>
          </p:cNvSpPr>
          <p:nvPr>
            <p:ph idx="1"/>
          </p:nvPr>
        </p:nvSpPr>
        <p:spPr>
          <a:xfrm>
            <a:off x="457200" y="1188720"/>
            <a:ext cx="8479536" cy="4431792"/>
          </a:xfrm>
        </p:spPr>
        <p:txBody>
          <a:bodyPr/>
          <a:lstStyle/>
          <a:p>
            <a:pPr>
              <a:spcBef>
                <a:spcPts val="600"/>
              </a:spcBef>
              <a:spcAft>
                <a:spcPts val="600"/>
              </a:spcAft>
            </a:pPr>
            <a:r>
              <a:rPr lang="en-US" sz="2000" b="1" dirty="0" smtClean="0"/>
              <a:t>Automated Dunning Notice Generation Process</a:t>
            </a:r>
            <a:r>
              <a:rPr lang="en-US" sz="2000" dirty="0" smtClean="0"/>
              <a:t> - ARDUNNING</a:t>
            </a:r>
          </a:p>
          <a:p>
            <a:pPr lvl="1">
              <a:spcBef>
                <a:spcPts val="600"/>
              </a:spcBef>
              <a:spcAft>
                <a:spcPts val="600"/>
              </a:spcAft>
            </a:pPr>
            <a:r>
              <a:rPr lang="en-US" sz="1800" dirty="0" smtClean="0"/>
              <a:t>Automatically identifies overdue receivables and </a:t>
            </a:r>
            <a:r>
              <a:rPr lang="en-US" sz="1800" u="sng" dirty="0" smtClean="0"/>
              <a:t>generates PDF Dunning Notices</a:t>
            </a:r>
          </a:p>
          <a:p>
            <a:pPr lvl="1">
              <a:spcBef>
                <a:spcPts val="600"/>
              </a:spcBef>
              <a:spcAft>
                <a:spcPts val="600"/>
              </a:spcAft>
            </a:pPr>
            <a:r>
              <a:rPr lang="en-US" sz="1800" dirty="0"/>
              <a:t>ARDUNNING automatically triggers the </a:t>
            </a:r>
            <a:r>
              <a:rPr lang="en-US" sz="1800" u="sng" dirty="0" smtClean="0"/>
              <a:t>Pegasys Notice </a:t>
            </a:r>
            <a:r>
              <a:rPr lang="en-US" sz="1800" u="sng" dirty="0"/>
              <a:t>of Payment Due </a:t>
            </a:r>
            <a:r>
              <a:rPr lang="en-US" sz="1800" u="sng" dirty="0" smtClean="0"/>
              <a:t>report</a:t>
            </a:r>
          </a:p>
          <a:p>
            <a:pPr lvl="2">
              <a:spcBef>
                <a:spcPts val="600"/>
              </a:spcBef>
              <a:spcAft>
                <a:spcPts val="600"/>
              </a:spcAft>
            </a:pPr>
            <a:r>
              <a:rPr lang="en-US" sz="1800" dirty="0" smtClean="0"/>
              <a:t>If </a:t>
            </a:r>
            <a:r>
              <a:rPr lang="en-US" sz="1800" dirty="0"/>
              <a:t>the process is interrupted or stopped, </a:t>
            </a:r>
            <a:r>
              <a:rPr lang="en-US" sz="1800" dirty="0" smtClean="0"/>
              <a:t>ARDUNNING can </a:t>
            </a:r>
            <a:r>
              <a:rPr lang="en-US" sz="1800" dirty="0"/>
              <a:t>“pick up where it left </a:t>
            </a:r>
            <a:r>
              <a:rPr lang="en-US" sz="1800" dirty="0" smtClean="0"/>
              <a:t>off” via recovery ARDUNNING batch instance</a:t>
            </a:r>
          </a:p>
          <a:p>
            <a:pPr>
              <a:spcBef>
                <a:spcPts val="600"/>
              </a:spcBef>
              <a:spcAft>
                <a:spcPts val="600"/>
              </a:spcAft>
            </a:pPr>
            <a:r>
              <a:rPr lang="en-US" sz="2000" dirty="0" smtClean="0"/>
              <a:t>An ARDUNNING </a:t>
            </a:r>
            <a:r>
              <a:rPr lang="en-US" sz="2000" u="sng" dirty="0"/>
              <a:t>batch </a:t>
            </a:r>
            <a:r>
              <a:rPr lang="en-US" sz="2000" u="sng" dirty="0" smtClean="0"/>
              <a:t>instances</a:t>
            </a:r>
            <a:r>
              <a:rPr lang="en-US" sz="2000" dirty="0" smtClean="0"/>
              <a:t> and recovery batch instances exist for: </a:t>
            </a:r>
          </a:p>
          <a:p>
            <a:pPr lvl="1">
              <a:spcBef>
                <a:spcPts val="600"/>
              </a:spcBef>
              <a:spcAft>
                <a:spcPts val="600"/>
              </a:spcAft>
            </a:pPr>
            <a:r>
              <a:rPr lang="en-US" sz="1800" dirty="0" smtClean="0"/>
              <a:t>Non-Federal customers and Non-IPAC Federal customers</a:t>
            </a:r>
          </a:p>
          <a:p>
            <a:pPr lvl="1">
              <a:spcBef>
                <a:spcPts val="600"/>
              </a:spcBef>
              <a:spcAft>
                <a:spcPts val="600"/>
              </a:spcAft>
            </a:pPr>
            <a:r>
              <a:rPr lang="en-US" sz="1800" dirty="0" smtClean="0"/>
              <a:t>Configured per GSA Business Line</a:t>
            </a:r>
          </a:p>
          <a:p>
            <a:pPr lvl="1">
              <a:spcBef>
                <a:spcPts val="600"/>
              </a:spcBef>
              <a:spcAft>
                <a:spcPts val="600"/>
              </a:spcAft>
            </a:pPr>
            <a:endParaRPr lang="en-US" sz="1600" dirty="0"/>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2" name="TextBox 11"/>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68</a:t>
            </a:fld>
            <a:endParaRPr lang="en-US" sz="1000" dirty="0"/>
          </a:p>
        </p:txBody>
      </p:sp>
    </p:spTree>
    <p:extLst>
      <p:ext uri="{BB962C8B-B14F-4D97-AF65-F5344CB8AC3E}">
        <p14:creationId xmlns:p14="http://schemas.microsoft.com/office/powerpoint/2010/main" val="111885962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ARDUNNING Batch Process – </a:t>
            </a:r>
            <a:br>
              <a:rPr lang="en-US" dirty="0" smtClean="0"/>
            </a:br>
            <a:r>
              <a:rPr lang="en-US" dirty="0" smtClean="0"/>
              <a:t>Instances for Non-Federal Customers</a:t>
            </a:r>
            <a:endParaRPr lang="en-US" dirty="0"/>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3476268577"/>
              </p:ext>
            </p:extLst>
          </p:nvPr>
        </p:nvGraphicFramePr>
        <p:xfrm>
          <a:off x="428244" y="1479550"/>
          <a:ext cx="8458582" cy="4521200"/>
        </p:xfrm>
        <a:graphic>
          <a:graphicData uri="http://schemas.openxmlformats.org/drawingml/2006/table">
            <a:tbl>
              <a:tblPr firstRow="1" bandRow="1">
                <a:tableStyleId>{5C22544A-7EE6-4342-B048-85BDC9FD1C3A}</a:tableStyleId>
              </a:tblPr>
              <a:tblGrid>
                <a:gridCol w="1371981"/>
                <a:gridCol w="1743075"/>
                <a:gridCol w="1752600"/>
                <a:gridCol w="1790700"/>
                <a:gridCol w="1800226"/>
              </a:tblGrid>
              <a:tr h="370840">
                <a:tc>
                  <a:txBody>
                    <a:bodyPr/>
                    <a:lstStyle/>
                    <a:p>
                      <a:pPr algn="ctr"/>
                      <a:r>
                        <a:rPr lang="en-US" sz="1200" dirty="0" smtClean="0">
                          <a:solidFill>
                            <a:schemeClr val="tx1"/>
                          </a:solidFill>
                        </a:rPr>
                        <a:t>Business Line</a:t>
                      </a:r>
                      <a:endParaRPr lang="en-US" sz="1200" dirty="0">
                        <a:solidFill>
                          <a:schemeClr val="tx1"/>
                        </a:solidFill>
                      </a:endParaRPr>
                    </a:p>
                  </a:txBody>
                  <a:tcPr/>
                </a:tc>
                <a:tc gridSpan="4">
                  <a:txBody>
                    <a:bodyPr/>
                    <a:lstStyle/>
                    <a:p>
                      <a:pPr algn="ctr"/>
                      <a:r>
                        <a:rPr lang="en-US" sz="1200" dirty="0" smtClean="0">
                          <a:solidFill>
                            <a:schemeClr val="tx1"/>
                          </a:solidFill>
                        </a:rPr>
                        <a:t>ARDUNNING Batch Process Codes for Non-Federal Customers</a:t>
                      </a:r>
                    </a:p>
                  </a:txBody>
                  <a:tcPr/>
                </a:tc>
                <a:tc hMerge="1">
                  <a:txBody>
                    <a:bodyPr/>
                    <a:lstStyle/>
                    <a:p>
                      <a:endParaRPr lang="en-US" dirty="0"/>
                    </a:p>
                  </a:txBody>
                  <a:tcPr/>
                </a:tc>
                <a:tc hMerge="1">
                  <a:txBody>
                    <a:bodyPr/>
                    <a:lstStyle/>
                    <a:p>
                      <a:pPr algn="ctr"/>
                      <a:endParaRPr lang="en-US" sz="1200" dirty="0">
                        <a:solidFill>
                          <a:schemeClr val="tx1"/>
                        </a:solidFill>
                      </a:endParaRPr>
                    </a:p>
                  </a:txBody>
                  <a:tcPr/>
                </a:tc>
                <a:tc hMerge="1">
                  <a:txBody>
                    <a:bodyPr/>
                    <a:lstStyle/>
                    <a:p>
                      <a:pPr algn="ctr"/>
                      <a:endParaRPr lang="en-US" sz="1200" dirty="0" smtClean="0">
                        <a:solidFill>
                          <a:schemeClr val="tx1"/>
                        </a:solidFill>
                      </a:endParaRPr>
                    </a:p>
                  </a:txBody>
                  <a:tcPr/>
                </a:tc>
              </a:tr>
              <a:tr h="370840">
                <a:tc>
                  <a:txBody>
                    <a:bodyPr/>
                    <a:lstStyle/>
                    <a:p>
                      <a:endParaRPr lang="en-US" sz="1200" dirty="0"/>
                    </a:p>
                  </a:txBody>
                  <a:tcPr>
                    <a:solidFill>
                      <a:schemeClr val="accent1"/>
                    </a:solidFill>
                  </a:tcPr>
                </a:tc>
                <a:tc>
                  <a:txBody>
                    <a:bodyPr/>
                    <a:lstStyle/>
                    <a:p>
                      <a:pPr algn="ctr"/>
                      <a:r>
                        <a:rPr lang="en-US" sz="1200" b="1" dirty="0" smtClean="0">
                          <a:solidFill>
                            <a:schemeClr val="tx1"/>
                          </a:solidFill>
                        </a:rPr>
                        <a:t>1</a:t>
                      </a:r>
                      <a:r>
                        <a:rPr lang="en-US" sz="1200" b="1" baseline="30000" dirty="0" smtClean="0">
                          <a:solidFill>
                            <a:schemeClr val="tx1"/>
                          </a:solidFill>
                        </a:rPr>
                        <a:t>st</a:t>
                      </a:r>
                      <a:r>
                        <a:rPr lang="en-US" sz="1200" b="1" dirty="0" smtClean="0">
                          <a:solidFill>
                            <a:schemeClr val="tx1"/>
                          </a:solidFill>
                        </a:rPr>
                        <a:t> Dunning Notice</a:t>
                      </a:r>
                      <a:endParaRPr lang="en-US" sz="1200" b="1" dirty="0">
                        <a:solidFill>
                          <a:schemeClr val="tx1"/>
                        </a:solidFill>
                      </a:endParaRPr>
                    </a:p>
                  </a:txBody>
                  <a:tcPr>
                    <a:solidFill>
                      <a:schemeClr val="accent1"/>
                    </a:solidFill>
                  </a:tcPr>
                </a:tc>
                <a:tc>
                  <a:txBody>
                    <a:bodyPr/>
                    <a:lstStyle/>
                    <a:p>
                      <a:pPr algn="ctr"/>
                      <a:r>
                        <a:rPr lang="en-US" sz="1200" b="1" dirty="0" smtClean="0">
                          <a:solidFill>
                            <a:schemeClr val="tx1"/>
                          </a:solidFill>
                        </a:rPr>
                        <a:t>Subsequent</a:t>
                      </a:r>
                      <a:r>
                        <a:rPr lang="en-US" sz="1200" b="1" baseline="0" dirty="0" smtClean="0">
                          <a:solidFill>
                            <a:schemeClr val="tx1"/>
                          </a:solidFill>
                        </a:rPr>
                        <a:t> Dunning Notices</a:t>
                      </a:r>
                      <a:endParaRPr lang="en-US" sz="1200" b="1" dirty="0">
                        <a:solidFill>
                          <a:schemeClr val="tx1"/>
                        </a:solidFill>
                      </a:endParaRPr>
                    </a:p>
                  </a:txBody>
                  <a:tcPr>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t>Recovery of</a:t>
                      </a:r>
                    </a:p>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rPr>
                        <a:t>1</a:t>
                      </a:r>
                      <a:r>
                        <a:rPr lang="en-US" sz="1200" b="1" baseline="30000" dirty="0" smtClean="0">
                          <a:solidFill>
                            <a:schemeClr val="tx1"/>
                          </a:solidFill>
                        </a:rPr>
                        <a:t>st</a:t>
                      </a:r>
                      <a:r>
                        <a:rPr lang="en-US" sz="1200" b="1" dirty="0" smtClean="0">
                          <a:solidFill>
                            <a:schemeClr val="tx1"/>
                          </a:solidFill>
                        </a:rPr>
                        <a:t> Notice</a:t>
                      </a:r>
                    </a:p>
                    <a:p>
                      <a:pPr algn="ctr"/>
                      <a:endParaRPr lang="en-US" sz="1200" b="1" dirty="0"/>
                    </a:p>
                  </a:txBody>
                  <a:tcPr>
                    <a:solidFill>
                      <a:schemeClr val="accent1"/>
                    </a:solidFill>
                  </a:tcPr>
                </a:tc>
                <a:tc>
                  <a:txBody>
                    <a:bodyPr/>
                    <a:lstStyle/>
                    <a:p>
                      <a:pPr algn="ctr"/>
                      <a:r>
                        <a:rPr lang="en-US" sz="1200" b="1" dirty="0" smtClean="0"/>
                        <a:t>Recovery of</a:t>
                      </a:r>
                    </a:p>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rPr>
                        <a:t>Subsequent</a:t>
                      </a:r>
                      <a:r>
                        <a:rPr lang="en-US" sz="1200" b="1" baseline="0" dirty="0" smtClean="0">
                          <a:solidFill>
                            <a:schemeClr val="tx1"/>
                          </a:solidFill>
                        </a:rPr>
                        <a:t> Notices</a:t>
                      </a:r>
                      <a:endParaRPr lang="en-US" sz="1200" b="1" dirty="0" smtClean="0">
                        <a:solidFill>
                          <a:schemeClr val="tx1"/>
                        </a:solidFill>
                      </a:endParaRPr>
                    </a:p>
                    <a:p>
                      <a:pPr algn="ctr"/>
                      <a:endParaRPr lang="en-US" sz="1200" b="1" dirty="0"/>
                    </a:p>
                  </a:txBody>
                  <a:tcPr>
                    <a:solidFill>
                      <a:schemeClr val="accent1"/>
                    </a:solidFill>
                  </a:tcPr>
                </a:tc>
              </a:tr>
              <a:tr h="370840">
                <a:tc>
                  <a:txBody>
                    <a:bodyPr/>
                    <a:lstStyle/>
                    <a:p>
                      <a:r>
                        <a:rPr lang="en-US" sz="1200" dirty="0" smtClean="0"/>
                        <a:t>R6 Claims</a:t>
                      </a:r>
                      <a:endParaRPr lang="en-US" sz="1200" dirty="0"/>
                    </a:p>
                  </a:txBody>
                  <a:tcPr/>
                </a:tc>
                <a:tc>
                  <a:txBody>
                    <a:bodyPr/>
                    <a:lstStyle/>
                    <a:p>
                      <a:r>
                        <a:rPr lang="en-US" sz="1200" dirty="0" smtClean="0"/>
                        <a:t>ARDUNNINGR6C1NF</a:t>
                      </a:r>
                      <a:endParaRPr lang="en-US" sz="1200" dirty="0"/>
                    </a:p>
                  </a:txBody>
                  <a:tcPr/>
                </a:tc>
                <a:tc>
                  <a:txBody>
                    <a:bodyPr/>
                    <a:lstStyle/>
                    <a:p>
                      <a:r>
                        <a:rPr lang="en-US" sz="1200" dirty="0" smtClean="0"/>
                        <a:t>ARDUNINGR6C23NF</a:t>
                      </a:r>
                      <a:endParaRPr lang="en-US" sz="1200" dirty="0"/>
                    </a:p>
                  </a:txBody>
                  <a:tcPr/>
                </a:tc>
                <a:tc>
                  <a:txBody>
                    <a:bodyPr/>
                    <a:lstStyle/>
                    <a:p>
                      <a:r>
                        <a:rPr lang="en-US" sz="1200" dirty="0" smtClean="0"/>
                        <a:t>ARDUNINGR6C1NFR</a:t>
                      </a:r>
                      <a:endParaRPr lang="en-US" sz="1200" dirty="0"/>
                    </a:p>
                  </a:txBody>
                  <a:tcPr/>
                </a:tc>
                <a:tc>
                  <a:txBody>
                    <a:bodyPr/>
                    <a:lstStyle/>
                    <a:p>
                      <a:r>
                        <a:rPr lang="en-US" sz="1200" dirty="0" smtClean="0"/>
                        <a:t>ARDUNNGR6C23NFR</a:t>
                      </a:r>
                      <a:endParaRPr lang="en-US" sz="1200" dirty="0"/>
                    </a:p>
                  </a:txBody>
                  <a:tcPr/>
                </a:tc>
              </a:tr>
              <a:tr h="370840">
                <a:tc>
                  <a:txBody>
                    <a:bodyPr/>
                    <a:lstStyle/>
                    <a:p>
                      <a:r>
                        <a:rPr lang="en-US" sz="1200" dirty="0" smtClean="0"/>
                        <a:t>R6</a:t>
                      </a:r>
                      <a:r>
                        <a:rPr lang="en-US" sz="1200" baseline="0" dirty="0" smtClean="0"/>
                        <a:t> Claims – Program Office</a:t>
                      </a:r>
                      <a:endParaRPr lang="en-US" sz="1200" dirty="0"/>
                    </a:p>
                  </a:txBody>
                  <a:tcPr/>
                </a:tc>
                <a:tc>
                  <a:txBody>
                    <a:bodyPr/>
                    <a:lstStyle/>
                    <a:p>
                      <a:r>
                        <a:rPr lang="en-US" sz="1200" dirty="0" smtClean="0"/>
                        <a:t>ARDUNNR6POC1NF</a:t>
                      </a:r>
                      <a:endParaRPr lang="en-US" sz="1200" dirty="0"/>
                    </a:p>
                  </a:txBody>
                  <a:tcPr/>
                </a:tc>
                <a:tc>
                  <a:txBody>
                    <a:bodyPr/>
                    <a:lstStyle/>
                    <a:p>
                      <a:r>
                        <a:rPr lang="en-US" sz="1200" dirty="0" smtClean="0"/>
                        <a:t>ARDUNNR6POC2NF</a:t>
                      </a:r>
                      <a:endParaRPr lang="en-US" sz="1200" dirty="0"/>
                    </a:p>
                  </a:txBody>
                  <a:tcPr/>
                </a:tc>
                <a:tc>
                  <a:txBody>
                    <a:bodyPr/>
                    <a:lstStyle/>
                    <a:p>
                      <a:r>
                        <a:rPr lang="en-US" sz="1200" dirty="0" smtClean="0"/>
                        <a:t>ARDUNNR6POC1NFR</a:t>
                      </a:r>
                      <a:endParaRPr lang="en-US" sz="1200" dirty="0"/>
                    </a:p>
                  </a:txBody>
                  <a:tcPr/>
                </a:tc>
                <a:tc>
                  <a:txBody>
                    <a:bodyPr/>
                    <a:lstStyle/>
                    <a:p>
                      <a:r>
                        <a:rPr lang="en-US" sz="1200" dirty="0" smtClean="0"/>
                        <a:t>ARDUNR6POC23NFR</a:t>
                      </a:r>
                      <a:endParaRPr lang="en-US" sz="1200" dirty="0"/>
                    </a:p>
                  </a:txBody>
                  <a:tcPr/>
                </a:tc>
              </a:tr>
              <a:tr h="370840">
                <a:tc>
                  <a:txBody>
                    <a:bodyPr/>
                    <a:lstStyle/>
                    <a:p>
                      <a:r>
                        <a:rPr lang="en-US" sz="1200" dirty="0" smtClean="0"/>
                        <a:t>R6 Claims</a:t>
                      </a:r>
                      <a:r>
                        <a:rPr lang="en-US" sz="1200" baseline="0" dirty="0" smtClean="0"/>
                        <a:t> – Payroll </a:t>
                      </a:r>
                      <a:endParaRPr lang="en-US" sz="1200" dirty="0"/>
                    </a:p>
                  </a:txBody>
                  <a:tcPr/>
                </a:tc>
                <a:tc>
                  <a:txBody>
                    <a:bodyPr/>
                    <a:lstStyle/>
                    <a:p>
                      <a:r>
                        <a:rPr lang="en-US" sz="1200" dirty="0" smtClean="0"/>
                        <a:t>ARDUNINGR6PR1NF</a:t>
                      </a:r>
                      <a:endParaRPr lang="en-US" sz="1200" dirty="0"/>
                    </a:p>
                  </a:txBody>
                  <a:tcPr/>
                </a:tc>
                <a:tc>
                  <a:txBody>
                    <a:bodyPr/>
                    <a:lstStyle/>
                    <a:p>
                      <a:r>
                        <a:rPr lang="en-US" sz="1200" dirty="0" smtClean="0"/>
                        <a:t>ARDUNNR6PR23NF</a:t>
                      </a:r>
                      <a:endParaRPr lang="en-US" sz="1200" dirty="0"/>
                    </a:p>
                  </a:txBody>
                  <a:tcPr/>
                </a:tc>
                <a:tc>
                  <a:txBody>
                    <a:bodyPr/>
                    <a:lstStyle/>
                    <a:p>
                      <a:r>
                        <a:rPr lang="en-US" sz="1200" dirty="0" smtClean="0"/>
                        <a:t>ARDUNNGR6PR1NFR</a:t>
                      </a:r>
                      <a:endParaRPr lang="en-US" sz="1200" dirty="0"/>
                    </a:p>
                  </a:txBody>
                  <a:tcPr/>
                </a:tc>
                <a:tc>
                  <a:txBody>
                    <a:bodyPr/>
                    <a:lstStyle/>
                    <a:p>
                      <a:r>
                        <a:rPr lang="en-US" sz="1200" dirty="0" smtClean="0"/>
                        <a:t>ARDUNNR6PR23NFR</a:t>
                      </a:r>
                      <a:endParaRPr lang="en-US" sz="1200" dirty="0"/>
                    </a:p>
                  </a:txBody>
                  <a:tcPr/>
                </a:tc>
              </a:tr>
              <a:tr h="370840">
                <a:tc>
                  <a:txBody>
                    <a:bodyPr/>
                    <a:lstStyle/>
                    <a:p>
                      <a:r>
                        <a:rPr lang="en-US" sz="1200" dirty="0" smtClean="0"/>
                        <a:t>AAS - ITS </a:t>
                      </a:r>
                      <a:endParaRPr lang="en-US" sz="1200" dirty="0"/>
                    </a:p>
                  </a:txBody>
                  <a:tcPr/>
                </a:tc>
                <a:tc>
                  <a:txBody>
                    <a:bodyPr/>
                    <a:lstStyle/>
                    <a:p>
                      <a:r>
                        <a:rPr lang="en-US" sz="1200" dirty="0" smtClean="0"/>
                        <a:t>ARDUNNAASITS1NF</a:t>
                      </a:r>
                      <a:endParaRPr lang="en-US" sz="1200" dirty="0"/>
                    </a:p>
                  </a:txBody>
                  <a:tcPr/>
                </a:tc>
                <a:tc>
                  <a:txBody>
                    <a:bodyPr/>
                    <a:lstStyle/>
                    <a:p>
                      <a:r>
                        <a:rPr lang="en-US" sz="1200" dirty="0" smtClean="0"/>
                        <a:t>ARDUNAASITS23NF</a:t>
                      </a:r>
                      <a:endParaRPr lang="en-US" sz="1200" dirty="0"/>
                    </a:p>
                  </a:txBody>
                  <a:tcPr/>
                </a:tc>
                <a:tc>
                  <a:txBody>
                    <a:bodyPr/>
                    <a:lstStyle/>
                    <a:p>
                      <a:r>
                        <a:rPr lang="en-US" sz="1200" dirty="0" smtClean="0"/>
                        <a:t>ARDUNAASITS1NFR</a:t>
                      </a:r>
                      <a:endParaRPr lang="en-US" sz="1200" dirty="0"/>
                    </a:p>
                  </a:txBody>
                  <a:tcPr/>
                </a:tc>
                <a:tc>
                  <a:txBody>
                    <a:bodyPr/>
                    <a:lstStyle/>
                    <a:p>
                      <a:r>
                        <a:rPr lang="en-US" sz="1200" dirty="0" smtClean="0"/>
                        <a:t>ARDNAASITS23NFR</a:t>
                      </a:r>
                      <a:endParaRPr lang="en-US" sz="1200" dirty="0"/>
                    </a:p>
                  </a:txBody>
                  <a:tcPr/>
                </a:tc>
              </a:tr>
              <a:tr h="370840">
                <a:tc>
                  <a:txBody>
                    <a:bodyPr/>
                    <a:lstStyle/>
                    <a:p>
                      <a:r>
                        <a:rPr lang="en-US" sz="1200" dirty="0" smtClean="0"/>
                        <a:t>External Service </a:t>
                      </a:r>
                      <a:endParaRPr lang="en-US" sz="1200" dirty="0"/>
                    </a:p>
                  </a:txBody>
                  <a:tcPr/>
                </a:tc>
                <a:tc>
                  <a:txBody>
                    <a:bodyPr/>
                    <a:lstStyle/>
                    <a:p>
                      <a:r>
                        <a:rPr lang="en-US" sz="1200" dirty="0" smtClean="0"/>
                        <a:t>ARDUNNES1NF</a:t>
                      </a:r>
                      <a:endParaRPr lang="en-US" sz="1200" dirty="0"/>
                    </a:p>
                  </a:txBody>
                  <a:tcPr/>
                </a:tc>
                <a:tc>
                  <a:txBody>
                    <a:bodyPr/>
                    <a:lstStyle/>
                    <a:p>
                      <a:r>
                        <a:rPr lang="en-US" sz="1200" dirty="0" smtClean="0"/>
                        <a:t>ARDUNNES23NF</a:t>
                      </a:r>
                      <a:endParaRPr lang="en-US" sz="1200" dirty="0"/>
                    </a:p>
                  </a:txBody>
                  <a:tcPr/>
                </a:tc>
                <a:tc>
                  <a:txBody>
                    <a:bodyPr/>
                    <a:lstStyle/>
                    <a:p>
                      <a:r>
                        <a:rPr lang="en-US" sz="1200" dirty="0" smtClean="0"/>
                        <a:t>ARDUNNES1NFR</a:t>
                      </a:r>
                      <a:endParaRPr lang="en-US" sz="1200" dirty="0"/>
                    </a:p>
                  </a:txBody>
                  <a:tcPr/>
                </a:tc>
                <a:tc>
                  <a:txBody>
                    <a:bodyPr/>
                    <a:lstStyle/>
                    <a:p>
                      <a:r>
                        <a:rPr lang="en-US" sz="1200" dirty="0" smtClean="0"/>
                        <a:t>ARDUNNES23NFR</a:t>
                      </a:r>
                      <a:endParaRPr lang="en-US" sz="1200" dirty="0"/>
                    </a:p>
                  </a:txBody>
                  <a:tcPr/>
                </a:tc>
              </a:tr>
              <a:tr h="370840">
                <a:tc>
                  <a:txBody>
                    <a:bodyPr/>
                    <a:lstStyle/>
                    <a:p>
                      <a:r>
                        <a:rPr lang="en-US" sz="1200" dirty="0" smtClean="0"/>
                        <a:t>R6 Manual</a:t>
                      </a:r>
                      <a:endParaRPr lang="en-US" sz="1200" dirty="0"/>
                    </a:p>
                  </a:txBody>
                  <a:tcPr/>
                </a:tc>
                <a:tc>
                  <a:txBody>
                    <a:bodyPr/>
                    <a:lstStyle/>
                    <a:p>
                      <a:r>
                        <a:rPr lang="en-US" sz="1200" dirty="0" smtClean="0"/>
                        <a:t>ARDUNNINGM1NF </a:t>
                      </a:r>
                      <a:endParaRPr lang="en-US" sz="1200" dirty="0"/>
                    </a:p>
                  </a:txBody>
                  <a:tcPr/>
                </a:tc>
                <a:tc>
                  <a:txBody>
                    <a:bodyPr/>
                    <a:lstStyle/>
                    <a:p>
                      <a:r>
                        <a:rPr lang="en-US" sz="1200" dirty="0" smtClean="0"/>
                        <a:t>ARDUNNINGM23NF</a:t>
                      </a:r>
                      <a:endParaRPr lang="en-US" sz="1200" dirty="0"/>
                    </a:p>
                  </a:txBody>
                  <a:tcPr/>
                </a:tc>
                <a:tc>
                  <a:txBody>
                    <a:bodyPr/>
                    <a:lstStyle/>
                    <a:p>
                      <a:r>
                        <a:rPr lang="en-US" sz="1200" dirty="0" smtClean="0"/>
                        <a:t>ARDUNNINGM1NFR</a:t>
                      </a:r>
                      <a:endParaRPr lang="en-US" sz="1200" dirty="0"/>
                    </a:p>
                  </a:txBody>
                  <a:tcPr/>
                </a:tc>
                <a:tc>
                  <a:txBody>
                    <a:bodyPr/>
                    <a:lstStyle/>
                    <a:p>
                      <a:r>
                        <a:rPr lang="en-US" sz="1200" dirty="0" smtClean="0"/>
                        <a:t>ARDUNNINGM23NFR</a:t>
                      </a:r>
                      <a:endParaRPr lang="en-US" sz="1200" dirty="0"/>
                    </a:p>
                  </a:txBody>
                  <a:tcPr/>
                </a:tc>
              </a:tr>
              <a:tr h="370840">
                <a:tc>
                  <a:txBody>
                    <a:bodyPr/>
                    <a:lstStyle/>
                    <a:p>
                      <a:r>
                        <a:rPr lang="en-US" sz="1200" dirty="0" smtClean="0"/>
                        <a:t>R7 Manual</a:t>
                      </a:r>
                      <a:endParaRPr lang="en-US" sz="1200" dirty="0"/>
                    </a:p>
                  </a:txBody>
                  <a:tcPr/>
                </a:tc>
                <a:tc>
                  <a:txBody>
                    <a:bodyPr/>
                    <a:lstStyle/>
                    <a:p>
                      <a:r>
                        <a:rPr lang="en-US" sz="1200" dirty="0" smtClean="0"/>
                        <a:t>ARDUNNINGR7ML1</a:t>
                      </a:r>
                      <a:endParaRPr lang="en-US" sz="1200" dirty="0"/>
                    </a:p>
                  </a:txBody>
                  <a:tcPr/>
                </a:tc>
                <a:tc>
                  <a:txBody>
                    <a:bodyPr/>
                    <a:lstStyle/>
                    <a:p>
                      <a:r>
                        <a:rPr lang="en-US" sz="1200" dirty="0" smtClean="0"/>
                        <a:t>ARDUNNINGR7ML23</a:t>
                      </a:r>
                      <a:endParaRPr lang="en-US" sz="1200" dirty="0"/>
                    </a:p>
                  </a:txBody>
                  <a:tcPr/>
                </a:tc>
                <a:tc>
                  <a:txBody>
                    <a:bodyPr/>
                    <a:lstStyle/>
                    <a:p>
                      <a:r>
                        <a:rPr lang="en-US" sz="1200" dirty="0" smtClean="0"/>
                        <a:t>ARDUNNINGR7ML1R</a:t>
                      </a:r>
                      <a:endParaRPr lang="en-US" sz="1200" dirty="0"/>
                    </a:p>
                  </a:txBody>
                  <a:tcPr/>
                </a:tc>
                <a:tc>
                  <a:txBody>
                    <a:bodyPr/>
                    <a:lstStyle/>
                    <a:p>
                      <a:r>
                        <a:rPr lang="en-US" sz="1200" dirty="0" smtClean="0"/>
                        <a:t>ARDUNINGR7ML23R</a:t>
                      </a:r>
                      <a:endParaRPr lang="en-US" sz="1200" dirty="0"/>
                    </a:p>
                  </a:txBody>
                  <a:tcPr/>
                </a:tc>
              </a:tr>
              <a:tr h="370840">
                <a:tc>
                  <a:txBody>
                    <a:bodyPr/>
                    <a:lstStyle/>
                    <a:p>
                      <a:r>
                        <a:rPr lang="en-US" sz="1200" dirty="0" smtClean="0"/>
                        <a:t>Outlease</a:t>
                      </a:r>
                      <a:endParaRPr lang="en-US" sz="1200" dirty="0"/>
                    </a:p>
                  </a:txBody>
                  <a:tcPr/>
                </a:tc>
                <a:tc>
                  <a:txBody>
                    <a:bodyPr/>
                    <a:lstStyle/>
                    <a:p>
                      <a:r>
                        <a:rPr lang="en-US" sz="1200" dirty="0" smtClean="0"/>
                        <a:t>ARDUNNINGOL1NF</a:t>
                      </a:r>
                      <a:endParaRPr lang="en-US" sz="1200" dirty="0"/>
                    </a:p>
                  </a:txBody>
                  <a:tcPr/>
                </a:tc>
                <a:tc>
                  <a:txBody>
                    <a:bodyPr/>
                    <a:lstStyle/>
                    <a:p>
                      <a:r>
                        <a:rPr lang="en-US" sz="1200" dirty="0" smtClean="0"/>
                        <a:t>ARDUNNINGOL23NF</a:t>
                      </a:r>
                      <a:endParaRPr lang="en-US" sz="1200" dirty="0"/>
                    </a:p>
                  </a:txBody>
                  <a:tcPr/>
                </a:tc>
                <a:tc>
                  <a:txBody>
                    <a:bodyPr/>
                    <a:lstStyle/>
                    <a:p>
                      <a:r>
                        <a:rPr lang="en-US" sz="1200" dirty="0" smtClean="0"/>
                        <a:t>ARDUNNINGOL1NFR</a:t>
                      </a:r>
                      <a:endParaRPr lang="en-US" sz="1200" dirty="0"/>
                    </a:p>
                  </a:txBody>
                  <a:tcPr/>
                </a:tc>
                <a:tc>
                  <a:txBody>
                    <a:bodyPr/>
                    <a:lstStyle/>
                    <a:p>
                      <a:r>
                        <a:rPr lang="en-US" sz="1200" dirty="0" smtClean="0"/>
                        <a:t>ARDUNINGOL23NFR</a:t>
                      </a:r>
                      <a:endParaRPr lang="en-US" sz="1200" dirty="0"/>
                    </a:p>
                  </a:txBody>
                  <a:tcPr/>
                </a:tc>
              </a:tr>
              <a:tr h="370840">
                <a:tc>
                  <a:txBody>
                    <a:bodyPr/>
                    <a:lstStyle/>
                    <a:p>
                      <a:r>
                        <a:rPr lang="en-US" sz="1200" dirty="0" smtClean="0"/>
                        <a:t>R7 Claims</a:t>
                      </a:r>
                      <a:endParaRPr lang="en-US" sz="1200" dirty="0"/>
                    </a:p>
                  </a:txBody>
                  <a:tcPr/>
                </a:tc>
                <a:tc>
                  <a:txBody>
                    <a:bodyPr/>
                    <a:lstStyle/>
                    <a:p>
                      <a:r>
                        <a:rPr lang="en-US" sz="1200" dirty="0" smtClean="0"/>
                        <a:t>ARDUNNINGR7C1NF</a:t>
                      </a:r>
                      <a:endParaRPr lang="en-US" sz="1200" dirty="0"/>
                    </a:p>
                  </a:txBody>
                  <a:tcPr/>
                </a:tc>
                <a:tc>
                  <a:txBody>
                    <a:bodyPr/>
                    <a:lstStyle/>
                    <a:p>
                      <a:r>
                        <a:rPr lang="en-US" sz="1200" dirty="0" smtClean="0"/>
                        <a:t>ARDUNINGR7C23NF</a:t>
                      </a:r>
                      <a:endParaRPr lang="en-US" sz="1200" dirty="0"/>
                    </a:p>
                  </a:txBody>
                  <a:tcPr/>
                </a:tc>
                <a:tc>
                  <a:txBody>
                    <a:bodyPr/>
                    <a:lstStyle/>
                    <a:p>
                      <a:r>
                        <a:rPr lang="en-US" sz="1200" dirty="0" smtClean="0"/>
                        <a:t>ARDUNINGR7C1NFR</a:t>
                      </a:r>
                      <a:endParaRPr lang="en-US" sz="1200" dirty="0"/>
                    </a:p>
                  </a:txBody>
                  <a:tcPr/>
                </a:tc>
                <a:tc>
                  <a:txBody>
                    <a:bodyPr/>
                    <a:lstStyle/>
                    <a:p>
                      <a:r>
                        <a:rPr lang="en-US" sz="1200" dirty="0" smtClean="0"/>
                        <a:t>ARDUNNGR7C23NFR</a:t>
                      </a:r>
                      <a:endParaRPr lang="en-US" sz="1200" dirty="0"/>
                    </a:p>
                  </a:txBody>
                  <a:tcPr/>
                </a:tc>
              </a:tr>
            </a:tbl>
          </a:graphicData>
        </a:graphic>
      </p:graphicFrame>
      <p:sp>
        <p:nvSpPr>
          <p:cNvPr id="6" name="Slide Number Placeholder 5"/>
          <p:cNvSpPr>
            <a:spLocks noGrp="1"/>
          </p:cNvSpPr>
          <p:nvPr>
            <p:ph type="sldNum" sz="quarter" idx="11"/>
          </p:nvPr>
        </p:nvSpPr>
        <p:spPr/>
        <p:txBody>
          <a:bodyPr anchor="t"/>
          <a:lstStyle/>
          <a:p>
            <a:pPr algn="r">
              <a:defRPr/>
            </a:pPr>
            <a:fld id="{5842F1FC-5FDD-41D6-BAD6-160FC7BE3BC4}" type="slidenum">
              <a:rPr lang="en-US" sz="1000" smtClean="0"/>
              <a:pPr algn="r">
                <a:defRPr/>
              </a:pPr>
              <a:t>69</a:t>
            </a:fld>
            <a:endParaRPr lang="en-US" sz="1000" dirty="0"/>
          </a:p>
        </p:txBody>
      </p:sp>
    </p:spTree>
    <p:extLst>
      <p:ext uri="{BB962C8B-B14F-4D97-AF65-F5344CB8AC3E}">
        <p14:creationId xmlns:p14="http://schemas.microsoft.com/office/powerpoint/2010/main" val="7954498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6"/>
          <p:cNvSpPr>
            <a:spLocks noGrp="1" noChangeArrowheads="1"/>
          </p:cNvSpPr>
          <p:nvPr>
            <p:ph type="title"/>
          </p:nvPr>
        </p:nvSpPr>
        <p:spPr>
          <a:xfrm>
            <a:off x="460056" y="329184"/>
            <a:ext cx="8565557" cy="563562"/>
          </a:xfrm>
        </p:spPr>
        <p:txBody>
          <a:bodyPr anchor="b" anchorCtr="0"/>
          <a:lstStyle/>
          <a:p>
            <a:pPr eaLnBrk="1" hangingPunct="1"/>
            <a:r>
              <a:rPr lang="en-US" sz="2600" b="1" dirty="0" smtClean="0">
                <a:solidFill>
                  <a:schemeClr val="bg1"/>
                </a:solidFill>
                <a:effectLst/>
                <a:latin typeface="+mj-lt"/>
                <a:ea typeface="+mj-ea"/>
                <a:cs typeface="+mj-cs"/>
              </a:rPr>
              <a:t>Delinquency Management </a:t>
            </a:r>
            <a:r>
              <a:rPr lang="en-US" dirty="0" smtClean="0"/>
              <a:t>– Key Concepts</a:t>
            </a:r>
          </a:p>
        </p:txBody>
      </p:sp>
      <p:sp>
        <p:nvSpPr>
          <p:cNvPr id="8195" name="Rectangle 7"/>
          <p:cNvSpPr>
            <a:spLocks noGrp="1" noChangeArrowheads="1"/>
          </p:cNvSpPr>
          <p:nvPr>
            <p:ph idx="1"/>
          </p:nvPr>
        </p:nvSpPr>
        <p:spPr>
          <a:xfrm>
            <a:off x="308345" y="1069970"/>
            <a:ext cx="8835656" cy="3174539"/>
          </a:xfrm>
        </p:spPr>
        <p:txBody>
          <a:bodyPr/>
          <a:lstStyle/>
          <a:p>
            <a:pPr lvl="0">
              <a:spcBef>
                <a:spcPts val="300"/>
              </a:spcBef>
              <a:spcAft>
                <a:spcPts val="300"/>
              </a:spcAft>
            </a:pPr>
            <a:r>
              <a:rPr lang="en-US" sz="2000" b="1" dirty="0" smtClean="0"/>
              <a:t>Overdue </a:t>
            </a:r>
            <a:r>
              <a:rPr lang="en-US" sz="2000" b="1" dirty="0"/>
              <a:t>Charges </a:t>
            </a:r>
            <a:endParaRPr lang="en-US" sz="2000" dirty="0"/>
          </a:p>
          <a:p>
            <a:pPr lvl="1">
              <a:spcBef>
                <a:spcPts val="600"/>
              </a:spcBef>
              <a:spcAft>
                <a:spcPts val="600"/>
              </a:spcAft>
            </a:pPr>
            <a:r>
              <a:rPr lang="en-US" sz="1800" dirty="0" smtClean="0"/>
              <a:t>Overdue charges are </a:t>
            </a:r>
            <a:r>
              <a:rPr lang="en-US" sz="1800" u="sng" dirty="0" smtClean="0"/>
              <a:t>late fees applied to outstanding Billing Documents</a:t>
            </a:r>
            <a:r>
              <a:rPr lang="en-US" sz="1800" dirty="0" smtClean="0"/>
              <a:t> (BD) past their Collection Due Date</a:t>
            </a:r>
          </a:p>
          <a:p>
            <a:pPr lvl="1">
              <a:spcBef>
                <a:spcPts val="600"/>
              </a:spcBef>
              <a:spcAft>
                <a:spcPts val="600"/>
              </a:spcAft>
            </a:pPr>
            <a:r>
              <a:rPr lang="en-US" sz="1800" dirty="0" smtClean="0"/>
              <a:t>GSA calculates and assesses the following </a:t>
            </a:r>
            <a:r>
              <a:rPr lang="en-US" sz="1800" u="sng" dirty="0" smtClean="0"/>
              <a:t>3 types</a:t>
            </a:r>
            <a:r>
              <a:rPr lang="en-US" sz="1800" dirty="0" smtClean="0"/>
              <a:t> of overdue charges (IP&amp;A): </a:t>
            </a:r>
          </a:p>
          <a:p>
            <a:pPr marL="914400" lvl="1" indent="-225425">
              <a:spcBef>
                <a:spcPts val="600"/>
              </a:spcBef>
              <a:spcAft>
                <a:spcPts val="600"/>
              </a:spcAft>
              <a:buFont typeface="+mj-lt"/>
              <a:buAutoNum type="arabicPeriod"/>
            </a:pPr>
            <a:r>
              <a:rPr lang="en-US" sz="1800" dirty="0" smtClean="0"/>
              <a:t>Interest Charges</a:t>
            </a:r>
          </a:p>
          <a:p>
            <a:pPr marL="914400" lvl="1" indent="-225425">
              <a:spcBef>
                <a:spcPts val="600"/>
              </a:spcBef>
              <a:spcAft>
                <a:spcPts val="600"/>
              </a:spcAft>
              <a:buFont typeface="+mj-lt"/>
              <a:buAutoNum type="arabicPeriod"/>
            </a:pPr>
            <a:r>
              <a:rPr lang="en-US" sz="1800" dirty="0" smtClean="0"/>
              <a:t>Penalty Charges</a:t>
            </a:r>
          </a:p>
          <a:p>
            <a:pPr marL="914400" lvl="1" indent="-225425">
              <a:spcBef>
                <a:spcPts val="600"/>
              </a:spcBef>
              <a:spcAft>
                <a:spcPts val="600"/>
              </a:spcAft>
              <a:buFont typeface="+mj-lt"/>
              <a:buAutoNum type="arabicPeriod"/>
            </a:pPr>
            <a:r>
              <a:rPr lang="en-US" sz="1800" dirty="0" smtClean="0"/>
              <a:t>Administrative Charges</a:t>
            </a:r>
            <a:endParaRPr lang="en-US" sz="1800" dirty="0"/>
          </a:p>
          <a:p>
            <a:pPr lvl="1">
              <a:spcBef>
                <a:spcPts val="600"/>
              </a:spcBef>
              <a:spcAft>
                <a:spcPts val="600"/>
              </a:spcAft>
            </a:pPr>
            <a:endParaRPr lang="en-US" sz="1800" dirty="0" smtClean="0"/>
          </a:p>
        </p:txBody>
      </p:sp>
      <p:sp>
        <p:nvSpPr>
          <p:cNvPr id="2" name="Footer Placeholder 1"/>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10" name="TextBox 9"/>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7</a:t>
            </a:fld>
            <a:endParaRPr lang="en-US" sz="1000" dirty="0"/>
          </a:p>
        </p:txBody>
      </p:sp>
    </p:spTree>
    <p:extLst>
      <p:ext uri="{BB962C8B-B14F-4D97-AF65-F5344CB8AC3E}">
        <p14:creationId xmlns:p14="http://schemas.microsoft.com/office/powerpoint/2010/main" val="1201633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457200" y="1188720"/>
            <a:ext cx="8479536" cy="4431792"/>
          </a:xfrm>
        </p:spPr>
        <p:txBody>
          <a:bodyPr/>
          <a:lstStyle/>
          <a:p>
            <a:pPr>
              <a:spcBef>
                <a:spcPts val="600"/>
              </a:spcBef>
              <a:spcAft>
                <a:spcPts val="600"/>
              </a:spcAft>
            </a:pPr>
            <a:endParaRPr lang="en-US" sz="1800" dirty="0">
              <a:cs typeface="Calibri" pitchFamily="34" charset="0"/>
            </a:endParaRPr>
          </a:p>
          <a:p>
            <a:pPr>
              <a:spcBef>
                <a:spcPts val="600"/>
              </a:spcBef>
              <a:spcAft>
                <a:spcPts val="600"/>
              </a:spcAft>
            </a:pPr>
            <a:endParaRPr lang="en-US" sz="1800" dirty="0" smtClean="0">
              <a:cs typeface="Calibri" pitchFamily="34" charset="0"/>
            </a:endParaRPr>
          </a:p>
          <a:p>
            <a:pPr>
              <a:spcBef>
                <a:spcPts val="600"/>
              </a:spcBef>
              <a:spcAft>
                <a:spcPts val="600"/>
              </a:spcAft>
            </a:pPr>
            <a:endParaRPr lang="en-US" sz="1800" dirty="0">
              <a:cs typeface="Calibri" pitchFamily="34" charset="0"/>
            </a:endParaRPr>
          </a:p>
          <a:p>
            <a:pPr>
              <a:spcBef>
                <a:spcPts val="600"/>
              </a:spcBef>
              <a:spcAft>
                <a:spcPts val="600"/>
              </a:spcAft>
            </a:pPr>
            <a:endParaRPr lang="en-US" sz="1800" dirty="0" smtClean="0">
              <a:cs typeface="Calibri" pitchFamily="34" charset="0"/>
            </a:endParaRPr>
          </a:p>
          <a:p>
            <a:pPr>
              <a:spcBef>
                <a:spcPts val="600"/>
              </a:spcBef>
              <a:spcAft>
                <a:spcPts val="600"/>
              </a:spcAft>
            </a:pPr>
            <a:endParaRPr lang="en-US" sz="1800" dirty="0" smtClean="0"/>
          </a:p>
          <a:p>
            <a:pPr lvl="1">
              <a:spcBef>
                <a:spcPts val="600"/>
              </a:spcBef>
              <a:spcAft>
                <a:spcPts val="600"/>
              </a:spcAft>
            </a:pPr>
            <a:endParaRPr lang="en-US" sz="1600" dirty="0"/>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2" name="TextBox 11"/>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70</a:t>
            </a:fld>
            <a:endParaRPr lang="en-US" sz="1000" dirty="0"/>
          </a:p>
        </p:txBody>
      </p:sp>
      <p:graphicFrame>
        <p:nvGraphicFramePr>
          <p:cNvPr id="5" name="Table 4"/>
          <p:cNvGraphicFramePr>
            <a:graphicFrameLocks noGrp="1"/>
          </p:cNvGraphicFramePr>
          <p:nvPr>
            <p:extLst>
              <p:ext uri="{D42A27DB-BD31-4B8C-83A1-F6EECF244321}">
                <p14:modId xmlns:p14="http://schemas.microsoft.com/office/powerpoint/2010/main" val="283156164"/>
              </p:ext>
            </p:extLst>
          </p:nvPr>
        </p:nvGraphicFramePr>
        <p:xfrm>
          <a:off x="466344" y="1498727"/>
          <a:ext cx="8458582" cy="1569720"/>
        </p:xfrm>
        <a:graphic>
          <a:graphicData uri="http://schemas.openxmlformats.org/drawingml/2006/table">
            <a:tbl>
              <a:tblPr firstRow="1" bandRow="1">
                <a:tableStyleId>{5C22544A-7EE6-4342-B048-85BDC9FD1C3A}</a:tableStyleId>
              </a:tblPr>
              <a:tblGrid>
                <a:gridCol w="1400556"/>
                <a:gridCol w="1676400"/>
                <a:gridCol w="1676400"/>
                <a:gridCol w="1795290"/>
                <a:gridCol w="1909936"/>
              </a:tblGrid>
              <a:tr h="370840">
                <a:tc>
                  <a:txBody>
                    <a:bodyPr/>
                    <a:lstStyle/>
                    <a:p>
                      <a:pPr algn="ctr"/>
                      <a:r>
                        <a:rPr lang="en-US" sz="1200" dirty="0" smtClean="0">
                          <a:solidFill>
                            <a:schemeClr val="tx1"/>
                          </a:solidFill>
                        </a:rPr>
                        <a:t>Business Line</a:t>
                      </a:r>
                      <a:endParaRPr lang="en-US" sz="1200" dirty="0">
                        <a:solidFill>
                          <a:schemeClr val="tx1"/>
                        </a:solidFill>
                      </a:endParaRPr>
                    </a:p>
                  </a:txBody>
                  <a:tcPr/>
                </a:tc>
                <a:tc gridSpan="4">
                  <a:txBody>
                    <a:bodyPr/>
                    <a:lstStyle/>
                    <a:p>
                      <a:pPr algn="ctr"/>
                      <a:r>
                        <a:rPr lang="en-US" sz="1200" dirty="0" smtClean="0">
                          <a:solidFill>
                            <a:schemeClr val="tx1"/>
                          </a:solidFill>
                        </a:rPr>
                        <a:t>ARDUNNING Batch Process Code</a:t>
                      </a:r>
                      <a:r>
                        <a:rPr lang="en-US" sz="1200" baseline="0" dirty="0" smtClean="0">
                          <a:solidFill>
                            <a:schemeClr val="tx1"/>
                          </a:solidFill>
                        </a:rPr>
                        <a:t> Non-IPAC </a:t>
                      </a:r>
                      <a:r>
                        <a:rPr lang="en-US" sz="1200" dirty="0" smtClean="0">
                          <a:solidFill>
                            <a:schemeClr val="tx1"/>
                          </a:solidFill>
                        </a:rPr>
                        <a:t>Federal</a:t>
                      </a:r>
                      <a:r>
                        <a:rPr lang="en-US" sz="1200" baseline="0" dirty="0" smtClean="0">
                          <a:solidFill>
                            <a:schemeClr val="tx1"/>
                          </a:solidFill>
                        </a:rPr>
                        <a:t> Customer</a:t>
                      </a:r>
                      <a:endParaRPr lang="en-US" sz="1200" dirty="0">
                        <a:solidFill>
                          <a:schemeClr val="tx1"/>
                        </a:solidFill>
                      </a:endParaRPr>
                    </a:p>
                  </a:txBody>
                  <a:tcPr/>
                </a:tc>
                <a:tc hMerge="1">
                  <a:txBody>
                    <a:bodyPr/>
                    <a:lstStyle/>
                    <a:p>
                      <a:endParaRPr lang="en-US" dirty="0"/>
                    </a:p>
                  </a:txBody>
                  <a:tcPr/>
                </a:tc>
                <a:tc hMerge="1">
                  <a:txBody>
                    <a:bodyPr/>
                    <a:lstStyle/>
                    <a:p>
                      <a:pPr algn="ctr"/>
                      <a:endParaRPr lang="en-US" sz="1200" dirty="0">
                        <a:solidFill>
                          <a:schemeClr val="tx1"/>
                        </a:solidFill>
                      </a:endParaRPr>
                    </a:p>
                  </a:txBody>
                  <a:tcPr/>
                </a:tc>
                <a:tc hMerge="1">
                  <a:txBody>
                    <a:bodyPr/>
                    <a:lstStyle/>
                    <a:p>
                      <a:pPr algn="ctr"/>
                      <a:endParaRPr lang="en-US" sz="1200" dirty="0">
                        <a:solidFill>
                          <a:schemeClr val="tx1"/>
                        </a:solidFill>
                      </a:endParaRPr>
                    </a:p>
                  </a:txBody>
                  <a:tcPr/>
                </a:tc>
              </a:tr>
              <a:tr h="370840">
                <a:tc>
                  <a:txBody>
                    <a:bodyPr/>
                    <a:lstStyle/>
                    <a:p>
                      <a:endParaRPr lang="en-US" sz="1200" dirty="0"/>
                    </a:p>
                  </a:txBody>
                  <a:tcPr>
                    <a:solidFill>
                      <a:schemeClr val="accent1"/>
                    </a:solidFill>
                  </a:tcPr>
                </a:tc>
                <a:tc>
                  <a:txBody>
                    <a:bodyPr/>
                    <a:lstStyle/>
                    <a:p>
                      <a:pPr algn="ctr"/>
                      <a:r>
                        <a:rPr lang="en-US" sz="1200" b="1" dirty="0" smtClean="0">
                          <a:solidFill>
                            <a:schemeClr val="tx1"/>
                          </a:solidFill>
                        </a:rPr>
                        <a:t>1</a:t>
                      </a:r>
                      <a:r>
                        <a:rPr lang="en-US" sz="1200" b="1" baseline="30000" dirty="0" smtClean="0">
                          <a:solidFill>
                            <a:schemeClr val="tx1"/>
                          </a:solidFill>
                        </a:rPr>
                        <a:t>st</a:t>
                      </a:r>
                      <a:r>
                        <a:rPr lang="en-US" sz="1200" b="1" dirty="0" smtClean="0">
                          <a:solidFill>
                            <a:schemeClr val="tx1"/>
                          </a:solidFill>
                        </a:rPr>
                        <a:t> Dunning Notice</a:t>
                      </a:r>
                      <a:endParaRPr lang="en-US" sz="1200" b="1" dirty="0">
                        <a:solidFill>
                          <a:schemeClr val="tx1"/>
                        </a:solidFill>
                      </a:endParaRPr>
                    </a:p>
                  </a:txBody>
                  <a:tcPr>
                    <a:solidFill>
                      <a:schemeClr val="accent1"/>
                    </a:solidFill>
                  </a:tcPr>
                </a:tc>
                <a:tc>
                  <a:txBody>
                    <a:bodyPr/>
                    <a:lstStyle/>
                    <a:p>
                      <a:pPr algn="ctr"/>
                      <a:r>
                        <a:rPr lang="en-US" sz="1200" b="1" dirty="0" smtClean="0">
                          <a:solidFill>
                            <a:schemeClr val="tx1"/>
                          </a:solidFill>
                        </a:rPr>
                        <a:t>Subsequent</a:t>
                      </a:r>
                      <a:r>
                        <a:rPr lang="en-US" sz="1200" b="1" baseline="0" dirty="0" smtClean="0">
                          <a:solidFill>
                            <a:schemeClr val="tx1"/>
                          </a:solidFill>
                        </a:rPr>
                        <a:t> Dunning Notices</a:t>
                      </a:r>
                      <a:endParaRPr lang="en-US" sz="1200" b="1" dirty="0">
                        <a:solidFill>
                          <a:schemeClr val="tx1"/>
                        </a:solidFill>
                      </a:endParaRPr>
                    </a:p>
                  </a:txBody>
                  <a:tcPr>
                    <a:solidFill>
                      <a:schemeClr val="accent1"/>
                    </a:solidFill>
                  </a:tcPr>
                </a:tc>
                <a:tc>
                  <a:txBody>
                    <a:bodyPr/>
                    <a:lstStyle/>
                    <a:p>
                      <a:pPr algn="ctr"/>
                      <a:r>
                        <a:rPr lang="en-US" sz="1200" b="1" dirty="0" smtClean="0"/>
                        <a:t>Recovery</a:t>
                      </a:r>
                      <a:r>
                        <a:rPr lang="en-US" sz="1200" b="1" baseline="0" dirty="0" smtClean="0"/>
                        <a:t> for </a:t>
                      </a:r>
                    </a:p>
                    <a:p>
                      <a:pPr algn="ctr"/>
                      <a:r>
                        <a:rPr lang="en-US" sz="1200" b="1" baseline="0" dirty="0" smtClean="0"/>
                        <a:t>1</a:t>
                      </a:r>
                      <a:r>
                        <a:rPr lang="en-US" sz="1200" b="1" baseline="30000" dirty="0" smtClean="0"/>
                        <a:t>st</a:t>
                      </a:r>
                      <a:r>
                        <a:rPr lang="en-US" sz="1200" b="1" baseline="0" dirty="0" smtClean="0"/>
                        <a:t> Notice</a:t>
                      </a:r>
                      <a:endParaRPr lang="en-US" sz="1200" b="1" dirty="0"/>
                    </a:p>
                  </a:txBody>
                  <a:tcPr>
                    <a:solidFill>
                      <a:schemeClr val="accent1"/>
                    </a:solidFill>
                  </a:tcPr>
                </a:tc>
                <a:tc>
                  <a:txBody>
                    <a:bodyPr/>
                    <a:lstStyle/>
                    <a:p>
                      <a:pPr algn="ctr"/>
                      <a:r>
                        <a:rPr lang="en-US" sz="1200" b="1" dirty="0" smtClean="0"/>
                        <a:t>Recovery</a:t>
                      </a:r>
                      <a:r>
                        <a:rPr lang="en-US" sz="1200" b="1" baseline="0" dirty="0" smtClean="0"/>
                        <a:t> for Subsequent Notices</a:t>
                      </a:r>
                      <a:endParaRPr lang="en-US" sz="1200" b="1" dirty="0"/>
                    </a:p>
                  </a:txBody>
                  <a:tcPr>
                    <a:solidFill>
                      <a:schemeClr val="accent1"/>
                    </a:solidFill>
                  </a:tcPr>
                </a:tc>
              </a:tr>
              <a:tr h="370840">
                <a:tc>
                  <a:txBody>
                    <a:bodyPr/>
                    <a:lstStyle/>
                    <a:p>
                      <a:r>
                        <a:rPr lang="en-US" sz="1200" dirty="0" smtClean="0"/>
                        <a:t>AAS - ITS </a:t>
                      </a:r>
                      <a:endParaRPr lang="en-US" sz="1200" dirty="0"/>
                    </a:p>
                  </a:txBody>
                  <a:tcPr/>
                </a:tc>
                <a:tc>
                  <a:txBody>
                    <a:bodyPr/>
                    <a:lstStyle/>
                    <a:p>
                      <a:r>
                        <a:rPr lang="en-US" sz="1200" dirty="0" smtClean="0"/>
                        <a:t>ARDUNNAASITS1F</a:t>
                      </a:r>
                      <a:endParaRPr lang="en-US" sz="1200" dirty="0"/>
                    </a:p>
                  </a:txBody>
                  <a:tcPr/>
                </a:tc>
                <a:tc>
                  <a:txBody>
                    <a:bodyPr/>
                    <a:lstStyle/>
                    <a:p>
                      <a:r>
                        <a:rPr lang="en-US" sz="1200" dirty="0" smtClean="0"/>
                        <a:t>ARDUNAASITS234F</a:t>
                      </a:r>
                      <a:endParaRPr lang="en-US" sz="1200" dirty="0"/>
                    </a:p>
                  </a:txBody>
                  <a:tcPr/>
                </a:tc>
                <a:tc>
                  <a:txBody>
                    <a:bodyPr/>
                    <a:lstStyle/>
                    <a:p>
                      <a:r>
                        <a:rPr lang="en-US" sz="1200" dirty="0" smtClean="0"/>
                        <a:t>ARDUNNAASITS1FR</a:t>
                      </a:r>
                      <a:endParaRPr lang="en-US" sz="1200" dirty="0"/>
                    </a:p>
                  </a:txBody>
                  <a:tcPr/>
                </a:tc>
                <a:tc>
                  <a:txBody>
                    <a:bodyPr/>
                    <a:lstStyle/>
                    <a:p>
                      <a:r>
                        <a:rPr lang="en-US" sz="1200" dirty="0" smtClean="0"/>
                        <a:t>ARDNAASITS234FR</a:t>
                      </a:r>
                      <a:endParaRPr lang="en-US" sz="1200" dirty="0"/>
                    </a:p>
                  </a:txBody>
                  <a:tcPr/>
                </a:tc>
              </a:tr>
              <a:tr h="370840">
                <a:tc>
                  <a:txBody>
                    <a:bodyPr/>
                    <a:lstStyle/>
                    <a:p>
                      <a:r>
                        <a:rPr lang="en-US" sz="1200" dirty="0" smtClean="0"/>
                        <a:t>External Service </a:t>
                      </a:r>
                      <a:endParaRPr lang="en-US" sz="1200" dirty="0"/>
                    </a:p>
                  </a:txBody>
                  <a:tcPr/>
                </a:tc>
                <a:tc>
                  <a:txBody>
                    <a:bodyPr/>
                    <a:lstStyle/>
                    <a:p>
                      <a:r>
                        <a:rPr lang="en-US" sz="1200" dirty="0" smtClean="0"/>
                        <a:t>ARDUNNES1F</a:t>
                      </a:r>
                      <a:endParaRPr lang="en-US" sz="1200" dirty="0"/>
                    </a:p>
                  </a:txBody>
                  <a:tcPr/>
                </a:tc>
                <a:tc>
                  <a:txBody>
                    <a:bodyPr/>
                    <a:lstStyle/>
                    <a:p>
                      <a:r>
                        <a:rPr lang="en-US" sz="1200" dirty="0" smtClean="0"/>
                        <a:t>ARDUNNES234F</a:t>
                      </a:r>
                      <a:endParaRPr lang="en-US" sz="1200" dirty="0"/>
                    </a:p>
                  </a:txBody>
                  <a:tcPr/>
                </a:tc>
                <a:tc>
                  <a:txBody>
                    <a:bodyPr/>
                    <a:lstStyle/>
                    <a:p>
                      <a:r>
                        <a:rPr lang="en-US" sz="1200" dirty="0" smtClean="0"/>
                        <a:t>ARDUNNES1NFR</a:t>
                      </a:r>
                      <a:endParaRPr lang="en-US" sz="1200" dirty="0"/>
                    </a:p>
                  </a:txBody>
                  <a:tcPr/>
                </a:tc>
                <a:tc>
                  <a:txBody>
                    <a:bodyPr/>
                    <a:lstStyle/>
                    <a:p>
                      <a:r>
                        <a:rPr lang="en-US" sz="1200" dirty="0" smtClean="0"/>
                        <a:t>ARDUNNES23NFR</a:t>
                      </a:r>
                      <a:endParaRPr lang="en-US" sz="1200" dirty="0"/>
                    </a:p>
                  </a:txBody>
                  <a:tcPr/>
                </a:tc>
              </a:tr>
            </a:tbl>
          </a:graphicData>
        </a:graphic>
      </p:graphicFrame>
      <p:sp>
        <p:nvSpPr>
          <p:cNvPr id="8" name="Title 1"/>
          <p:cNvSpPr>
            <a:spLocks noGrp="1"/>
          </p:cNvSpPr>
          <p:nvPr>
            <p:ph type="title"/>
          </p:nvPr>
        </p:nvSpPr>
        <p:spPr/>
        <p:txBody>
          <a:bodyPr/>
          <a:lstStyle/>
          <a:p>
            <a:r>
              <a:rPr lang="en-US" dirty="0"/>
              <a:t>ARDUNNING Batch Process – </a:t>
            </a:r>
            <a:br>
              <a:rPr lang="en-US" dirty="0"/>
            </a:br>
            <a:r>
              <a:rPr lang="en-US" dirty="0"/>
              <a:t>Instances for Non-Federal Customers</a:t>
            </a:r>
          </a:p>
        </p:txBody>
      </p:sp>
    </p:spTree>
    <p:extLst>
      <p:ext uri="{BB962C8B-B14F-4D97-AF65-F5344CB8AC3E}">
        <p14:creationId xmlns:p14="http://schemas.microsoft.com/office/powerpoint/2010/main" val="115804882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ARDUNNING Batch Process – </a:t>
            </a:r>
            <a:br>
              <a:rPr lang="en-US" dirty="0"/>
            </a:br>
            <a:r>
              <a:rPr lang="en-US" dirty="0"/>
              <a:t>The Notice of Payment Due Report </a:t>
            </a:r>
          </a:p>
        </p:txBody>
      </p:sp>
      <p:sp>
        <p:nvSpPr>
          <p:cNvPr id="3" name="Content Placeholder 2"/>
          <p:cNvSpPr>
            <a:spLocks noGrp="1"/>
          </p:cNvSpPr>
          <p:nvPr>
            <p:ph idx="1"/>
          </p:nvPr>
        </p:nvSpPr>
        <p:spPr>
          <a:xfrm>
            <a:off x="684213" y="1265238"/>
            <a:ext cx="8229600" cy="4525962"/>
          </a:xfrm>
        </p:spPr>
        <p:txBody>
          <a:bodyPr/>
          <a:lstStyle/>
          <a:p>
            <a:pPr>
              <a:spcBef>
                <a:spcPts val="600"/>
              </a:spcBef>
              <a:spcAft>
                <a:spcPts val="600"/>
              </a:spcAft>
            </a:pPr>
            <a:r>
              <a:rPr lang="en-US" sz="2000" dirty="0" smtClean="0"/>
              <a:t>PDF </a:t>
            </a:r>
            <a:r>
              <a:rPr lang="en-US" sz="2000" dirty="0"/>
              <a:t>Dunning Notice reports </a:t>
            </a:r>
            <a:r>
              <a:rPr lang="en-US" sz="2000" dirty="0" smtClean="0"/>
              <a:t>are attached </a:t>
            </a:r>
            <a:r>
              <a:rPr lang="en-US" sz="2000" dirty="0"/>
              <a:t>to the corresponding statement in </a:t>
            </a:r>
            <a:r>
              <a:rPr lang="en-US" sz="2000" b="1" u="sng" dirty="0"/>
              <a:t>both</a:t>
            </a:r>
            <a:r>
              <a:rPr lang="en-US" sz="2000" dirty="0"/>
              <a:t> Pegasys and </a:t>
            </a:r>
            <a:r>
              <a:rPr lang="en-US" sz="2000" dirty="0" smtClean="0"/>
              <a:t>VCSS</a:t>
            </a:r>
          </a:p>
          <a:p>
            <a:pPr marL="227013" lvl="1">
              <a:spcBef>
                <a:spcPts val="600"/>
              </a:spcBef>
              <a:spcAft>
                <a:spcPts val="600"/>
              </a:spcAft>
            </a:pPr>
            <a:r>
              <a:rPr lang="en-US" sz="2000" dirty="0">
                <a:solidFill>
                  <a:srgbClr val="000000"/>
                </a:solidFill>
              </a:rPr>
              <a:t>Includes the bill date, bill number, amount billed, outstanding amount and collected amount by GSA</a:t>
            </a:r>
            <a:endParaRPr lang="en-US" sz="2000" strike="sngStrike" dirty="0">
              <a:solidFill>
                <a:srgbClr val="FF0000"/>
              </a:solidFill>
            </a:endParaRPr>
          </a:p>
          <a:p>
            <a:pPr marL="227013" lvl="1">
              <a:spcBef>
                <a:spcPts val="600"/>
              </a:spcBef>
              <a:spcAft>
                <a:spcPts val="600"/>
              </a:spcAft>
            </a:pPr>
            <a:r>
              <a:rPr lang="en-US" sz="2000" dirty="0">
                <a:solidFill>
                  <a:srgbClr val="000000"/>
                </a:solidFill>
              </a:rPr>
              <a:t>Sorted by vendor and BD number in ascending order </a:t>
            </a:r>
            <a:endParaRPr lang="en-US" sz="2000" dirty="0" smtClean="0">
              <a:solidFill>
                <a:srgbClr val="000000"/>
              </a:solidFill>
            </a:endParaRPr>
          </a:p>
          <a:p>
            <a:pPr marL="4763" lvl="1" indent="0">
              <a:spcBef>
                <a:spcPts val="600"/>
              </a:spcBef>
              <a:spcAft>
                <a:spcPts val="600"/>
              </a:spcAft>
              <a:buNone/>
            </a:pPr>
            <a:endParaRPr lang="en-US" sz="1800" dirty="0">
              <a:solidFill>
                <a:srgbClr val="000000"/>
              </a:solidFill>
            </a:endParaRPr>
          </a:p>
          <a:p>
            <a:pPr>
              <a:spcBef>
                <a:spcPts val="600"/>
              </a:spcBef>
              <a:spcAft>
                <a:spcPts val="600"/>
              </a:spcAft>
            </a:pPr>
            <a:endParaRPr lang="en-US" sz="1800" dirty="0"/>
          </a:p>
          <a:p>
            <a:pPr>
              <a:spcBef>
                <a:spcPts val="600"/>
              </a:spcBef>
              <a:spcAft>
                <a:spcPts val="600"/>
              </a:spcAft>
            </a:pPr>
            <a:endParaRPr lang="en-US" sz="1600" dirty="0"/>
          </a:p>
          <a:p>
            <a:endParaRPr lang="en-US" dirty="0"/>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6" name="Slide Number Placeholder 5"/>
          <p:cNvSpPr>
            <a:spLocks noGrp="1"/>
          </p:cNvSpPr>
          <p:nvPr>
            <p:ph type="sldNum" sz="quarter" idx="11"/>
          </p:nvPr>
        </p:nvSpPr>
        <p:spPr/>
        <p:txBody>
          <a:bodyPr anchor="t"/>
          <a:lstStyle/>
          <a:p>
            <a:pPr algn="r">
              <a:defRPr/>
            </a:pPr>
            <a:fld id="{5842F1FC-5FDD-41D6-BAD6-160FC7BE3BC4}" type="slidenum">
              <a:rPr lang="en-US" smtClean="0"/>
              <a:pPr algn="r">
                <a:defRPr/>
              </a:pPr>
              <a:t>71</a:t>
            </a:fld>
            <a:endParaRPr lang="en-US" dirty="0"/>
          </a:p>
        </p:txBody>
      </p:sp>
    </p:spTree>
    <p:extLst>
      <p:ext uri="{BB962C8B-B14F-4D97-AF65-F5344CB8AC3E}">
        <p14:creationId xmlns:p14="http://schemas.microsoft.com/office/powerpoint/2010/main" val="100906633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Title 1"/>
          <p:cNvSpPr>
            <a:spLocks noGrp="1"/>
          </p:cNvSpPr>
          <p:nvPr>
            <p:ph type="title"/>
          </p:nvPr>
        </p:nvSpPr>
        <p:spPr/>
        <p:txBody>
          <a:bodyPr/>
          <a:lstStyle/>
          <a:p>
            <a:r>
              <a:rPr lang="en-US" dirty="0"/>
              <a:t>ARDUNNING Batch Process – </a:t>
            </a:r>
            <a:br>
              <a:rPr lang="en-US" dirty="0"/>
            </a:br>
            <a:r>
              <a:rPr lang="en-US" sz="2600" b="1" dirty="0" smtClean="0">
                <a:solidFill>
                  <a:schemeClr val="bg1"/>
                </a:solidFill>
                <a:effectLst/>
                <a:latin typeface="+mj-lt"/>
                <a:ea typeface="+mj-ea"/>
                <a:cs typeface="+mj-cs"/>
              </a:rPr>
              <a:t>Dunning Notice </a:t>
            </a:r>
            <a:r>
              <a:rPr lang="en-US" dirty="0"/>
              <a:t>– Page 1 Example</a:t>
            </a:r>
            <a:endParaRPr lang="en-US" dirty="0" smtClean="0"/>
          </a:p>
        </p:txBody>
      </p:sp>
      <p:sp>
        <p:nvSpPr>
          <p:cNvPr id="2" name="Rectangle 1"/>
          <p:cNvSpPr/>
          <p:nvPr/>
        </p:nvSpPr>
        <p:spPr>
          <a:xfrm>
            <a:off x="509451" y="1162709"/>
            <a:ext cx="8530045" cy="369332"/>
          </a:xfrm>
          <a:prstGeom prst="rect">
            <a:avLst/>
          </a:prstGeom>
        </p:spPr>
        <p:txBody>
          <a:bodyPr wrap="square">
            <a:spAutoFit/>
          </a:bodyPr>
          <a:lstStyle/>
          <a:p>
            <a:endParaRPr lang="en-US" dirty="0"/>
          </a:p>
        </p:txBody>
      </p:sp>
      <p:sp>
        <p:nvSpPr>
          <p:cNvPr id="12" name="TextBox 11"/>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72</a:t>
            </a:fld>
            <a:endParaRPr lang="en-US" sz="1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157" y="1162709"/>
            <a:ext cx="7342632" cy="4507063"/>
          </a:xfrm>
          <a:prstGeom prst="rect">
            <a:avLst/>
          </a:prstGeom>
        </p:spPr>
      </p:pic>
      <p:sp>
        <p:nvSpPr>
          <p:cNvPr id="4" name="Footer Placeholder 3"/>
          <p:cNvSpPr>
            <a:spLocks noGrp="1"/>
          </p:cNvSpPr>
          <p:nvPr>
            <p:ph type="ftr" sz="quarter" idx="10"/>
          </p:nvPr>
        </p:nvSpPr>
        <p:spPr/>
        <p:txBody>
          <a:bodyPr/>
          <a:lstStyle/>
          <a:p>
            <a:pPr>
              <a:defRPr/>
            </a:pPr>
            <a:r>
              <a:rPr lang="en-US" smtClean="0"/>
              <a:t>CGI Federal Proprietary and Confidential</a:t>
            </a:r>
            <a:endParaRPr lang="en-US" dirty="0"/>
          </a:p>
        </p:txBody>
      </p:sp>
    </p:spTree>
    <p:extLst>
      <p:ext uri="{BB962C8B-B14F-4D97-AF65-F5344CB8AC3E}">
        <p14:creationId xmlns:p14="http://schemas.microsoft.com/office/powerpoint/2010/main" val="133128105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Title 1"/>
          <p:cNvSpPr>
            <a:spLocks noGrp="1"/>
          </p:cNvSpPr>
          <p:nvPr>
            <p:ph type="title"/>
          </p:nvPr>
        </p:nvSpPr>
        <p:spPr/>
        <p:txBody>
          <a:bodyPr/>
          <a:lstStyle/>
          <a:p>
            <a:r>
              <a:rPr lang="en-US" dirty="0"/>
              <a:t>ARDUNNING Batch Process – </a:t>
            </a:r>
            <a:br>
              <a:rPr lang="en-US" dirty="0"/>
            </a:br>
            <a:r>
              <a:rPr lang="en-US" sz="2600" b="1" dirty="0" smtClean="0">
                <a:solidFill>
                  <a:schemeClr val="bg1"/>
                </a:solidFill>
                <a:effectLst/>
                <a:latin typeface="+mj-lt"/>
                <a:ea typeface="+mj-ea"/>
                <a:cs typeface="+mj-cs"/>
              </a:rPr>
              <a:t>Dunning Notice </a:t>
            </a:r>
            <a:r>
              <a:rPr lang="en-US" dirty="0"/>
              <a:t>– Page </a:t>
            </a:r>
            <a:r>
              <a:rPr lang="en-US" dirty="0" smtClean="0"/>
              <a:t>2 </a:t>
            </a:r>
            <a:r>
              <a:rPr lang="en-US" dirty="0"/>
              <a:t>Example</a:t>
            </a:r>
            <a:endParaRPr lang="en-US" dirty="0" smtClean="0"/>
          </a:p>
        </p:txBody>
      </p:sp>
      <p:pic>
        <p:nvPicPr>
          <p:cNvPr id="4198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4414" y="1338449"/>
            <a:ext cx="5759161" cy="5041904"/>
          </a:xfrm>
          <a:prstGeom prst="rect">
            <a:avLst/>
          </a:prstGeom>
          <a:noFill/>
          <a:ln w="158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0" name="TextBox 9"/>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73</a:t>
            </a:fld>
            <a:endParaRPr lang="en-US" sz="1000" dirty="0"/>
          </a:p>
        </p:txBody>
      </p:sp>
    </p:spTree>
    <p:extLst>
      <p:ext uri="{BB962C8B-B14F-4D97-AF65-F5344CB8AC3E}">
        <p14:creationId xmlns:p14="http://schemas.microsoft.com/office/powerpoint/2010/main" val="161889514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Billing Document and Statement Impact</a:t>
            </a:r>
            <a:endParaRPr lang="en-US" dirty="0"/>
          </a:p>
        </p:txBody>
      </p:sp>
      <p:sp>
        <p:nvSpPr>
          <p:cNvPr id="3" name="Content Placeholder 2"/>
          <p:cNvSpPr>
            <a:spLocks noGrp="1"/>
          </p:cNvSpPr>
          <p:nvPr>
            <p:ph idx="1"/>
          </p:nvPr>
        </p:nvSpPr>
        <p:spPr>
          <a:xfrm>
            <a:off x="541338" y="1122363"/>
            <a:ext cx="8602662" cy="4525962"/>
          </a:xfrm>
        </p:spPr>
        <p:txBody>
          <a:bodyPr/>
          <a:lstStyle/>
          <a:p>
            <a:pPr marL="227013" lvl="1">
              <a:spcBef>
                <a:spcPts val="600"/>
              </a:spcBef>
              <a:spcAft>
                <a:spcPts val="600"/>
              </a:spcAft>
            </a:pPr>
            <a:r>
              <a:rPr lang="en-US" sz="1800" dirty="0"/>
              <a:t>GSA determines whether or not to dun customers based on </a:t>
            </a:r>
            <a:r>
              <a:rPr lang="en-US" sz="1800" b="1" u="sng" dirty="0"/>
              <a:t>Document Type or at the individual bill level</a:t>
            </a:r>
            <a:r>
              <a:rPr lang="en-US" sz="1800" dirty="0"/>
              <a:t> </a:t>
            </a:r>
          </a:p>
          <a:p>
            <a:pPr marL="573088" lvl="2">
              <a:spcBef>
                <a:spcPts val="600"/>
              </a:spcBef>
              <a:spcAft>
                <a:spcPts val="600"/>
              </a:spcAft>
            </a:pPr>
            <a:r>
              <a:rPr lang="en-US" sz="1800" dirty="0"/>
              <a:t>The </a:t>
            </a:r>
            <a:r>
              <a:rPr lang="en-US" sz="1800" u="sng" dirty="0"/>
              <a:t>Dunning Print Flag</a:t>
            </a:r>
            <a:r>
              <a:rPr lang="en-US" sz="1800" dirty="0"/>
              <a:t> on the BD Accounting Line determines if Dunning Statements will generate</a:t>
            </a:r>
          </a:p>
          <a:p>
            <a:pPr marL="573088" lvl="2">
              <a:spcBef>
                <a:spcPts val="600"/>
              </a:spcBef>
              <a:spcAft>
                <a:spcPts val="600"/>
              </a:spcAft>
              <a:defRPr/>
            </a:pPr>
            <a:r>
              <a:rPr lang="en-US" sz="1800" dirty="0"/>
              <a:t>If </a:t>
            </a:r>
            <a:r>
              <a:rPr lang="en-US" sz="1800" u="sng" dirty="0"/>
              <a:t>Debt Appeal/Forbearance flag</a:t>
            </a:r>
            <a:r>
              <a:rPr lang="en-US" sz="1800" dirty="0"/>
              <a:t> is True on the BD Accounting Line, the </a:t>
            </a:r>
            <a:r>
              <a:rPr lang="en-US" sz="1800" i="1" dirty="0"/>
              <a:t>BD line will not be dunned</a:t>
            </a:r>
          </a:p>
          <a:p>
            <a:pPr marL="919163" lvl="3">
              <a:spcBef>
                <a:spcPts val="600"/>
              </a:spcBef>
              <a:spcAft>
                <a:spcPts val="600"/>
              </a:spcAft>
              <a:defRPr/>
            </a:pPr>
            <a:r>
              <a:rPr lang="en-US" sz="1800" dirty="0"/>
              <a:t>The Debt Appeal/Forbearance flag is checked </a:t>
            </a:r>
            <a:r>
              <a:rPr lang="en-US" sz="1800" i="1" dirty="0"/>
              <a:t>when a customer has formally submitted a dispute against their </a:t>
            </a:r>
            <a:r>
              <a:rPr lang="en-US" sz="1800" i="1" dirty="0" smtClean="0"/>
              <a:t>statement</a:t>
            </a:r>
          </a:p>
          <a:p>
            <a:pPr>
              <a:spcBef>
                <a:spcPts val="600"/>
              </a:spcBef>
              <a:spcAft>
                <a:spcPts val="600"/>
              </a:spcAft>
            </a:pPr>
            <a:r>
              <a:rPr lang="en-US" sz="1800" dirty="0" smtClean="0"/>
              <a:t>Combination of: </a:t>
            </a:r>
          </a:p>
          <a:p>
            <a:pPr lvl="2">
              <a:spcBef>
                <a:spcPts val="600"/>
              </a:spcBef>
              <a:spcAft>
                <a:spcPts val="600"/>
              </a:spcAft>
            </a:pPr>
            <a:r>
              <a:rPr lang="en-US" sz="1800" u="sng" dirty="0" smtClean="0"/>
              <a:t>Collection Due Date</a:t>
            </a:r>
            <a:r>
              <a:rPr lang="en-US" sz="1800" dirty="0" smtClean="0"/>
              <a:t> on the Billing Document </a:t>
            </a:r>
          </a:p>
          <a:p>
            <a:pPr lvl="2">
              <a:spcBef>
                <a:spcPts val="600"/>
              </a:spcBef>
              <a:spcAft>
                <a:spcPts val="600"/>
              </a:spcAft>
            </a:pPr>
            <a:r>
              <a:rPr lang="en-US" sz="1800" u="sng" dirty="0" smtClean="0"/>
              <a:t>Configuration of the AR Options Maintenance table </a:t>
            </a:r>
          </a:p>
          <a:p>
            <a:pPr lvl="1">
              <a:spcBef>
                <a:spcPts val="600"/>
              </a:spcBef>
              <a:spcAft>
                <a:spcPts val="600"/>
              </a:spcAft>
            </a:pPr>
            <a:r>
              <a:rPr lang="en-US" sz="1800" b="1" i="1" dirty="0" smtClean="0"/>
              <a:t>Determines the dunning dates and eligibility</a:t>
            </a:r>
            <a:endParaRPr lang="en-US" sz="1800" b="1" i="1" dirty="0"/>
          </a:p>
          <a:p>
            <a:pPr marL="0" lvl="1" indent="0">
              <a:buNone/>
            </a:pPr>
            <a:endParaRPr lang="en-US" sz="700" i="1" dirty="0" smtClean="0"/>
          </a:p>
          <a:p>
            <a:pPr marL="0" lvl="1" indent="0">
              <a:buNone/>
            </a:pPr>
            <a:r>
              <a:rPr lang="en-US" sz="1600" i="1" dirty="0" smtClean="0"/>
              <a:t>Note</a:t>
            </a:r>
            <a:r>
              <a:rPr lang="en-US" sz="1600" i="1" dirty="0"/>
              <a:t>: IPAC Document Types, Revenue Credit Card, and DoD interfund billings are not set up to dun in Pegasys</a:t>
            </a:r>
            <a:endParaRPr lang="en-US" sz="1600" dirty="0"/>
          </a:p>
          <a:p>
            <a:endParaRPr lang="en-US" dirty="0"/>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6" name="Slide Number Placeholder 5"/>
          <p:cNvSpPr>
            <a:spLocks noGrp="1"/>
          </p:cNvSpPr>
          <p:nvPr>
            <p:ph type="sldNum" sz="quarter" idx="11"/>
          </p:nvPr>
        </p:nvSpPr>
        <p:spPr/>
        <p:txBody>
          <a:bodyPr anchor="t"/>
          <a:lstStyle/>
          <a:p>
            <a:pPr algn="r">
              <a:defRPr/>
            </a:pPr>
            <a:fld id="{5842F1FC-5FDD-41D6-BAD6-160FC7BE3BC4}" type="slidenum">
              <a:rPr lang="en-US" sz="1000" smtClean="0"/>
              <a:pPr algn="r">
                <a:defRPr/>
              </a:pPr>
              <a:t>74</a:t>
            </a:fld>
            <a:endParaRPr lang="en-US" sz="1000" dirty="0"/>
          </a:p>
        </p:txBody>
      </p:sp>
    </p:spTree>
    <p:extLst>
      <p:ext uri="{BB962C8B-B14F-4D97-AF65-F5344CB8AC3E}">
        <p14:creationId xmlns:p14="http://schemas.microsoft.com/office/powerpoint/2010/main" val="137106229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Billing Document and Statement Impact</a:t>
            </a:r>
          </a:p>
        </p:txBody>
      </p:sp>
      <p:sp>
        <p:nvSpPr>
          <p:cNvPr id="3" name="Content Placeholder 2"/>
          <p:cNvSpPr>
            <a:spLocks noGrp="1"/>
          </p:cNvSpPr>
          <p:nvPr>
            <p:ph idx="1"/>
          </p:nvPr>
        </p:nvSpPr>
        <p:spPr>
          <a:xfrm>
            <a:off x="541338" y="1122363"/>
            <a:ext cx="8229600" cy="4525962"/>
          </a:xfrm>
        </p:spPr>
        <p:txBody>
          <a:bodyPr/>
          <a:lstStyle/>
          <a:p>
            <a:pPr>
              <a:spcBef>
                <a:spcPts val="600"/>
              </a:spcBef>
              <a:spcAft>
                <a:spcPts val="600"/>
              </a:spcAft>
            </a:pPr>
            <a:r>
              <a:rPr lang="en-US" sz="2000" dirty="0" smtClean="0"/>
              <a:t>For </a:t>
            </a:r>
            <a:r>
              <a:rPr lang="en-US" sz="2000" dirty="0"/>
              <a:t>a Dunned Bill, </a:t>
            </a:r>
            <a:r>
              <a:rPr lang="en-US" sz="2000" dirty="0" smtClean="0"/>
              <a:t>BD Accounting </a:t>
            </a:r>
            <a:r>
              <a:rPr lang="en-US" sz="2000" dirty="0"/>
              <a:t>Line updates include: </a:t>
            </a:r>
          </a:p>
          <a:p>
            <a:pPr lvl="1">
              <a:spcBef>
                <a:spcPts val="600"/>
              </a:spcBef>
              <a:spcAft>
                <a:spcPts val="600"/>
              </a:spcAft>
            </a:pPr>
            <a:r>
              <a:rPr lang="en-US" sz="1800" b="1" dirty="0"/>
              <a:t>Dunning Count </a:t>
            </a:r>
            <a:r>
              <a:rPr lang="en-US" sz="1800" dirty="0"/>
              <a:t>with </a:t>
            </a:r>
            <a:r>
              <a:rPr lang="en-US" sz="1800" dirty="0" smtClean="0"/>
              <a:t>number of Dunning Notices sent</a:t>
            </a:r>
            <a:endParaRPr lang="en-US" sz="1800" dirty="0"/>
          </a:p>
          <a:p>
            <a:pPr lvl="1">
              <a:spcBef>
                <a:spcPts val="600"/>
              </a:spcBef>
              <a:spcAft>
                <a:spcPts val="600"/>
              </a:spcAft>
            </a:pPr>
            <a:r>
              <a:rPr lang="en-US" sz="1800" b="1" dirty="0"/>
              <a:t>Last Dunning Date </a:t>
            </a:r>
            <a:r>
              <a:rPr lang="en-US" sz="1800" dirty="0"/>
              <a:t>with date of </a:t>
            </a:r>
            <a:r>
              <a:rPr lang="en-US" sz="1800" dirty="0" smtClean="0"/>
              <a:t>the last </a:t>
            </a:r>
            <a:r>
              <a:rPr lang="en-US" sz="1800" dirty="0"/>
              <a:t>Dunning </a:t>
            </a:r>
            <a:r>
              <a:rPr lang="en-US" sz="1800" dirty="0" smtClean="0"/>
              <a:t>Notice sent</a:t>
            </a:r>
            <a:endParaRPr lang="en-US" sz="1800" dirty="0"/>
          </a:p>
          <a:p>
            <a:pPr lvl="1">
              <a:spcBef>
                <a:spcPts val="600"/>
              </a:spcBef>
              <a:spcAft>
                <a:spcPts val="600"/>
              </a:spcAft>
            </a:pPr>
            <a:r>
              <a:rPr lang="en-US" sz="1800" b="1" dirty="0"/>
              <a:t>Last Dunning Amount </a:t>
            </a:r>
            <a:r>
              <a:rPr lang="en-US" sz="1800" dirty="0"/>
              <a:t>with amount of </a:t>
            </a:r>
            <a:r>
              <a:rPr lang="en-US" sz="1800" dirty="0" smtClean="0"/>
              <a:t>the last Dunning Notice sent</a:t>
            </a:r>
          </a:p>
          <a:p>
            <a:pPr lvl="1">
              <a:spcBef>
                <a:spcPts val="600"/>
              </a:spcBef>
              <a:spcAft>
                <a:spcPts val="600"/>
              </a:spcAft>
            </a:pPr>
            <a:endParaRPr lang="en-US" sz="1600" dirty="0"/>
          </a:p>
          <a:p>
            <a:pPr lvl="1">
              <a:spcBef>
                <a:spcPts val="600"/>
              </a:spcBef>
              <a:spcAft>
                <a:spcPts val="600"/>
              </a:spcAft>
            </a:pPr>
            <a:endParaRPr lang="en-US" sz="1600" dirty="0" smtClean="0"/>
          </a:p>
          <a:p>
            <a:pPr lvl="1">
              <a:spcBef>
                <a:spcPts val="600"/>
              </a:spcBef>
              <a:spcAft>
                <a:spcPts val="600"/>
              </a:spcAft>
            </a:pPr>
            <a:endParaRPr lang="en-US" sz="1600" dirty="0"/>
          </a:p>
          <a:p>
            <a:pPr lvl="1">
              <a:spcBef>
                <a:spcPts val="600"/>
              </a:spcBef>
              <a:spcAft>
                <a:spcPts val="600"/>
              </a:spcAft>
            </a:pPr>
            <a:endParaRPr lang="en-US" sz="1600" dirty="0" smtClean="0"/>
          </a:p>
          <a:p>
            <a:pPr marL="346075" lvl="1" indent="0">
              <a:spcBef>
                <a:spcPts val="600"/>
              </a:spcBef>
              <a:spcAft>
                <a:spcPts val="600"/>
              </a:spcAft>
              <a:buNone/>
            </a:pPr>
            <a:endParaRPr lang="en-US" sz="1600" i="1" dirty="0" smtClean="0"/>
          </a:p>
          <a:p>
            <a:pPr marL="346075" lvl="1" indent="0">
              <a:spcBef>
                <a:spcPts val="600"/>
              </a:spcBef>
              <a:spcAft>
                <a:spcPts val="600"/>
              </a:spcAft>
              <a:buNone/>
            </a:pPr>
            <a:endParaRPr lang="en-US" sz="1600" dirty="0"/>
          </a:p>
          <a:p>
            <a:endParaRPr lang="en-US" dirty="0"/>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grpSp>
        <p:nvGrpSpPr>
          <p:cNvPr id="5" name="Group 4"/>
          <p:cNvGrpSpPr/>
          <p:nvPr/>
        </p:nvGrpSpPr>
        <p:grpSpPr>
          <a:xfrm>
            <a:off x="817069" y="3378214"/>
            <a:ext cx="7618413" cy="1438955"/>
            <a:chOff x="888502" y="4609207"/>
            <a:chExt cx="7618413" cy="1438955"/>
          </a:xfrm>
        </p:grpSpPr>
        <p:pic>
          <p:nvPicPr>
            <p:cNvPr id="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8502" y="4609207"/>
              <a:ext cx="7618413" cy="1438955"/>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bwMode="auto">
            <a:xfrm>
              <a:off x="957469" y="5233683"/>
              <a:ext cx="7537571" cy="755103"/>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sp>
        <p:nvSpPr>
          <p:cNvPr id="9" name="Slide Number Placeholder 8"/>
          <p:cNvSpPr>
            <a:spLocks noGrp="1"/>
          </p:cNvSpPr>
          <p:nvPr>
            <p:ph type="sldNum" sz="quarter" idx="11"/>
          </p:nvPr>
        </p:nvSpPr>
        <p:spPr/>
        <p:txBody>
          <a:bodyPr anchor="t"/>
          <a:lstStyle/>
          <a:p>
            <a:pPr algn="r">
              <a:defRPr/>
            </a:pPr>
            <a:fld id="{5842F1FC-5FDD-41D6-BAD6-160FC7BE3BC4}" type="slidenum">
              <a:rPr lang="en-US" sz="1000" smtClean="0"/>
              <a:pPr algn="r">
                <a:defRPr/>
              </a:pPr>
              <a:t>75</a:t>
            </a:fld>
            <a:endParaRPr lang="en-US" sz="1000" dirty="0"/>
          </a:p>
        </p:txBody>
      </p:sp>
    </p:spTree>
    <p:extLst>
      <p:ext uri="{BB962C8B-B14F-4D97-AF65-F5344CB8AC3E}">
        <p14:creationId xmlns:p14="http://schemas.microsoft.com/office/powerpoint/2010/main" val="88100116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Billing Document and Statement Impact</a:t>
            </a:r>
          </a:p>
        </p:txBody>
      </p:sp>
      <p:sp>
        <p:nvSpPr>
          <p:cNvPr id="3" name="Content Placeholder 2"/>
          <p:cNvSpPr>
            <a:spLocks noGrp="1"/>
          </p:cNvSpPr>
          <p:nvPr>
            <p:ph idx="1"/>
          </p:nvPr>
        </p:nvSpPr>
        <p:spPr>
          <a:xfrm>
            <a:off x="541338" y="1122363"/>
            <a:ext cx="4088719" cy="4525962"/>
          </a:xfrm>
        </p:spPr>
        <p:txBody>
          <a:bodyPr/>
          <a:lstStyle/>
          <a:p>
            <a:pPr>
              <a:spcBef>
                <a:spcPts val="600"/>
              </a:spcBef>
              <a:spcAft>
                <a:spcPts val="600"/>
              </a:spcAft>
            </a:pPr>
            <a:r>
              <a:rPr lang="en-US" sz="2000" dirty="0" smtClean="0"/>
              <a:t>To view updates to Billing Statement</a:t>
            </a:r>
          </a:p>
          <a:p>
            <a:pPr marL="679450" lvl="1" indent="-342900">
              <a:spcBef>
                <a:spcPts val="600"/>
              </a:spcBef>
              <a:spcAft>
                <a:spcPts val="600"/>
              </a:spcAft>
              <a:buAutoNum type="arabicPeriod"/>
            </a:pPr>
            <a:r>
              <a:rPr lang="en-US" sz="1800" dirty="0" smtClean="0"/>
              <a:t>Queries-&gt;Receivables-&gt;Billing Statement Query</a:t>
            </a:r>
          </a:p>
          <a:p>
            <a:pPr marL="679450" lvl="1" indent="-342900">
              <a:spcBef>
                <a:spcPts val="600"/>
              </a:spcBef>
              <a:spcAft>
                <a:spcPts val="600"/>
              </a:spcAft>
              <a:buAutoNum type="arabicPeriod"/>
            </a:pPr>
            <a:r>
              <a:rPr lang="en-US" sz="1800" dirty="0" smtClean="0"/>
              <a:t>Enter Statement Number and then select Search</a:t>
            </a:r>
          </a:p>
          <a:p>
            <a:pPr marL="679450" lvl="1" indent="-342900">
              <a:spcBef>
                <a:spcPts val="600"/>
              </a:spcBef>
              <a:spcAft>
                <a:spcPts val="600"/>
              </a:spcAft>
              <a:buAutoNum type="arabicPeriod"/>
            </a:pPr>
            <a:r>
              <a:rPr lang="en-US" sz="1800" dirty="0" smtClean="0"/>
              <a:t>Select Billing Statement in Item Collection</a:t>
            </a:r>
          </a:p>
          <a:p>
            <a:pPr marL="679450" lvl="1" indent="-342900">
              <a:spcBef>
                <a:spcPts val="600"/>
              </a:spcBef>
              <a:spcAft>
                <a:spcPts val="600"/>
              </a:spcAft>
              <a:buAutoNum type="arabicPeriod"/>
            </a:pPr>
            <a:r>
              <a:rPr lang="en-US" sz="1800" dirty="0" smtClean="0"/>
              <a:t>Select Details button</a:t>
            </a:r>
          </a:p>
          <a:p>
            <a:pPr lvl="1">
              <a:spcBef>
                <a:spcPts val="600"/>
              </a:spcBef>
              <a:spcAft>
                <a:spcPts val="600"/>
              </a:spcAft>
            </a:pPr>
            <a:endParaRPr lang="en-US" sz="1600" dirty="0" smtClean="0"/>
          </a:p>
          <a:p>
            <a:pPr lvl="1">
              <a:spcBef>
                <a:spcPts val="600"/>
              </a:spcBef>
              <a:spcAft>
                <a:spcPts val="600"/>
              </a:spcAft>
            </a:pPr>
            <a:endParaRPr lang="en-US" sz="1600" dirty="0" smtClean="0"/>
          </a:p>
          <a:p>
            <a:pPr lvl="1">
              <a:spcBef>
                <a:spcPts val="600"/>
              </a:spcBef>
              <a:spcAft>
                <a:spcPts val="600"/>
              </a:spcAft>
            </a:pPr>
            <a:endParaRPr lang="en-US" sz="1600" dirty="0" smtClean="0"/>
          </a:p>
          <a:p>
            <a:pPr lvl="1">
              <a:spcBef>
                <a:spcPts val="600"/>
              </a:spcBef>
              <a:spcAft>
                <a:spcPts val="600"/>
              </a:spcAft>
            </a:pPr>
            <a:endParaRPr lang="en-US" sz="1600" dirty="0" smtClean="0"/>
          </a:p>
          <a:p>
            <a:pPr marL="346075" lvl="1" indent="0">
              <a:spcBef>
                <a:spcPts val="600"/>
              </a:spcBef>
              <a:spcAft>
                <a:spcPts val="600"/>
              </a:spcAft>
              <a:buNone/>
            </a:pPr>
            <a:endParaRPr lang="en-US" sz="1600" i="1" dirty="0" smtClean="0"/>
          </a:p>
          <a:p>
            <a:pPr marL="346075" lvl="1" indent="0">
              <a:spcBef>
                <a:spcPts val="600"/>
              </a:spcBef>
              <a:spcAft>
                <a:spcPts val="600"/>
              </a:spcAft>
              <a:buNone/>
            </a:pPr>
            <a:endParaRPr lang="en-US" sz="1600" dirty="0"/>
          </a:p>
          <a:p>
            <a:endParaRPr lang="en-US" dirty="0"/>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9188" y="1152166"/>
            <a:ext cx="4298700" cy="4493892"/>
          </a:xfrm>
          <a:prstGeom prst="rect">
            <a:avLst/>
          </a:prstGeom>
          <a:noFill/>
          <a:ln w="22225">
            <a:solidFill>
              <a:schemeClr val="tx1"/>
            </a:solidFill>
            <a:miter lim="800000"/>
            <a:headEnd/>
            <a:tailEnd/>
          </a:ln>
        </p:spPr>
      </p:pic>
      <p:sp>
        <p:nvSpPr>
          <p:cNvPr id="10" name="TextBox 9"/>
          <p:cNvSpPr txBox="1"/>
          <p:nvPr/>
        </p:nvSpPr>
        <p:spPr>
          <a:xfrm>
            <a:off x="4865917" y="4267200"/>
            <a:ext cx="424543" cy="184666"/>
          </a:xfrm>
          <a:prstGeom prst="rect">
            <a:avLst/>
          </a:prstGeom>
          <a:noFill/>
          <a:ln w="28575">
            <a:solidFill>
              <a:srgbClr val="FF0000"/>
            </a:solidFill>
          </a:ln>
        </p:spPr>
        <p:txBody>
          <a:bodyPr wrap="square" rtlCol="0">
            <a:spAutoFit/>
          </a:bodyPr>
          <a:lstStyle/>
          <a:p>
            <a:endParaRPr lang="en-US" dirty="0"/>
          </a:p>
        </p:txBody>
      </p:sp>
      <p:sp>
        <p:nvSpPr>
          <p:cNvPr id="11" name="TextBox 10"/>
          <p:cNvSpPr txBox="1"/>
          <p:nvPr/>
        </p:nvSpPr>
        <p:spPr>
          <a:xfrm>
            <a:off x="4793346" y="1618342"/>
            <a:ext cx="2710544" cy="184666"/>
          </a:xfrm>
          <a:prstGeom prst="rect">
            <a:avLst/>
          </a:prstGeom>
          <a:noFill/>
          <a:ln w="28575">
            <a:solidFill>
              <a:srgbClr val="FF0000"/>
            </a:solidFill>
          </a:ln>
        </p:spPr>
        <p:txBody>
          <a:bodyPr wrap="square" rtlCol="0">
            <a:spAutoFit/>
          </a:bodyPr>
          <a:lstStyle/>
          <a:p>
            <a:endParaRPr lang="en-US" dirty="0"/>
          </a:p>
        </p:txBody>
      </p:sp>
      <p:sp>
        <p:nvSpPr>
          <p:cNvPr id="12" name="TextBox 11"/>
          <p:cNvSpPr txBox="1"/>
          <p:nvPr/>
        </p:nvSpPr>
        <p:spPr>
          <a:xfrm>
            <a:off x="4784273" y="4626037"/>
            <a:ext cx="424543" cy="184666"/>
          </a:xfrm>
          <a:prstGeom prst="rect">
            <a:avLst/>
          </a:prstGeom>
          <a:noFill/>
          <a:ln w="28575">
            <a:solidFill>
              <a:srgbClr val="FF0000"/>
            </a:solidFill>
          </a:ln>
        </p:spPr>
        <p:txBody>
          <a:bodyPr wrap="square" rtlCol="0">
            <a:spAutoFit/>
          </a:bodyPr>
          <a:lstStyle/>
          <a:p>
            <a:endParaRPr lang="en-US" dirty="0"/>
          </a:p>
        </p:txBody>
      </p:sp>
      <p:sp>
        <p:nvSpPr>
          <p:cNvPr id="13" name="TextBox 12"/>
          <p:cNvSpPr txBox="1"/>
          <p:nvPr/>
        </p:nvSpPr>
        <p:spPr>
          <a:xfrm>
            <a:off x="4747987" y="5315466"/>
            <a:ext cx="185057" cy="184666"/>
          </a:xfrm>
          <a:prstGeom prst="rect">
            <a:avLst/>
          </a:prstGeom>
          <a:noFill/>
          <a:ln w="28575">
            <a:solidFill>
              <a:srgbClr val="FF0000"/>
            </a:solidFill>
          </a:ln>
        </p:spPr>
        <p:txBody>
          <a:bodyPr wrap="square" rtlCol="0">
            <a:spAutoFit/>
          </a:bodyPr>
          <a:lstStyle/>
          <a:p>
            <a:endParaRPr lang="en-US" dirty="0"/>
          </a:p>
        </p:txBody>
      </p:sp>
      <p:sp>
        <p:nvSpPr>
          <p:cNvPr id="6" name="Slide Number Placeholder 5"/>
          <p:cNvSpPr>
            <a:spLocks noGrp="1"/>
          </p:cNvSpPr>
          <p:nvPr>
            <p:ph type="sldNum" sz="quarter" idx="11"/>
          </p:nvPr>
        </p:nvSpPr>
        <p:spPr/>
        <p:txBody>
          <a:bodyPr anchor="t"/>
          <a:lstStyle/>
          <a:p>
            <a:pPr algn="r">
              <a:defRPr/>
            </a:pPr>
            <a:fld id="{5842F1FC-5FDD-41D6-BAD6-160FC7BE3BC4}" type="slidenum">
              <a:rPr lang="en-US" sz="1000" smtClean="0"/>
              <a:pPr algn="r">
                <a:defRPr/>
              </a:pPr>
              <a:t>76</a:t>
            </a:fld>
            <a:endParaRPr lang="en-US" sz="1000" dirty="0"/>
          </a:p>
        </p:txBody>
      </p:sp>
    </p:spTree>
    <p:extLst>
      <p:ext uri="{BB962C8B-B14F-4D97-AF65-F5344CB8AC3E}">
        <p14:creationId xmlns:p14="http://schemas.microsoft.com/office/powerpoint/2010/main" val="403257915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Billing Document and Statement </a:t>
            </a:r>
            <a:r>
              <a:rPr lang="en-US" dirty="0" smtClean="0"/>
              <a:t>Impact</a:t>
            </a:r>
            <a:endParaRPr lang="en-US" dirty="0"/>
          </a:p>
        </p:txBody>
      </p:sp>
      <p:sp>
        <p:nvSpPr>
          <p:cNvPr id="3" name="Content Placeholder 2"/>
          <p:cNvSpPr>
            <a:spLocks noGrp="1"/>
          </p:cNvSpPr>
          <p:nvPr>
            <p:ph idx="1"/>
          </p:nvPr>
        </p:nvSpPr>
        <p:spPr>
          <a:xfrm>
            <a:off x="381684" y="1209447"/>
            <a:ext cx="4088719" cy="4525962"/>
          </a:xfrm>
        </p:spPr>
        <p:txBody>
          <a:bodyPr/>
          <a:lstStyle/>
          <a:p>
            <a:pPr marL="688975" lvl="1" indent="-342900">
              <a:spcBef>
                <a:spcPts val="600"/>
              </a:spcBef>
              <a:spcAft>
                <a:spcPts val="600"/>
              </a:spcAft>
              <a:buFont typeface="+mj-lt"/>
              <a:buAutoNum type="arabicPeriod" startAt="5"/>
            </a:pPr>
            <a:r>
              <a:rPr lang="en-US" sz="1800" dirty="0" smtClean="0"/>
              <a:t>Select the Attachments Button</a:t>
            </a:r>
          </a:p>
          <a:p>
            <a:pPr lvl="2">
              <a:spcBef>
                <a:spcPts val="600"/>
              </a:spcBef>
              <a:spcAft>
                <a:spcPts val="600"/>
              </a:spcAft>
            </a:pPr>
            <a:r>
              <a:rPr lang="en-US" sz="1600" dirty="0" smtClean="0"/>
              <a:t>The number in parenthesis indicates the Bill and number of Dunning Notices generated </a:t>
            </a:r>
          </a:p>
          <a:p>
            <a:pPr marL="688975" lvl="1" indent="-342900">
              <a:spcBef>
                <a:spcPts val="600"/>
              </a:spcBef>
              <a:spcAft>
                <a:spcPts val="600"/>
              </a:spcAft>
              <a:buFont typeface="+mj-lt"/>
              <a:buAutoNum type="arabicPeriod" startAt="6"/>
            </a:pPr>
            <a:r>
              <a:rPr lang="en-US" sz="1800" dirty="0" smtClean="0"/>
              <a:t>Select the Bill or a Dunning Notice from the Item Collection</a:t>
            </a:r>
          </a:p>
          <a:p>
            <a:pPr marL="688975" lvl="1" indent="-342900">
              <a:spcBef>
                <a:spcPts val="600"/>
              </a:spcBef>
              <a:spcAft>
                <a:spcPts val="600"/>
              </a:spcAft>
              <a:buFont typeface="+mj-lt"/>
              <a:buAutoNum type="arabicPeriod" startAt="6"/>
            </a:pPr>
            <a:r>
              <a:rPr lang="en-US" sz="1800" dirty="0" smtClean="0"/>
              <a:t>Select Attachment Access to view selected item</a:t>
            </a:r>
          </a:p>
          <a:p>
            <a:pPr lvl="1">
              <a:spcBef>
                <a:spcPts val="600"/>
              </a:spcBef>
              <a:spcAft>
                <a:spcPts val="600"/>
              </a:spcAft>
            </a:pPr>
            <a:endParaRPr lang="en-US" sz="1600" dirty="0" smtClean="0"/>
          </a:p>
          <a:p>
            <a:pPr lvl="1">
              <a:spcBef>
                <a:spcPts val="600"/>
              </a:spcBef>
              <a:spcAft>
                <a:spcPts val="600"/>
              </a:spcAft>
            </a:pPr>
            <a:endParaRPr lang="en-US" sz="1600" dirty="0" smtClean="0"/>
          </a:p>
          <a:p>
            <a:pPr lvl="1">
              <a:spcBef>
                <a:spcPts val="600"/>
              </a:spcBef>
              <a:spcAft>
                <a:spcPts val="600"/>
              </a:spcAft>
            </a:pPr>
            <a:endParaRPr lang="en-US" sz="1600" dirty="0" smtClean="0"/>
          </a:p>
          <a:p>
            <a:pPr lvl="1">
              <a:spcBef>
                <a:spcPts val="600"/>
              </a:spcBef>
              <a:spcAft>
                <a:spcPts val="600"/>
              </a:spcAft>
            </a:pPr>
            <a:endParaRPr lang="en-US" sz="1600" dirty="0" smtClean="0"/>
          </a:p>
          <a:p>
            <a:pPr marL="346075" lvl="1" indent="0">
              <a:spcBef>
                <a:spcPts val="600"/>
              </a:spcBef>
              <a:spcAft>
                <a:spcPts val="600"/>
              </a:spcAft>
              <a:buNone/>
            </a:pPr>
            <a:endParaRPr lang="en-US" sz="1600" i="1" dirty="0" smtClean="0"/>
          </a:p>
          <a:p>
            <a:pPr marL="346075" lvl="1" indent="0">
              <a:spcBef>
                <a:spcPts val="600"/>
              </a:spcBef>
              <a:spcAft>
                <a:spcPts val="600"/>
              </a:spcAft>
              <a:buNone/>
            </a:pPr>
            <a:endParaRPr lang="en-US" sz="1600" dirty="0"/>
          </a:p>
          <a:p>
            <a:endParaRPr lang="en-US" dirty="0"/>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4742" y="1142359"/>
            <a:ext cx="3209631" cy="2413642"/>
          </a:xfrm>
          <a:prstGeom prst="rect">
            <a:avLst/>
          </a:prstGeom>
          <a:noFill/>
          <a:ln w="22225">
            <a:solidFill>
              <a:schemeClr val="tx1"/>
            </a:solidFill>
            <a:miter lim="800000"/>
            <a:headEnd/>
            <a:tailEnd/>
          </a:ln>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8849" y="4034383"/>
            <a:ext cx="5218122" cy="1916474"/>
          </a:xfrm>
          <a:prstGeom prst="rect">
            <a:avLst/>
          </a:prstGeom>
          <a:noFill/>
          <a:ln w="22225">
            <a:solidFill>
              <a:schemeClr val="tx1"/>
            </a:solidFill>
            <a:miter lim="800000"/>
            <a:headEnd/>
            <a:tailEnd/>
          </a:ln>
        </p:spPr>
      </p:pic>
      <p:sp>
        <p:nvSpPr>
          <p:cNvPr id="7" name="TextBox 6"/>
          <p:cNvSpPr txBox="1"/>
          <p:nvPr/>
        </p:nvSpPr>
        <p:spPr>
          <a:xfrm>
            <a:off x="4934742" y="1142359"/>
            <a:ext cx="1063168" cy="369332"/>
          </a:xfrm>
          <a:prstGeom prst="rect">
            <a:avLst/>
          </a:prstGeom>
          <a:noFill/>
          <a:ln w="28575">
            <a:solidFill>
              <a:srgbClr val="FF0000"/>
            </a:solidFill>
          </a:ln>
        </p:spPr>
        <p:txBody>
          <a:bodyPr wrap="square" rtlCol="0">
            <a:spAutoFit/>
          </a:bodyPr>
          <a:lstStyle/>
          <a:p>
            <a:endParaRPr lang="en-US" dirty="0"/>
          </a:p>
        </p:txBody>
      </p:sp>
      <p:sp>
        <p:nvSpPr>
          <p:cNvPr id="14" name="TextBox 13"/>
          <p:cNvSpPr txBox="1"/>
          <p:nvPr/>
        </p:nvSpPr>
        <p:spPr>
          <a:xfrm>
            <a:off x="5076139" y="4080913"/>
            <a:ext cx="1208548" cy="369332"/>
          </a:xfrm>
          <a:prstGeom prst="rect">
            <a:avLst/>
          </a:prstGeom>
          <a:noFill/>
          <a:ln w="28575">
            <a:solidFill>
              <a:srgbClr val="FF0000"/>
            </a:solidFill>
          </a:ln>
        </p:spPr>
        <p:txBody>
          <a:bodyPr wrap="square" rtlCol="0">
            <a:spAutoFit/>
          </a:bodyPr>
          <a:lstStyle/>
          <a:p>
            <a:endParaRPr lang="en-US" dirty="0"/>
          </a:p>
        </p:txBody>
      </p:sp>
      <p:sp>
        <p:nvSpPr>
          <p:cNvPr id="15" name="TextBox 14"/>
          <p:cNvSpPr txBox="1"/>
          <p:nvPr/>
        </p:nvSpPr>
        <p:spPr>
          <a:xfrm>
            <a:off x="3388849" y="5292856"/>
            <a:ext cx="237787" cy="216932"/>
          </a:xfrm>
          <a:prstGeom prst="rect">
            <a:avLst/>
          </a:prstGeom>
          <a:noFill/>
          <a:ln w="28575">
            <a:solidFill>
              <a:srgbClr val="FF0000"/>
            </a:solidFill>
          </a:ln>
        </p:spPr>
        <p:txBody>
          <a:bodyPr wrap="square" rtlCol="0">
            <a:spAutoFit/>
          </a:bodyPr>
          <a:lstStyle/>
          <a:p>
            <a:endParaRPr lang="en-US" dirty="0"/>
          </a:p>
        </p:txBody>
      </p:sp>
      <p:sp>
        <p:nvSpPr>
          <p:cNvPr id="9" name="Slide Number Placeholder 8"/>
          <p:cNvSpPr>
            <a:spLocks noGrp="1"/>
          </p:cNvSpPr>
          <p:nvPr>
            <p:ph type="sldNum" sz="quarter" idx="11"/>
          </p:nvPr>
        </p:nvSpPr>
        <p:spPr/>
        <p:txBody>
          <a:bodyPr anchor="t"/>
          <a:lstStyle/>
          <a:p>
            <a:pPr algn="r">
              <a:defRPr/>
            </a:pPr>
            <a:fld id="{5842F1FC-5FDD-41D6-BAD6-160FC7BE3BC4}" type="slidenum">
              <a:rPr lang="en-US" sz="1000" smtClean="0"/>
              <a:pPr algn="r">
                <a:defRPr/>
              </a:pPr>
              <a:t>77</a:t>
            </a:fld>
            <a:endParaRPr lang="en-US" sz="1000" dirty="0"/>
          </a:p>
        </p:txBody>
      </p:sp>
    </p:spTree>
    <p:extLst>
      <p:ext uri="{BB962C8B-B14F-4D97-AF65-F5344CB8AC3E}">
        <p14:creationId xmlns:p14="http://schemas.microsoft.com/office/powerpoint/2010/main" val="294343036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6109" y="3178969"/>
            <a:ext cx="7381875" cy="563562"/>
          </a:xfrm>
        </p:spPr>
        <p:txBody>
          <a:bodyPr/>
          <a:lstStyle/>
          <a:p>
            <a:pPr algn="ctr"/>
            <a:r>
              <a:rPr lang="en-US" sz="4000" b="0" dirty="0" smtClean="0">
                <a:solidFill>
                  <a:schemeClr val="tx1"/>
                </a:solidFill>
              </a:rPr>
              <a:t>Non-IPAC Write-Offs</a:t>
            </a:r>
            <a:endParaRPr lang="en-US" sz="4000" b="0" dirty="0">
              <a:solidFill>
                <a:schemeClr val="tx1"/>
              </a:solidFill>
            </a:endParaRPr>
          </a:p>
        </p:txBody>
      </p:sp>
      <p:sp>
        <p:nvSpPr>
          <p:cNvPr id="3" name="Footer Placeholder 2"/>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9" name="TextBox 8"/>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78</a:t>
            </a:fld>
            <a:endParaRPr lang="en-US" sz="1000" dirty="0"/>
          </a:p>
        </p:txBody>
      </p:sp>
    </p:spTree>
    <p:extLst>
      <p:ext uri="{BB962C8B-B14F-4D97-AF65-F5344CB8AC3E}">
        <p14:creationId xmlns:p14="http://schemas.microsoft.com/office/powerpoint/2010/main" val="288816726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392836" y="2758286"/>
            <a:ext cx="8751164" cy="737389"/>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latin typeface="Arial"/>
            </a:endParaRPr>
          </a:p>
        </p:txBody>
      </p:sp>
      <p:sp>
        <p:nvSpPr>
          <p:cNvPr id="6146" name="Rectangle 6"/>
          <p:cNvSpPr>
            <a:spLocks noGrp="1" noChangeArrowheads="1"/>
          </p:cNvSpPr>
          <p:nvPr>
            <p:ph type="title"/>
          </p:nvPr>
        </p:nvSpPr>
        <p:spPr/>
        <p:txBody>
          <a:bodyPr/>
          <a:lstStyle/>
          <a:p>
            <a:pPr eaLnBrk="1" hangingPunct="1"/>
            <a:r>
              <a:rPr lang="en-US" dirty="0" smtClean="0"/>
              <a:t>Delinquency and Receivables </a:t>
            </a:r>
            <a:br>
              <a:rPr lang="en-US" dirty="0" smtClean="0"/>
            </a:br>
            <a:r>
              <a:rPr lang="en-US" dirty="0" smtClean="0"/>
              <a:t>Management – Table of Contents</a:t>
            </a:r>
          </a:p>
        </p:txBody>
      </p:sp>
      <p:sp>
        <p:nvSpPr>
          <p:cNvPr id="6147" name="Rectangle 7"/>
          <p:cNvSpPr>
            <a:spLocks noGrp="1" noChangeArrowheads="1"/>
          </p:cNvSpPr>
          <p:nvPr>
            <p:ph idx="1"/>
          </p:nvPr>
        </p:nvSpPr>
        <p:spPr>
          <a:xfrm>
            <a:off x="457200" y="1188720"/>
            <a:ext cx="8498251" cy="4383024"/>
          </a:xfrm>
        </p:spPr>
        <p:txBody>
          <a:bodyPr>
            <a:noAutofit/>
          </a:bodyPr>
          <a:lstStyle/>
          <a:p>
            <a:pPr eaLnBrk="1" hangingPunct="1">
              <a:lnSpc>
                <a:spcPct val="120000"/>
              </a:lnSpc>
              <a:spcBef>
                <a:spcPts val="300"/>
              </a:spcBef>
              <a:spcAft>
                <a:spcPts val="300"/>
              </a:spcAft>
              <a:tabLst>
                <a:tab pos="7315200" algn="l"/>
                <a:tab pos="8001000" algn="r"/>
              </a:tabLst>
            </a:pPr>
            <a:r>
              <a:rPr lang="en-US" sz="1600" b="1" dirty="0" smtClean="0">
                <a:solidFill>
                  <a:schemeClr val="bg2"/>
                </a:solidFill>
              </a:rPr>
              <a:t>Segment 1:  </a:t>
            </a:r>
            <a:r>
              <a:rPr lang="en-US" sz="1600" dirty="0" smtClean="0">
                <a:solidFill>
                  <a:schemeClr val="bg2"/>
                </a:solidFill>
              </a:rPr>
              <a:t>Delinquency </a:t>
            </a:r>
            <a:r>
              <a:rPr lang="en-US" sz="1600" dirty="0">
                <a:solidFill>
                  <a:schemeClr val="bg2"/>
                </a:solidFill>
              </a:rPr>
              <a:t>and Receivables </a:t>
            </a:r>
            <a:r>
              <a:rPr lang="en-US" sz="1600" dirty="0" smtClean="0">
                <a:solidFill>
                  <a:schemeClr val="bg2"/>
                </a:solidFill>
              </a:rPr>
              <a:t>Management Overview	</a:t>
            </a:r>
            <a:endParaRPr lang="en-US" sz="1600" b="1" dirty="0" smtClean="0">
              <a:solidFill>
                <a:schemeClr val="bg2"/>
              </a:solidFill>
            </a:endParaRPr>
          </a:p>
          <a:p>
            <a:pPr eaLnBrk="1" hangingPunct="1">
              <a:lnSpc>
                <a:spcPct val="120000"/>
              </a:lnSpc>
              <a:spcBef>
                <a:spcPts val="300"/>
              </a:spcBef>
              <a:spcAft>
                <a:spcPts val="300"/>
              </a:spcAft>
              <a:tabLst>
                <a:tab pos="7315200" algn="l"/>
                <a:tab pos="8001000" algn="r"/>
              </a:tabLst>
            </a:pPr>
            <a:r>
              <a:rPr lang="en-US" sz="1600" b="1" dirty="0" smtClean="0">
                <a:solidFill>
                  <a:schemeClr val="bg2"/>
                </a:solidFill>
              </a:rPr>
              <a:t>Segment 2:</a:t>
            </a:r>
            <a:r>
              <a:rPr lang="en-US" sz="1600" dirty="0" smtClean="0">
                <a:solidFill>
                  <a:schemeClr val="bg2"/>
                </a:solidFill>
              </a:rPr>
              <a:t>  Outstanding Bills Query	 </a:t>
            </a:r>
          </a:p>
          <a:p>
            <a:pPr eaLnBrk="1" hangingPunct="1">
              <a:lnSpc>
                <a:spcPct val="120000"/>
              </a:lnSpc>
              <a:spcBef>
                <a:spcPts val="300"/>
              </a:spcBef>
              <a:spcAft>
                <a:spcPts val="300"/>
              </a:spcAft>
              <a:tabLst>
                <a:tab pos="7315200" algn="l"/>
                <a:tab pos="8001000" algn="r"/>
              </a:tabLst>
            </a:pPr>
            <a:r>
              <a:rPr lang="en-US" sz="1600" b="1" dirty="0" smtClean="0">
                <a:solidFill>
                  <a:schemeClr val="bg2"/>
                </a:solidFill>
              </a:rPr>
              <a:t>Segment 3:  </a:t>
            </a:r>
            <a:r>
              <a:rPr lang="en-US" sz="1600" dirty="0" smtClean="0">
                <a:solidFill>
                  <a:schemeClr val="bg2"/>
                </a:solidFill>
              </a:rPr>
              <a:t>Overdue Charges	 </a:t>
            </a:r>
          </a:p>
          <a:p>
            <a:pPr eaLnBrk="1" hangingPunct="1">
              <a:lnSpc>
                <a:spcPct val="120000"/>
              </a:lnSpc>
              <a:spcBef>
                <a:spcPts val="300"/>
              </a:spcBef>
              <a:spcAft>
                <a:spcPts val="300"/>
              </a:spcAft>
              <a:tabLst>
                <a:tab pos="7315200" algn="l"/>
                <a:tab pos="8001000" algn="r"/>
              </a:tabLst>
            </a:pPr>
            <a:r>
              <a:rPr lang="en-US" sz="1600" b="1" dirty="0" smtClean="0">
                <a:solidFill>
                  <a:schemeClr val="bg2"/>
                </a:solidFill>
              </a:rPr>
              <a:t>Segment 4:  </a:t>
            </a:r>
            <a:r>
              <a:rPr lang="en-US" sz="1600" dirty="0" smtClean="0">
                <a:solidFill>
                  <a:schemeClr val="bg2"/>
                </a:solidFill>
              </a:rPr>
              <a:t>Statement Level Dunning	 </a:t>
            </a:r>
          </a:p>
          <a:p>
            <a:pPr eaLnBrk="1" hangingPunct="1">
              <a:lnSpc>
                <a:spcPct val="120000"/>
              </a:lnSpc>
              <a:spcBef>
                <a:spcPts val="600"/>
              </a:spcBef>
              <a:spcAft>
                <a:spcPts val="600"/>
              </a:spcAft>
              <a:tabLst>
                <a:tab pos="7315200" algn="l"/>
                <a:tab pos="8001000" algn="r"/>
              </a:tabLst>
            </a:pPr>
            <a:r>
              <a:rPr lang="en-US" sz="1600" b="1" dirty="0" smtClean="0"/>
              <a:t>Segment 5:  </a:t>
            </a:r>
            <a:r>
              <a:rPr lang="en-US" sz="1600" dirty="0" smtClean="0"/>
              <a:t>Non-IPAC Write-Offs	</a:t>
            </a:r>
          </a:p>
          <a:p>
            <a:pPr lvl="1" eaLnBrk="1" hangingPunct="1">
              <a:lnSpc>
                <a:spcPct val="120000"/>
              </a:lnSpc>
              <a:spcBef>
                <a:spcPts val="300"/>
              </a:spcBef>
              <a:spcAft>
                <a:spcPts val="300"/>
              </a:spcAft>
              <a:tabLst>
                <a:tab pos="7315200" algn="l"/>
                <a:tab pos="8001000" algn="r"/>
              </a:tabLst>
            </a:pPr>
            <a:r>
              <a:rPr lang="en-US" sz="1400" dirty="0"/>
              <a:t>Non-IPAC Write-Offs </a:t>
            </a:r>
            <a:endParaRPr lang="en-US" sz="1400" dirty="0" smtClean="0"/>
          </a:p>
          <a:p>
            <a:pPr eaLnBrk="1" hangingPunct="1">
              <a:spcBef>
                <a:spcPts val="600"/>
              </a:spcBef>
              <a:spcAft>
                <a:spcPts val="600"/>
              </a:spcAft>
              <a:tabLst>
                <a:tab pos="7315200" algn="l"/>
                <a:tab pos="8001000" algn="r"/>
              </a:tabLst>
            </a:pPr>
            <a:r>
              <a:rPr lang="en-US" sz="1600" b="1" dirty="0" smtClean="0">
                <a:solidFill>
                  <a:schemeClr val="bg2"/>
                </a:solidFill>
              </a:rPr>
              <a:t>Segment </a:t>
            </a:r>
            <a:r>
              <a:rPr lang="en-US" sz="1600" b="1" dirty="0">
                <a:solidFill>
                  <a:schemeClr val="bg2"/>
                </a:solidFill>
              </a:rPr>
              <a:t>6:  </a:t>
            </a:r>
            <a:r>
              <a:rPr lang="en-US" sz="1600" dirty="0">
                <a:solidFill>
                  <a:schemeClr val="bg2"/>
                </a:solidFill>
              </a:rPr>
              <a:t>Correspondence and Non-IPAC Disputes 	</a:t>
            </a:r>
          </a:p>
          <a:p>
            <a:pPr eaLnBrk="1" hangingPunct="1">
              <a:spcBef>
                <a:spcPts val="600"/>
              </a:spcBef>
              <a:spcAft>
                <a:spcPts val="600"/>
              </a:spcAft>
              <a:tabLst>
                <a:tab pos="7315200" algn="l"/>
                <a:tab pos="8001000" algn="r"/>
              </a:tabLst>
            </a:pPr>
            <a:r>
              <a:rPr lang="en-US" sz="1600" b="1" dirty="0">
                <a:solidFill>
                  <a:schemeClr val="bg2"/>
                </a:solidFill>
              </a:rPr>
              <a:t>Segment 7:</a:t>
            </a:r>
            <a:r>
              <a:rPr lang="en-US" sz="1600" dirty="0">
                <a:solidFill>
                  <a:schemeClr val="bg2"/>
                </a:solidFill>
              </a:rPr>
              <a:t>  IPAC Chargebacks and Customer Generated </a:t>
            </a:r>
            <a:r>
              <a:rPr lang="en-US" sz="1600" dirty="0" smtClean="0">
                <a:solidFill>
                  <a:schemeClr val="bg2"/>
                </a:solidFill>
              </a:rPr>
              <a:t>Exceptions</a:t>
            </a:r>
            <a:endParaRPr lang="en-US" sz="1600" dirty="0">
              <a:solidFill>
                <a:schemeClr val="bg2"/>
              </a:solidFill>
            </a:endParaRPr>
          </a:p>
          <a:p>
            <a:pPr eaLnBrk="1" hangingPunct="1">
              <a:spcBef>
                <a:spcPts val="600"/>
              </a:spcBef>
              <a:spcAft>
                <a:spcPts val="600"/>
              </a:spcAft>
              <a:tabLst>
                <a:tab pos="7315200" algn="l"/>
                <a:tab pos="8001000" algn="r"/>
              </a:tabLst>
            </a:pPr>
            <a:r>
              <a:rPr lang="en-US" sz="1600" b="1" dirty="0">
                <a:solidFill>
                  <a:schemeClr val="bg2"/>
                </a:solidFill>
              </a:rPr>
              <a:t>Segment 8:  </a:t>
            </a:r>
            <a:r>
              <a:rPr lang="en-US" sz="1600" dirty="0">
                <a:solidFill>
                  <a:schemeClr val="bg2"/>
                </a:solidFill>
              </a:rPr>
              <a:t>PCAS Customer Novation	</a:t>
            </a:r>
          </a:p>
          <a:p>
            <a:pPr eaLnBrk="1" hangingPunct="1">
              <a:spcBef>
                <a:spcPts val="600"/>
              </a:spcBef>
              <a:spcAft>
                <a:spcPts val="600"/>
              </a:spcAft>
              <a:tabLst>
                <a:tab pos="7315200" algn="l"/>
                <a:tab pos="8001000" algn="r"/>
              </a:tabLst>
            </a:pPr>
            <a:r>
              <a:rPr lang="en-US" sz="1600" b="1" dirty="0">
                <a:solidFill>
                  <a:schemeClr val="bg2"/>
                </a:solidFill>
              </a:rPr>
              <a:t>Segment 9:  </a:t>
            </a:r>
            <a:r>
              <a:rPr lang="en-US" sz="1600" dirty="0" smtClean="0">
                <a:solidFill>
                  <a:schemeClr val="bg2"/>
                </a:solidFill>
              </a:rPr>
              <a:t>PCAS Unfilled Customer Order </a:t>
            </a:r>
            <a:r>
              <a:rPr lang="en-US" sz="1600" dirty="0">
                <a:solidFill>
                  <a:schemeClr val="bg2"/>
                </a:solidFill>
              </a:rPr>
              <a:t>Reversal	</a:t>
            </a:r>
            <a:endParaRPr lang="en-US" sz="1600" dirty="0" smtClean="0">
              <a:solidFill>
                <a:schemeClr val="bg2"/>
              </a:solidFill>
            </a:endParaRPr>
          </a:p>
          <a:p>
            <a:pPr eaLnBrk="1" hangingPunct="1">
              <a:spcBef>
                <a:spcPts val="600"/>
              </a:spcBef>
              <a:spcAft>
                <a:spcPts val="600"/>
              </a:spcAft>
              <a:tabLst>
                <a:tab pos="7315200" algn="l"/>
                <a:tab pos="8001000" algn="r"/>
              </a:tabLst>
            </a:pPr>
            <a:r>
              <a:rPr lang="en-US" sz="1600" dirty="0" smtClean="0">
                <a:solidFill>
                  <a:schemeClr val="bg2"/>
                </a:solidFill>
              </a:rPr>
              <a:t> </a:t>
            </a:r>
            <a:r>
              <a:rPr lang="en-US" sz="1600" b="1" dirty="0" smtClean="0">
                <a:solidFill>
                  <a:schemeClr val="bg2"/>
                </a:solidFill>
              </a:rPr>
              <a:t>Segment </a:t>
            </a:r>
            <a:r>
              <a:rPr lang="en-US" sz="1600" b="1" dirty="0">
                <a:solidFill>
                  <a:schemeClr val="bg2"/>
                </a:solidFill>
              </a:rPr>
              <a:t>10:  </a:t>
            </a:r>
            <a:r>
              <a:rPr lang="en-US" sz="1600" dirty="0">
                <a:solidFill>
                  <a:schemeClr val="bg2"/>
                </a:solidFill>
              </a:rPr>
              <a:t>Treasury Referral	</a:t>
            </a:r>
          </a:p>
          <a:p>
            <a:pPr eaLnBrk="1" hangingPunct="1">
              <a:spcBef>
                <a:spcPts val="600"/>
              </a:spcBef>
              <a:spcAft>
                <a:spcPts val="600"/>
              </a:spcAft>
              <a:tabLst>
                <a:tab pos="7315200" algn="l"/>
                <a:tab pos="8001000" algn="r"/>
              </a:tabLst>
            </a:pPr>
            <a:r>
              <a:rPr lang="en-US" sz="1600" b="1" dirty="0">
                <a:solidFill>
                  <a:schemeClr val="bg2"/>
                </a:solidFill>
              </a:rPr>
              <a:t>Segment 11:  </a:t>
            </a:r>
            <a:r>
              <a:rPr lang="en-US" sz="1600" dirty="0">
                <a:solidFill>
                  <a:schemeClr val="bg2"/>
                </a:solidFill>
              </a:rPr>
              <a:t>Allowance for Loss 	</a:t>
            </a:r>
          </a:p>
          <a:p>
            <a:pPr eaLnBrk="1" hangingPunct="1">
              <a:spcBef>
                <a:spcPts val="600"/>
              </a:spcBef>
              <a:spcAft>
                <a:spcPts val="600"/>
              </a:spcAft>
              <a:tabLst>
                <a:tab pos="7315200" algn="l"/>
                <a:tab pos="8001000" algn="r"/>
              </a:tabLst>
            </a:pPr>
            <a:r>
              <a:rPr lang="en-US" sz="1600" b="1" dirty="0">
                <a:solidFill>
                  <a:schemeClr val="bg2"/>
                </a:solidFill>
              </a:rPr>
              <a:t>Segment 12: </a:t>
            </a:r>
            <a:r>
              <a:rPr lang="en-US" sz="1600" dirty="0">
                <a:solidFill>
                  <a:schemeClr val="bg2"/>
                </a:solidFill>
              </a:rPr>
              <a:t> Treasury Report on Receivables (TROR)</a:t>
            </a:r>
            <a:r>
              <a:rPr lang="en-US" sz="1200" dirty="0">
                <a:solidFill>
                  <a:schemeClr val="bg2"/>
                </a:solidFill>
              </a:rPr>
              <a:t>	</a:t>
            </a:r>
          </a:p>
        </p:txBody>
      </p:sp>
      <p:sp>
        <p:nvSpPr>
          <p:cNvPr id="2" name="Footer Placeholder 1"/>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11" name="TextBox 10"/>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79</a:t>
            </a:fld>
            <a:endParaRPr lang="en-US" sz="1000" dirty="0"/>
          </a:p>
        </p:txBody>
      </p:sp>
    </p:spTree>
    <p:extLst>
      <p:ext uri="{BB962C8B-B14F-4D97-AF65-F5344CB8AC3E}">
        <p14:creationId xmlns:p14="http://schemas.microsoft.com/office/powerpoint/2010/main" val="17179639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6"/>
          <p:cNvSpPr>
            <a:spLocks noGrp="1" noChangeArrowheads="1"/>
          </p:cNvSpPr>
          <p:nvPr>
            <p:ph type="title"/>
          </p:nvPr>
        </p:nvSpPr>
        <p:spPr>
          <a:xfrm>
            <a:off x="460056" y="329184"/>
            <a:ext cx="8565557" cy="563562"/>
          </a:xfrm>
        </p:spPr>
        <p:txBody>
          <a:bodyPr anchor="b" anchorCtr="0"/>
          <a:lstStyle/>
          <a:p>
            <a:pPr eaLnBrk="1" hangingPunct="1"/>
            <a:r>
              <a:rPr lang="en-US" sz="2600" b="1" dirty="0" smtClean="0">
                <a:solidFill>
                  <a:schemeClr val="bg1"/>
                </a:solidFill>
                <a:effectLst/>
                <a:latin typeface="+mj-lt"/>
                <a:ea typeface="+mj-ea"/>
                <a:cs typeface="+mj-cs"/>
              </a:rPr>
              <a:t>Delinquency Management </a:t>
            </a:r>
            <a:r>
              <a:rPr lang="en-US" dirty="0" smtClean="0"/>
              <a:t>– Key Concepts</a:t>
            </a:r>
          </a:p>
        </p:txBody>
      </p:sp>
      <p:sp>
        <p:nvSpPr>
          <p:cNvPr id="8195" name="Rectangle 7"/>
          <p:cNvSpPr>
            <a:spLocks noGrp="1" noChangeArrowheads="1"/>
          </p:cNvSpPr>
          <p:nvPr>
            <p:ph idx="1"/>
          </p:nvPr>
        </p:nvSpPr>
        <p:spPr>
          <a:xfrm>
            <a:off x="308345" y="1069970"/>
            <a:ext cx="8835656" cy="3174539"/>
          </a:xfrm>
        </p:spPr>
        <p:txBody>
          <a:bodyPr/>
          <a:lstStyle/>
          <a:p>
            <a:pPr lvl="0">
              <a:spcBef>
                <a:spcPts val="300"/>
              </a:spcBef>
              <a:spcAft>
                <a:spcPts val="300"/>
              </a:spcAft>
            </a:pPr>
            <a:r>
              <a:rPr lang="en-US" sz="2000" b="1" dirty="0" smtClean="0"/>
              <a:t>Overdue </a:t>
            </a:r>
            <a:r>
              <a:rPr lang="en-US" sz="2000" b="1" dirty="0"/>
              <a:t>Charges </a:t>
            </a:r>
            <a:endParaRPr lang="en-US" sz="2000" dirty="0"/>
          </a:p>
          <a:p>
            <a:pPr lvl="1">
              <a:spcBef>
                <a:spcPts val="600"/>
              </a:spcBef>
              <a:spcAft>
                <a:spcPts val="600"/>
              </a:spcAft>
            </a:pPr>
            <a:r>
              <a:rPr lang="en-US" sz="1800" dirty="0" smtClean="0"/>
              <a:t>Applied </a:t>
            </a:r>
            <a:r>
              <a:rPr lang="en-US" sz="1800" dirty="0"/>
              <a:t>for </a:t>
            </a:r>
            <a:r>
              <a:rPr lang="en-US" sz="1800" u="sng" dirty="0"/>
              <a:t>Non-Federal customers</a:t>
            </a:r>
            <a:r>
              <a:rPr lang="en-US" sz="1800" dirty="0"/>
              <a:t> doing business with </a:t>
            </a:r>
            <a:r>
              <a:rPr lang="en-US" sz="1800" dirty="0" smtClean="0"/>
              <a:t>the following Business Lines</a:t>
            </a:r>
          </a:p>
          <a:p>
            <a:pPr lvl="1">
              <a:spcBef>
                <a:spcPts val="600"/>
              </a:spcBef>
              <a:spcAft>
                <a:spcPts val="600"/>
              </a:spcAft>
            </a:pPr>
            <a:endParaRPr lang="en-US" sz="1800" dirty="0" smtClean="0"/>
          </a:p>
        </p:txBody>
      </p:sp>
      <p:sp>
        <p:nvSpPr>
          <p:cNvPr id="2" name="Footer Placeholder 1"/>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10" name="TextBox 9"/>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8</a:t>
            </a:fld>
            <a:endParaRPr lang="en-US" sz="1000" dirty="0"/>
          </a:p>
        </p:txBody>
      </p:sp>
      <p:graphicFrame>
        <p:nvGraphicFramePr>
          <p:cNvPr id="3" name="Table 2"/>
          <p:cNvGraphicFramePr>
            <a:graphicFrameLocks noGrp="1"/>
          </p:cNvGraphicFramePr>
          <p:nvPr>
            <p:extLst>
              <p:ext uri="{D42A27DB-BD31-4B8C-83A1-F6EECF244321}">
                <p14:modId xmlns:p14="http://schemas.microsoft.com/office/powerpoint/2010/main" val="1964535501"/>
              </p:ext>
            </p:extLst>
          </p:nvPr>
        </p:nvGraphicFramePr>
        <p:xfrm>
          <a:off x="1624082" y="1883945"/>
          <a:ext cx="7438030" cy="4181181"/>
        </p:xfrm>
        <a:graphic>
          <a:graphicData uri="http://schemas.openxmlformats.org/drawingml/2006/table">
            <a:tbl>
              <a:tblPr firstRow="1" bandRow="1">
                <a:tableStyleId>{5C22544A-7EE6-4342-B048-85BDC9FD1C3A}</a:tableStyleId>
              </a:tblPr>
              <a:tblGrid>
                <a:gridCol w="3944205"/>
                <a:gridCol w="3493825"/>
              </a:tblGrid>
              <a:tr h="325461">
                <a:tc>
                  <a:txBody>
                    <a:bodyPr/>
                    <a:lstStyle/>
                    <a:p>
                      <a:pPr algn="ctr"/>
                      <a:r>
                        <a:rPr lang="en-US" sz="1400" dirty="0" smtClean="0">
                          <a:solidFill>
                            <a:schemeClr val="tx1"/>
                          </a:solidFill>
                        </a:rPr>
                        <a:t>Region 6</a:t>
                      </a:r>
                      <a:endParaRPr lang="en-US" sz="1400" dirty="0">
                        <a:solidFill>
                          <a:schemeClr val="tx1"/>
                        </a:solidFill>
                      </a:endParaRPr>
                    </a:p>
                  </a:txBody>
                  <a:tcPr/>
                </a:tc>
                <a:tc>
                  <a:txBody>
                    <a:bodyPr/>
                    <a:lstStyle/>
                    <a:p>
                      <a:pPr algn="ctr"/>
                      <a:r>
                        <a:rPr lang="en-US" sz="1400" dirty="0" smtClean="0">
                          <a:solidFill>
                            <a:schemeClr val="tx1"/>
                          </a:solidFill>
                        </a:rPr>
                        <a:t>Region 7</a:t>
                      </a:r>
                      <a:endParaRPr lang="en-US" sz="1400" dirty="0">
                        <a:solidFill>
                          <a:schemeClr val="tx1"/>
                        </a:solidFill>
                      </a:endParaRPr>
                    </a:p>
                  </a:txBody>
                  <a:tcPr/>
                </a:tc>
              </a:tr>
              <a:tr h="370840">
                <a:tc>
                  <a:txBody>
                    <a:bodyPr/>
                    <a:lstStyle/>
                    <a:p>
                      <a:r>
                        <a:rPr lang="en-US" sz="1400" dirty="0" smtClean="0"/>
                        <a:t>R6</a:t>
                      </a:r>
                      <a:r>
                        <a:rPr lang="en-US" sz="1400" baseline="0" dirty="0" smtClean="0"/>
                        <a:t> </a:t>
                      </a:r>
                      <a:r>
                        <a:rPr lang="en-US" sz="1400" dirty="0" smtClean="0"/>
                        <a:t>Claims</a:t>
                      </a:r>
                      <a:endParaRPr lang="en-US" sz="1400" dirty="0"/>
                    </a:p>
                  </a:txBody>
                  <a:tcPr/>
                </a:tc>
                <a:tc>
                  <a:txBody>
                    <a:bodyPr/>
                    <a:lstStyle/>
                    <a:p>
                      <a:r>
                        <a:rPr lang="en-US" sz="1400" dirty="0" smtClean="0"/>
                        <a:t>R7</a:t>
                      </a:r>
                      <a:r>
                        <a:rPr lang="en-US" sz="1400" baseline="0" dirty="0" smtClean="0"/>
                        <a:t> C</a:t>
                      </a:r>
                      <a:r>
                        <a:rPr lang="en-US" sz="1400" dirty="0" smtClean="0"/>
                        <a:t>laims</a:t>
                      </a:r>
                      <a:endParaRPr lang="en-US" sz="1400" dirty="0"/>
                    </a:p>
                  </a:txBody>
                  <a:tcPr/>
                </a:tc>
              </a:tr>
              <a:tr h="370840">
                <a:tc>
                  <a:txBody>
                    <a:bodyPr/>
                    <a:lstStyle/>
                    <a:p>
                      <a:r>
                        <a:rPr lang="en-US" sz="1400" dirty="0" smtClean="0"/>
                        <a:t>National Assisted Acquisition Services-FEDSIM</a:t>
                      </a:r>
                      <a:endParaRPr lang="en-US" sz="1400" dirty="0"/>
                    </a:p>
                  </a:txBody>
                  <a:tcPr/>
                </a:tc>
                <a:tc>
                  <a:txBody>
                    <a:bodyPr/>
                    <a:lstStyle/>
                    <a:p>
                      <a:r>
                        <a:rPr lang="en-US" sz="1400" dirty="0" smtClean="0"/>
                        <a:t>Outlease</a:t>
                      </a:r>
                      <a:endParaRPr lang="en-US" sz="1400" dirty="0"/>
                    </a:p>
                  </a:txBody>
                  <a:tcPr/>
                </a:tc>
              </a:tr>
              <a:tr h="370840">
                <a:tc>
                  <a:txBody>
                    <a:bodyPr/>
                    <a:lstStyle/>
                    <a:p>
                      <a:r>
                        <a:rPr lang="en-US" sz="1400" dirty="0" smtClean="0"/>
                        <a:t>Regional Assisted Acquisition Services</a:t>
                      </a:r>
                      <a:endParaRPr lang="en-US" sz="1400" dirty="0"/>
                    </a:p>
                  </a:txBody>
                  <a:tcPr/>
                </a:tc>
                <a:tc>
                  <a:txBody>
                    <a:bodyPr/>
                    <a:lstStyle/>
                    <a:p>
                      <a:r>
                        <a:rPr lang="en-US" sz="1400" dirty="0" smtClean="0"/>
                        <a:t>R7 Manual</a:t>
                      </a:r>
                      <a:r>
                        <a:rPr lang="en-US" sz="1400" baseline="0" dirty="0" smtClean="0"/>
                        <a:t> Business Lines</a:t>
                      </a:r>
                      <a:endParaRPr lang="en-US" sz="1400" dirty="0"/>
                    </a:p>
                  </a:txBody>
                  <a:tcPr/>
                </a:tc>
              </a:tr>
              <a:tr h="370840">
                <a:tc>
                  <a:txBody>
                    <a:bodyPr/>
                    <a:lstStyle/>
                    <a:p>
                      <a:r>
                        <a:rPr lang="en-US" sz="1400" dirty="0" smtClean="0"/>
                        <a:t>Integrated Workplace Acquisition Center (IWAC)</a:t>
                      </a:r>
                      <a:endParaRPr lang="en-US" sz="1400" dirty="0"/>
                    </a:p>
                  </a:txBody>
                  <a:tcPr/>
                </a:tc>
                <a:tc>
                  <a:txBody>
                    <a:bodyPr/>
                    <a:lstStyle/>
                    <a:p>
                      <a:endParaRPr lang="en-US" sz="1400" dirty="0"/>
                    </a:p>
                  </a:txBody>
                  <a:tcPr/>
                </a:tc>
              </a:tr>
              <a:tr h="370840">
                <a:tc>
                  <a:txBody>
                    <a:bodyPr/>
                    <a:lstStyle/>
                    <a:p>
                      <a:r>
                        <a:rPr lang="en-US" sz="1400" dirty="0" smtClean="0"/>
                        <a:t>Regional Network Services-Expanded Services</a:t>
                      </a:r>
                      <a:endParaRPr lang="en-US" sz="1400" dirty="0"/>
                    </a:p>
                  </a:txBody>
                  <a:tcPr/>
                </a:tc>
                <a:tc>
                  <a:txBody>
                    <a:bodyPr/>
                    <a:lstStyle/>
                    <a:p>
                      <a:endParaRPr lang="en-US" sz="1400" dirty="0"/>
                    </a:p>
                  </a:txBody>
                  <a:tcPr/>
                </a:tc>
              </a:tr>
              <a:tr h="370840">
                <a:tc>
                  <a:txBody>
                    <a:bodyPr/>
                    <a:lstStyle/>
                    <a:p>
                      <a:r>
                        <a:rPr lang="en-US" sz="1400" dirty="0" smtClean="0"/>
                        <a:t>National IT Commodity Program</a:t>
                      </a:r>
                      <a:endParaRPr lang="en-US" sz="1400" dirty="0"/>
                    </a:p>
                  </a:txBody>
                  <a:tcPr/>
                </a:tc>
                <a:tc>
                  <a:txBody>
                    <a:bodyPr/>
                    <a:lstStyle/>
                    <a:p>
                      <a:endParaRPr lang="en-US" sz="1400" dirty="0"/>
                    </a:p>
                  </a:txBody>
                  <a:tcPr/>
                </a:tc>
              </a:tr>
              <a:tr h="370840">
                <a:tc>
                  <a:txBody>
                    <a:bodyPr/>
                    <a:lstStyle/>
                    <a:p>
                      <a:r>
                        <a:rPr lang="en-US" sz="1400" dirty="0" smtClean="0"/>
                        <a:t>HSPD-12</a:t>
                      </a:r>
                      <a:endParaRPr lang="en-US" sz="1400" dirty="0"/>
                    </a:p>
                  </a:txBody>
                  <a:tcPr/>
                </a:tc>
                <a:tc>
                  <a:txBody>
                    <a:bodyPr/>
                    <a:lstStyle/>
                    <a:p>
                      <a:endParaRPr lang="en-US" sz="1400" dirty="0"/>
                    </a:p>
                  </a:txBody>
                  <a:tcPr/>
                </a:tc>
              </a:tr>
              <a:tr h="370840">
                <a:tc>
                  <a:txBody>
                    <a:bodyPr/>
                    <a:lstStyle/>
                    <a:p>
                      <a:r>
                        <a:rPr lang="en-US" sz="1400" dirty="0" smtClean="0"/>
                        <a:t>Telecom/WAN</a:t>
                      </a:r>
                      <a:endParaRPr lang="en-US" sz="1400" dirty="0"/>
                    </a:p>
                  </a:txBody>
                  <a:tcPr/>
                </a:tc>
                <a:tc>
                  <a:txBody>
                    <a:bodyPr/>
                    <a:lstStyle/>
                    <a:p>
                      <a:endParaRPr lang="en-US" sz="1400" dirty="0"/>
                    </a:p>
                  </a:txBody>
                  <a:tcPr/>
                </a:tc>
              </a:tr>
              <a:tr h="370840">
                <a:tc>
                  <a:txBody>
                    <a:bodyPr/>
                    <a:lstStyle/>
                    <a:p>
                      <a:r>
                        <a:rPr lang="en-US" sz="1400" dirty="0" smtClean="0"/>
                        <a:t>External Services</a:t>
                      </a:r>
                      <a:endParaRPr lang="en-US" sz="1400" dirty="0"/>
                    </a:p>
                  </a:txBody>
                  <a:tcPr/>
                </a:tc>
                <a:tc>
                  <a:txBody>
                    <a:bodyPr/>
                    <a:lstStyle/>
                    <a:p>
                      <a:endParaRPr lang="en-US" sz="1400" dirty="0"/>
                    </a:p>
                  </a:txBody>
                  <a:tcPr/>
                </a:tc>
              </a:tr>
              <a:tr h="370840">
                <a:tc>
                  <a:txBody>
                    <a:bodyPr/>
                    <a:lstStyle/>
                    <a:p>
                      <a:r>
                        <a:rPr lang="en-US" sz="1400" dirty="0" smtClean="0"/>
                        <a:t>R6</a:t>
                      </a:r>
                      <a:r>
                        <a:rPr lang="en-US" sz="1400" baseline="0" dirty="0" smtClean="0"/>
                        <a:t> </a:t>
                      </a:r>
                      <a:r>
                        <a:rPr lang="en-US" sz="1400" dirty="0" smtClean="0"/>
                        <a:t>Manual Business Lines</a:t>
                      </a:r>
                      <a:endParaRPr lang="en-US" sz="1400" dirty="0"/>
                    </a:p>
                  </a:txBody>
                  <a:tcPr/>
                </a:tc>
                <a:tc>
                  <a:txBody>
                    <a:bodyPr/>
                    <a:lstStyle/>
                    <a:p>
                      <a:endParaRPr lang="en-US" sz="1400" dirty="0"/>
                    </a:p>
                  </a:txBody>
                  <a:tcPr/>
                </a:tc>
              </a:tr>
            </a:tbl>
          </a:graphicData>
        </a:graphic>
      </p:graphicFrame>
    </p:spTree>
    <p:extLst>
      <p:ext uri="{BB962C8B-B14F-4D97-AF65-F5344CB8AC3E}">
        <p14:creationId xmlns:p14="http://schemas.microsoft.com/office/powerpoint/2010/main" val="622011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itle 1"/>
          <p:cNvSpPr>
            <a:spLocks noGrp="1"/>
          </p:cNvSpPr>
          <p:nvPr>
            <p:ph type="title"/>
          </p:nvPr>
        </p:nvSpPr>
        <p:spPr/>
        <p:txBody>
          <a:bodyPr/>
          <a:lstStyle/>
          <a:p>
            <a:r>
              <a:rPr lang="en-US" dirty="0" smtClean="0"/>
              <a:t>Non-IPAC Write-Offs </a:t>
            </a:r>
            <a:r>
              <a:rPr lang="en-US" dirty="0"/>
              <a:t>– </a:t>
            </a:r>
            <a:r>
              <a:rPr lang="en-US" dirty="0" smtClean="0"/>
              <a:t>Overview</a:t>
            </a:r>
          </a:p>
        </p:txBody>
      </p:sp>
      <p:sp>
        <p:nvSpPr>
          <p:cNvPr id="194565" name="Content Placeholder 5"/>
          <p:cNvSpPr>
            <a:spLocks noGrp="1"/>
          </p:cNvSpPr>
          <p:nvPr>
            <p:ph idx="4294967295"/>
          </p:nvPr>
        </p:nvSpPr>
        <p:spPr>
          <a:xfrm>
            <a:off x="381000" y="1152525"/>
            <a:ext cx="8763000" cy="3599949"/>
          </a:xfrm>
          <a:prstGeom prst="rect">
            <a:avLst/>
          </a:prstGeom>
        </p:spPr>
        <p:txBody>
          <a:bodyPr/>
          <a:lstStyle/>
          <a:p>
            <a:pPr>
              <a:spcBef>
                <a:spcPts val="600"/>
              </a:spcBef>
              <a:spcAft>
                <a:spcPts val="600"/>
              </a:spcAft>
            </a:pPr>
            <a:r>
              <a:rPr lang="en-US" sz="1800" dirty="0" smtClean="0"/>
              <a:t>Non-IPAC Receivables outstanding amounts may be written-off manually if the bill is </a:t>
            </a:r>
            <a:r>
              <a:rPr lang="en-US" sz="1800" u="sng" dirty="0" smtClean="0"/>
              <a:t>deemed uncollectible</a:t>
            </a:r>
            <a:r>
              <a:rPr lang="en-US" sz="1800" dirty="0" smtClean="0"/>
              <a:t> by GSA </a:t>
            </a:r>
          </a:p>
          <a:p>
            <a:pPr lvl="1">
              <a:spcBef>
                <a:spcPts val="600"/>
              </a:spcBef>
              <a:spcAft>
                <a:spcPts val="600"/>
              </a:spcAft>
            </a:pPr>
            <a:r>
              <a:rPr lang="en-US" sz="1800" dirty="0" smtClean="0"/>
              <a:t>GSA uses the </a:t>
            </a:r>
            <a:r>
              <a:rPr lang="en-US" sz="1800" u="sng" dirty="0" smtClean="0"/>
              <a:t>Aged Receivable Report</a:t>
            </a:r>
            <a:r>
              <a:rPr lang="en-US" sz="1800" dirty="0" smtClean="0"/>
              <a:t> to identify eligible statements to be written off</a:t>
            </a:r>
            <a:r>
              <a:rPr lang="en-US" sz="1800" u="sng" dirty="0" smtClean="0"/>
              <a:t>  </a:t>
            </a:r>
          </a:p>
          <a:p>
            <a:pPr lvl="2">
              <a:spcBef>
                <a:spcPts val="600"/>
              </a:spcBef>
              <a:spcAft>
                <a:spcPts val="600"/>
              </a:spcAft>
            </a:pPr>
            <a:r>
              <a:rPr lang="en-US" sz="1800" dirty="0"/>
              <a:t>R</a:t>
            </a:r>
            <a:r>
              <a:rPr lang="en-US" sz="1800" dirty="0" smtClean="0"/>
              <a:t>eport output is formatted as a csv file</a:t>
            </a:r>
          </a:p>
          <a:p>
            <a:pPr lvl="2">
              <a:spcBef>
                <a:spcPts val="600"/>
              </a:spcBef>
              <a:spcAft>
                <a:spcPts val="600"/>
              </a:spcAft>
            </a:pPr>
            <a:r>
              <a:rPr lang="en-US" sz="1800" dirty="0" smtClean="0"/>
              <a:t>Includes the number of days the receivable is delinquent</a:t>
            </a:r>
          </a:p>
          <a:p>
            <a:pPr lvl="1">
              <a:spcBef>
                <a:spcPts val="600"/>
              </a:spcBef>
              <a:spcAft>
                <a:spcPts val="600"/>
              </a:spcAft>
            </a:pPr>
            <a:endParaRPr lang="en-US" sz="1800" u="sng" dirty="0"/>
          </a:p>
          <a:p>
            <a:pPr lvl="1">
              <a:spcBef>
                <a:spcPts val="600"/>
              </a:spcBef>
              <a:spcAft>
                <a:spcPts val="600"/>
              </a:spcAft>
            </a:pPr>
            <a:endParaRPr lang="en-US" sz="1800" u="sng" dirty="0" smtClean="0"/>
          </a:p>
          <a:p>
            <a:pPr lvl="1">
              <a:spcBef>
                <a:spcPts val="600"/>
              </a:spcBef>
              <a:spcAft>
                <a:spcPts val="600"/>
              </a:spcAft>
            </a:pPr>
            <a:endParaRPr lang="en-US" sz="1800" u="sng" dirty="0" smtClean="0"/>
          </a:p>
          <a:p>
            <a:pPr marL="346075" lvl="1" indent="0">
              <a:spcBef>
                <a:spcPts val="600"/>
              </a:spcBef>
              <a:spcAft>
                <a:spcPts val="600"/>
              </a:spcAft>
              <a:buNone/>
            </a:pPr>
            <a:endParaRPr lang="en-US" sz="1800" u="sng" dirty="0" smtClean="0"/>
          </a:p>
          <a:p>
            <a:pPr lvl="1">
              <a:spcBef>
                <a:spcPts val="600"/>
              </a:spcBef>
              <a:spcAft>
                <a:spcPts val="600"/>
              </a:spcAft>
            </a:pPr>
            <a:r>
              <a:rPr lang="en-US" sz="1800" dirty="0" smtClean="0"/>
              <a:t>Pegasys </a:t>
            </a:r>
            <a:r>
              <a:rPr lang="en-US" sz="1800" u="sng" dirty="0" smtClean="0"/>
              <a:t>Outstanding Bills Query </a:t>
            </a:r>
            <a:r>
              <a:rPr lang="en-US" sz="1800" dirty="0" smtClean="0"/>
              <a:t>provides additional details regarding the outstanding amount to be written off</a:t>
            </a:r>
          </a:p>
          <a:p>
            <a:pPr marL="342900" lvl="1" indent="-342900">
              <a:spcBef>
                <a:spcPts val="600"/>
              </a:spcBef>
              <a:spcAft>
                <a:spcPts val="600"/>
              </a:spcAft>
              <a:buFont typeface="Arial" pitchFamily="34" charset="0"/>
              <a:buChar char="•"/>
            </a:pPr>
            <a:endParaRPr lang="en-US" sz="1800" dirty="0"/>
          </a:p>
        </p:txBody>
      </p:sp>
      <p:sp>
        <p:nvSpPr>
          <p:cNvPr id="2" name="Footer Placeholder 1"/>
          <p:cNvSpPr>
            <a:spLocks noGrp="1"/>
          </p:cNvSpPr>
          <p:nvPr>
            <p:ph type="ftr" sz="quarter" idx="4294967295"/>
          </p:nvPr>
        </p:nvSpPr>
        <p:spPr>
          <a:xfrm>
            <a:off x="376177" y="6553200"/>
            <a:ext cx="7010400" cy="304800"/>
          </a:xfrm>
          <a:prstGeom prst="rect">
            <a:avLst/>
          </a:prstGeo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3" name="Slide Number Placeholder 2"/>
          <p:cNvSpPr>
            <a:spLocks noGrp="1"/>
          </p:cNvSpPr>
          <p:nvPr>
            <p:ph type="sldNum" sz="quarter" idx="11"/>
          </p:nvPr>
        </p:nvSpPr>
        <p:spPr>
          <a:xfrm>
            <a:off x="-87086" y="6248405"/>
            <a:ext cx="455612" cy="293688"/>
          </a:xfrm>
        </p:spPr>
        <p:txBody>
          <a:bodyPr anchor="t"/>
          <a:lstStyle/>
          <a:p>
            <a:pPr algn="r">
              <a:defRPr/>
            </a:pPr>
            <a:fld id="{215F2CEC-58A8-492B-AD0D-C2BF1A7F0D89}" type="slidenum">
              <a:rPr lang="en-US" sz="1000" smtClean="0"/>
              <a:pPr algn="r">
                <a:defRPr/>
              </a:pPr>
              <a:t>80</a:t>
            </a:fld>
            <a:endParaRPr lang="en-US" sz="1000" dirty="0"/>
          </a:p>
        </p:txBody>
      </p:sp>
      <p:graphicFrame>
        <p:nvGraphicFramePr>
          <p:cNvPr id="5" name="Table 4"/>
          <p:cNvGraphicFramePr>
            <a:graphicFrameLocks noGrp="1"/>
          </p:cNvGraphicFramePr>
          <p:nvPr>
            <p:extLst>
              <p:ext uri="{D42A27DB-BD31-4B8C-83A1-F6EECF244321}">
                <p14:modId xmlns:p14="http://schemas.microsoft.com/office/powerpoint/2010/main" val="2553152113"/>
              </p:ext>
            </p:extLst>
          </p:nvPr>
        </p:nvGraphicFramePr>
        <p:xfrm>
          <a:off x="664662" y="3548978"/>
          <a:ext cx="8229600" cy="1203496"/>
        </p:xfrm>
        <a:graphic>
          <a:graphicData uri="http://schemas.openxmlformats.org/drawingml/2006/table">
            <a:tbl>
              <a:tblPr/>
              <a:tblGrid>
                <a:gridCol w="549977"/>
                <a:gridCol w="549977"/>
                <a:gridCol w="779133"/>
                <a:gridCol w="263530"/>
                <a:gridCol w="1363484"/>
                <a:gridCol w="549977"/>
                <a:gridCol w="1145785"/>
                <a:gridCol w="676013"/>
                <a:gridCol w="664556"/>
                <a:gridCol w="644504"/>
                <a:gridCol w="527061"/>
                <a:gridCol w="515603"/>
              </a:tblGrid>
              <a:tr h="171928">
                <a:tc>
                  <a:txBody>
                    <a:bodyPr/>
                    <a:lstStyle/>
                    <a:p>
                      <a:pPr algn="l" fontAlgn="b"/>
                      <a:r>
                        <a:rPr lang="en-US" sz="1000" b="1" i="0" u="none" strike="noStrike">
                          <a:solidFill>
                            <a:srgbClr val="000000"/>
                          </a:solidFill>
                          <a:effectLst/>
                          <a:latin typeface="Calibri" panose="020F0502020204030204" pitchFamily="34" charset="0"/>
                        </a:rPr>
                        <a:t>Fund</a:t>
                      </a:r>
                    </a:p>
                  </a:txBody>
                  <a:tcPr marL="8596" marR="8596" marT="8596" marB="0" anchor="b">
                    <a:lnL>
                      <a:noFill/>
                    </a:lnL>
                    <a:lnR>
                      <a:noFill/>
                    </a:lnR>
                    <a:lnT>
                      <a:noFill/>
                    </a:lnT>
                    <a:lnB>
                      <a:noFill/>
                    </a:lnB>
                  </a:tcPr>
                </a:tc>
                <a:tc>
                  <a:txBody>
                    <a:bodyPr/>
                    <a:lstStyle/>
                    <a:p>
                      <a:pPr algn="l" fontAlgn="b"/>
                      <a:r>
                        <a:rPr lang="en-US" sz="1000" b="1" i="0" u="none" strike="noStrike">
                          <a:solidFill>
                            <a:srgbClr val="000000"/>
                          </a:solidFill>
                          <a:effectLst/>
                          <a:latin typeface="Calibri" panose="020F0502020204030204" pitchFamily="34" charset="0"/>
                        </a:rPr>
                        <a:t>BBFY</a:t>
                      </a:r>
                    </a:p>
                  </a:txBody>
                  <a:tcPr marL="8596" marR="8596" marT="8596" marB="0" anchor="b">
                    <a:lnL>
                      <a:noFill/>
                    </a:lnL>
                    <a:lnR>
                      <a:noFill/>
                    </a:lnR>
                    <a:lnT>
                      <a:noFill/>
                    </a:lnT>
                    <a:lnB>
                      <a:noFill/>
                    </a:lnB>
                  </a:tcPr>
                </a:tc>
                <a:tc>
                  <a:txBody>
                    <a:bodyPr/>
                    <a:lstStyle/>
                    <a:p>
                      <a:pPr algn="l" fontAlgn="b"/>
                      <a:r>
                        <a:rPr lang="en-US" sz="1000" b="1" i="0" u="none" strike="noStrike">
                          <a:solidFill>
                            <a:srgbClr val="000000"/>
                          </a:solidFill>
                          <a:effectLst/>
                          <a:latin typeface="Calibri" panose="020F0502020204030204" pitchFamily="34" charset="0"/>
                        </a:rPr>
                        <a:t>Business Line</a:t>
                      </a:r>
                    </a:p>
                  </a:txBody>
                  <a:tcPr marL="8596" marR="8596" marT="8596" marB="0" anchor="b">
                    <a:lnL>
                      <a:noFill/>
                    </a:lnL>
                    <a:lnR>
                      <a:noFill/>
                    </a:lnR>
                    <a:lnT>
                      <a:noFill/>
                    </a:lnT>
                    <a:lnB>
                      <a:noFill/>
                    </a:lnB>
                  </a:tcPr>
                </a:tc>
                <a:tc>
                  <a:txBody>
                    <a:bodyPr/>
                    <a:lstStyle/>
                    <a:p>
                      <a:pPr algn="l" fontAlgn="b"/>
                      <a:r>
                        <a:rPr lang="en-US" sz="1000" b="1" i="0" u="none" strike="noStrike">
                          <a:solidFill>
                            <a:srgbClr val="000000"/>
                          </a:solidFill>
                          <a:effectLst/>
                          <a:latin typeface="Calibri" panose="020F0502020204030204" pitchFamily="34" charset="0"/>
                        </a:rPr>
                        <a:t>Reg</a:t>
                      </a:r>
                    </a:p>
                  </a:txBody>
                  <a:tcPr marL="8596" marR="8596" marT="8596" marB="0" anchor="b">
                    <a:lnL>
                      <a:noFill/>
                    </a:lnL>
                    <a:lnR>
                      <a:noFill/>
                    </a:lnR>
                    <a:lnT>
                      <a:noFill/>
                    </a:lnT>
                    <a:lnB>
                      <a:noFill/>
                    </a:lnB>
                  </a:tcPr>
                </a:tc>
                <a:tc>
                  <a:txBody>
                    <a:bodyPr/>
                    <a:lstStyle/>
                    <a:p>
                      <a:pPr algn="l" fontAlgn="b"/>
                      <a:r>
                        <a:rPr lang="en-US" sz="1000" b="1" i="0" u="none" strike="noStrike">
                          <a:solidFill>
                            <a:srgbClr val="000000"/>
                          </a:solidFill>
                          <a:effectLst/>
                          <a:latin typeface="Calibri" panose="020F0502020204030204" pitchFamily="34" charset="0"/>
                        </a:rPr>
                        <a:t>Document Number</a:t>
                      </a:r>
                    </a:p>
                  </a:txBody>
                  <a:tcPr marL="8596" marR="8596" marT="8596" marB="0" anchor="b">
                    <a:lnL>
                      <a:noFill/>
                    </a:lnL>
                    <a:lnR>
                      <a:noFill/>
                    </a:lnR>
                    <a:lnT>
                      <a:noFill/>
                    </a:lnT>
                    <a:lnB>
                      <a:noFill/>
                    </a:lnB>
                  </a:tcPr>
                </a:tc>
                <a:tc>
                  <a:txBody>
                    <a:bodyPr/>
                    <a:lstStyle/>
                    <a:p>
                      <a:pPr algn="l" fontAlgn="b"/>
                      <a:r>
                        <a:rPr lang="en-US" sz="1000" b="1" i="0" u="none" strike="noStrike">
                          <a:solidFill>
                            <a:srgbClr val="000000"/>
                          </a:solidFill>
                          <a:effectLst/>
                          <a:latin typeface="Calibri" panose="020F0502020204030204" pitchFamily="34" charset="0"/>
                        </a:rPr>
                        <a:t>Vendor</a:t>
                      </a:r>
                    </a:p>
                  </a:txBody>
                  <a:tcPr marL="8596" marR="8596" marT="8596" marB="0" anchor="b">
                    <a:lnL>
                      <a:noFill/>
                    </a:lnL>
                    <a:lnR>
                      <a:noFill/>
                    </a:lnR>
                    <a:lnT>
                      <a:noFill/>
                    </a:lnT>
                    <a:lnB>
                      <a:noFill/>
                    </a:lnB>
                  </a:tcPr>
                </a:tc>
                <a:tc>
                  <a:txBody>
                    <a:bodyPr/>
                    <a:lstStyle/>
                    <a:p>
                      <a:pPr algn="l" fontAlgn="b"/>
                      <a:r>
                        <a:rPr lang="en-US" sz="1000" b="1" i="0" u="none" strike="noStrike">
                          <a:solidFill>
                            <a:srgbClr val="000000"/>
                          </a:solidFill>
                          <a:effectLst/>
                          <a:latin typeface="Calibri" panose="020F0502020204030204" pitchFamily="34" charset="0"/>
                        </a:rPr>
                        <a:t>Agreement Number</a:t>
                      </a:r>
                    </a:p>
                  </a:txBody>
                  <a:tcPr marL="8596" marR="8596" marT="8596" marB="0" anchor="b">
                    <a:lnL>
                      <a:noFill/>
                    </a:lnL>
                    <a:lnR>
                      <a:noFill/>
                    </a:lnR>
                    <a:lnT>
                      <a:noFill/>
                    </a:lnT>
                    <a:lnB>
                      <a:noFill/>
                    </a:lnB>
                  </a:tcPr>
                </a:tc>
                <a:tc>
                  <a:txBody>
                    <a:bodyPr/>
                    <a:lstStyle/>
                    <a:p>
                      <a:pPr algn="l" fontAlgn="b"/>
                      <a:r>
                        <a:rPr lang="en-US" sz="1000" b="1" i="0" u="none" strike="noStrike">
                          <a:solidFill>
                            <a:srgbClr val="000000"/>
                          </a:solidFill>
                          <a:effectLst/>
                          <a:latin typeface="Calibri" panose="020F0502020204030204" pitchFamily="34" charset="0"/>
                        </a:rPr>
                        <a:t>Asgn Cd</a:t>
                      </a:r>
                    </a:p>
                  </a:txBody>
                  <a:tcPr marL="8596" marR="8596" marT="8596" marB="0" anchor="b">
                    <a:lnL>
                      <a:noFill/>
                    </a:lnL>
                    <a:lnR>
                      <a:noFill/>
                    </a:lnR>
                    <a:lnT>
                      <a:noFill/>
                    </a:lnT>
                    <a:lnB>
                      <a:noFill/>
                    </a:lnB>
                  </a:tcPr>
                </a:tc>
                <a:tc>
                  <a:txBody>
                    <a:bodyPr/>
                    <a:lstStyle/>
                    <a:p>
                      <a:pPr algn="l" fontAlgn="b"/>
                      <a:r>
                        <a:rPr lang="en-US" sz="1000" b="1" i="0" u="none" strike="noStrike">
                          <a:solidFill>
                            <a:srgbClr val="000000"/>
                          </a:solidFill>
                          <a:effectLst/>
                          <a:latin typeface="Calibri" panose="020F0502020204030204" pitchFamily="34" charset="0"/>
                        </a:rPr>
                        <a:t>Amount</a:t>
                      </a:r>
                    </a:p>
                  </a:txBody>
                  <a:tcPr marL="8596" marR="8596" marT="8596" marB="0" anchor="b">
                    <a:lnL>
                      <a:noFill/>
                    </a:lnL>
                    <a:lnR>
                      <a:noFill/>
                    </a:lnR>
                    <a:lnT>
                      <a:noFill/>
                    </a:lnT>
                    <a:lnB>
                      <a:noFill/>
                    </a:lnB>
                  </a:tcPr>
                </a:tc>
                <a:tc>
                  <a:txBody>
                    <a:bodyPr/>
                    <a:lstStyle/>
                    <a:p>
                      <a:pPr algn="l" fontAlgn="b"/>
                      <a:r>
                        <a:rPr lang="en-US" sz="1000" b="1" i="0" u="none" strike="noStrike">
                          <a:solidFill>
                            <a:srgbClr val="000000"/>
                          </a:solidFill>
                          <a:effectLst/>
                          <a:latin typeface="Calibri" panose="020F0502020204030204" pitchFamily="34" charset="0"/>
                        </a:rPr>
                        <a:t>Bill Date</a:t>
                      </a:r>
                    </a:p>
                  </a:txBody>
                  <a:tcPr marL="8596" marR="8596" marT="8596" marB="0" anchor="b">
                    <a:lnL>
                      <a:noFill/>
                    </a:lnL>
                    <a:lnR>
                      <a:noFill/>
                    </a:lnR>
                    <a:lnT>
                      <a:noFill/>
                    </a:lnT>
                    <a:lnB>
                      <a:noFill/>
                    </a:lnB>
                  </a:tcPr>
                </a:tc>
                <a:tc>
                  <a:txBody>
                    <a:bodyPr/>
                    <a:lstStyle/>
                    <a:p>
                      <a:pPr algn="l" fontAlgn="b"/>
                      <a:r>
                        <a:rPr lang="en-US" sz="1000" b="1" i="0" u="none" strike="noStrike">
                          <a:solidFill>
                            <a:srgbClr val="000000"/>
                          </a:solidFill>
                          <a:effectLst/>
                          <a:latin typeface="Calibri" panose="020F0502020204030204" pitchFamily="34" charset="0"/>
                        </a:rPr>
                        <a:t>Days Old</a:t>
                      </a:r>
                    </a:p>
                  </a:txBody>
                  <a:tcPr marL="8596" marR="8596" marT="8596" marB="0" anchor="b">
                    <a:lnL>
                      <a:noFill/>
                    </a:lnL>
                    <a:lnR>
                      <a:noFill/>
                    </a:lnR>
                    <a:lnT>
                      <a:noFill/>
                    </a:lnT>
                    <a:lnB>
                      <a:noFill/>
                    </a:lnB>
                  </a:tcPr>
                </a:tc>
                <a:tc>
                  <a:txBody>
                    <a:bodyPr/>
                    <a:lstStyle/>
                    <a:p>
                      <a:pPr algn="l" fontAlgn="b"/>
                      <a:r>
                        <a:rPr lang="en-US" sz="1000" b="1" i="0" u="none" strike="noStrike">
                          <a:solidFill>
                            <a:srgbClr val="000000"/>
                          </a:solidFill>
                          <a:effectLst/>
                          <a:latin typeface="Calibri" panose="020F0502020204030204" pitchFamily="34" charset="0"/>
                        </a:rPr>
                        <a:t>Del Days</a:t>
                      </a:r>
                    </a:p>
                  </a:txBody>
                  <a:tcPr marL="8596" marR="8596" marT="8596" marB="0" anchor="b">
                    <a:lnL>
                      <a:noFill/>
                    </a:lnL>
                    <a:lnR>
                      <a:noFill/>
                    </a:lnR>
                    <a:lnT>
                      <a:noFill/>
                    </a:lnT>
                    <a:lnB>
                      <a:noFill/>
                    </a:lnB>
                  </a:tcPr>
                </a:tc>
              </a:tr>
              <a:tr h="171928">
                <a:tc>
                  <a:txBody>
                    <a:bodyPr/>
                    <a:lstStyle/>
                    <a:p>
                      <a:pPr algn="l" fontAlgn="b"/>
                      <a:r>
                        <a:rPr lang="en-US" sz="1000" b="0" i="0" u="none" strike="noStrike">
                          <a:solidFill>
                            <a:srgbClr val="000000"/>
                          </a:solidFill>
                          <a:effectLst/>
                          <a:latin typeface="Calibri" panose="020F0502020204030204" pitchFamily="34" charset="0"/>
                        </a:rPr>
                        <a:t>142R</a:t>
                      </a:r>
                    </a:p>
                  </a:txBody>
                  <a:tcPr marL="8596" marR="8596" marT="8596"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2014</a:t>
                      </a:r>
                    </a:p>
                  </a:txBody>
                  <a:tcPr marL="8596" marR="8596" marT="8596"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R6MANUAL</a:t>
                      </a:r>
                    </a:p>
                  </a:txBody>
                  <a:tcPr marL="8596" marR="8596" marT="8596"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11</a:t>
                      </a:r>
                    </a:p>
                  </a:txBody>
                  <a:tcPr marL="8596" marR="8596" marT="8596"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MDNMN000106-001</a:t>
                      </a:r>
                    </a:p>
                  </a:txBody>
                  <a:tcPr marL="8596" marR="8596" marT="8596"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56302A</a:t>
                      </a:r>
                    </a:p>
                  </a:txBody>
                  <a:tcPr marL="8596" marR="8596" marT="8596"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MBD001-14</a:t>
                      </a:r>
                    </a:p>
                  </a:txBody>
                  <a:tcPr marL="8596" marR="8596" marT="8596"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MNLBL</a:t>
                      </a:r>
                    </a:p>
                  </a:txBody>
                  <a:tcPr marL="8596" marR="8596" marT="859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34000</a:t>
                      </a:r>
                    </a:p>
                  </a:txBody>
                  <a:tcPr marL="8596" marR="8596" marT="859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7/22/2014</a:t>
                      </a:r>
                    </a:p>
                  </a:txBody>
                  <a:tcPr marL="8596" marR="8596" marT="859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258</a:t>
                      </a:r>
                    </a:p>
                  </a:txBody>
                  <a:tcPr marL="8596" marR="8596" marT="859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213</a:t>
                      </a:r>
                    </a:p>
                  </a:txBody>
                  <a:tcPr marL="8596" marR="8596" marT="8596" marB="0" anchor="b">
                    <a:lnL>
                      <a:noFill/>
                    </a:lnL>
                    <a:lnR>
                      <a:noFill/>
                    </a:lnR>
                    <a:lnT>
                      <a:noFill/>
                    </a:lnT>
                    <a:lnB>
                      <a:noFill/>
                    </a:lnB>
                  </a:tcPr>
                </a:tc>
              </a:tr>
              <a:tr h="171928">
                <a:tc>
                  <a:txBody>
                    <a:bodyPr/>
                    <a:lstStyle/>
                    <a:p>
                      <a:pPr algn="l" fontAlgn="b"/>
                      <a:r>
                        <a:rPr lang="en-US" sz="1000" b="0" i="0" u="none" strike="noStrike">
                          <a:solidFill>
                            <a:srgbClr val="000000"/>
                          </a:solidFill>
                          <a:effectLst/>
                          <a:latin typeface="Calibri" panose="020F0502020204030204" pitchFamily="34" charset="0"/>
                        </a:rPr>
                        <a:t>142R</a:t>
                      </a:r>
                    </a:p>
                  </a:txBody>
                  <a:tcPr marL="8596" marR="8596" marT="8596"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2014</a:t>
                      </a:r>
                    </a:p>
                  </a:txBody>
                  <a:tcPr marL="8596" marR="8596" marT="8596"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R6MANUAL</a:t>
                      </a:r>
                    </a:p>
                  </a:txBody>
                  <a:tcPr marL="8596" marR="8596" marT="8596"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11</a:t>
                      </a:r>
                    </a:p>
                  </a:txBody>
                  <a:tcPr marL="8596" marR="8596" marT="8596"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MDNMN000110-001</a:t>
                      </a:r>
                    </a:p>
                  </a:txBody>
                  <a:tcPr marL="8596" marR="8596" marT="8596"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54301A</a:t>
                      </a:r>
                    </a:p>
                  </a:txBody>
                  <a:tcPr marL="8596" marR="8596" marT="8596"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MBF002-14</a:t>
                      </a:r>
                    </a:p>
                  </a:txBody>
                  <a:tcPr marL="8596" marR="8596" marT="8596"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MNLBL</a:t>
                      </a:r>
                    </a:p>
                  </a:txBody>
                  <a:tcPr marL="8596" marR="8596" marT="859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1000</a:t>
                      </a:r>
                    </a:p>
                  </a:txBody>
                  <a:tcPr marL="8596" marR="8596" marT="859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7/22/2014</a:t>
                      </a:r>
                    </a:p>
                  </a:txBody>
                  <a:tcPr marL="8596" marR="8596" marT="859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258</a:t>
                      </a:r>
                    </a:p>
                  </a:txBody>
                  <a:tcPr marL="8596" marR="8596" marT="859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213</a:t>
                      </a:r>
                    </a:p>
                  </a:txBody>
                  <a:tcPr marL="8596" marR="8596" marT="8596" marB="0" anchor="b">
                    <a:lnL>
                      <a:noFill/>
                    </a:lnL>
                    <a:lnR>
                      <a:noFill/>
                    </a:lnR>
                    <a:lnT>
                      <a:noFill/>
                    </a:lnT>
                    <a:lnB>
                      <a:noFill/>
                    </a:lnB>
                  </a:tcPr>
                </a:tc>
              </a:tr>
              <a:tr h="171928">
                <a:tc>
                  <a:txBody>
                    <a:bodyPr/>
                    <a:lstStyle/>
                    <a:p>
                      <a:pPr algn="l" fontAlgn="b"/>
                      <a:r>
                        <a:rPr lang="en-US" sz="1000" b="0" i="0" u="none" strike="noStrike">
                          <a:solidFill>
                            <a:srgbClr val="000000"/>
                          </a:solidFill>
                          <a:effectLst/>
                          <a:latin typeface="Calibri" panose="020F0502020204030204" pitchFamily="34" charset="0"/>
                        </a:rPr>
                        <a:t>142R</a:t>
                      </a:r>
                    </a:p>
                  </a:txBody>
                  <a:tcPr marL="8596" marR="8596" marT="8596"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2014</a:t>
                      </a:r>
                    </a:p>
                  </a:txBody>
                  <a:tcPr marL="8596" marR="8596" marT="8596"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R6MANUAL</a:t>
                      </a:r>
                    </a:p>
                  </a:txBody>
                  <a:tcPr marL="8596" marR="8596" marT="8596"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11</a:t>
                      </a:r>
                    </a:p>
                  </a:txBody>
                  <a:tcPr marL="8596" marR="8596" marT="8596"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MDNMN000116-001</a:t>
                      </a:r>
                    </a:p>
                  </a:txBody>
                  <a:tcPr marL="8596" marR="8596" marT="8596"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56302A</a:t>
                      </a:r>
                    </a:p>
                  </a:txBody>
                  <a:tcPr marL="8596" marR="8596" marT="8596"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MBD001-14</a:t>
                      </a:r>
                    </a:p>
                  </a:txBody>
                  <a:tcPr marL="8596" marR="8596" marT="8596"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MNLBL</a:t>
                      </a:r>
                    </a:p>
                  </a:txBody>
                  <a:tcPr marL="8596" marR="8596" marT="859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34000</a:t>
                      </a:r>
                    </a:p>
                  </a:txBody>
                  <a:tcPr marL="8596" marR="8596" marT="859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8/21/2014</a:t>
                      </a:r>
                    </a:p>
                  </a:txBody>
                  <a:tcPr marL="8596" marR="8596" marT="859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228</a:t>
                      </a:r>
                    </a:p>
                  </a:txBody>
                  <a:tcPr marL="8596" marR="8596" marT="859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183</a:t>
                      </a:r>
                    </a:p>
                  </a:txBody>
                  <a:tcPr marL="8596" marR="8596" marT="8596" marB="0" anchor="b">
                    <a:lnL>
                      <a:noFill/>
                    </a:lnL>
                    <a:lnR>
                      <a:noFill/>
                    </a:lnR>
                    <a:lnT>
                      <a:noFill/>
                    </a:lnT>
                    <a:lnB>
                      <a:noFill/>
                    </a:lnB>
                  </a:tcPr>
                </a:tc>
              </a:tr>
              <a:tr h="171928">
                <a:tc>
                  <a:txBody>
                    <a:bodyPr/>
                    <a:lstStyle/>
                    <a:p>
                      <a:pPr algn="l" fontAlgn="b"/>
                      <a:r>
                        <a:rPr lang="en-US" sz="1000" b="0" i="0" u="none" strike="noStrike">
                          <a:solidFill>
                            <a:srgbClr val="000000"/>
                          </a:solidFill>
                          <a:effectLst/>
                          <a:latin typeface="Calibri" panose="020F0502020204030204" pitchFamily="34" charset="0"/>
                        </a:rPr>
                        <a:t>142R</a:t>
                      </a:r>
                    </a:p>
                  </a:txBody>
                  <a:tcPr marL="8596" marR="8596" marT="8596"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2014</a:t>
                      </a:r>
                    </a:p>
                  </a:txBody>
                  <a:tcPr marL="8596" marR="8596" marT="8596"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R6MANUAL</a:t>
                      </a:r>
                    </a:p>
                  </a:txBody>
                  <a:tcPr marL="8596" marR="8596" marT="8596"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11</a:t>
                      </a:r>
                    </a:p>
                  </a:txBody>
                  <a:tcPr marL="8596" marR="8596" marT="8596"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MDNMN000119-001</a:t>
                      </a:r>
                    </a:p>
                  </a:txBody>
                  <a:tcPr marL="8596" marR="8596" marT="8596"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54301A</a:t>
                      </a:r>
                    </a:p>
                  </a:txBody>
                  <a:tcPr marL="8596" marR="8596" marT="8596"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MBF002-14</a:t>
                      </a:r>
                    </a:p>
                  </a:txBody>
                  <a:tcPr marL="8596" marR="8596" marT="8596"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MNLBL</a:t>
                      </a:r>
                    </a:p>
                  </a:txBody>
                  <a:tcPr marL="8596" marR="8596" marT="859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1875</a:t>
                      </a:r>
                    </a:p>
                  </a:txBody>
                  <a:tcPr marL="8596" marR="8596" marT="859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8/21/2014</a:t>
                      </a:r>
                    </a:p>
                  </a:txBody>
                  <a:tcPr marL="8596" marR="8596" marT="859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228</a:t>
                      </a:r>
                    </a:p>
                  </a:txBody>
                  <a:tcPr marL="8596" marR="8596" marT="859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183</a:t>
                      </a:r>
                    </a:p>
                  </a:txBody>
                  <a:tcPr marL="8596" marR="8596" marT="8596" marB="0" anchor="b">
                    <a:lnL>
                      <a:noFill/>
                    </a:lnL>
                    <a:lnR>
                      <a:noFill/>
                    </a:lnR>
                    <a:lnT>
                      <a:noFill/>
                    </a:lnT>
                    <a:lnB>
                      <a:noFill/>
                    </a:lnB>
                  </a:tcPr>
                </a:tc>
              </a:tr>
              <a:tr h="171928">
                <a:tc>
                  <a:txBody>
                    <a:bodyPr/>
                    <a:lstStyle/>
                    <a:p>
                      <a:pPr algn="l" fontAlgn="b"/>
                      <a:r>
                        <a:rPr lang="en-US" sz="1000" b="0" i="0" u="none" strike="noStrike">
                          <a:solidFill>
                            <a:srgbClr val="000000"/>
                          </a:solidFill>
                          <a:effectLst/>
                          <a:latin typeface="Calibri" panose="020F0502020204030204" pitchFamily="34" charset="0"/>
                        </a:rPr>
                        <a:t>142R</a:t>
                      </a:r>
                    </a:p>
                  </a:txBody>
                  <a:tcPr marL="8596" marR="8596" marT="8596"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2014</a:t>
                      </a:r>
                    </a:p>
                  </a:txBody>
                  <a:tcPr marL="8596" marR="8596" marT="8596"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R6MANUAL</a:t>
                      </a:r>
                    </a:p>
                  </a:txBody>
                  <a:tcPr marL="8596" marR="8596" marT="8596"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11</a:t>
                      </a:r>
                    </a:p>
                  </a:txBody>
                  <a:tcPr marL="8596" marR="8596" marT="8596"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MDNMN000122-001</a:t>
                      </a:r>
                    </a:p>
                  </a:txBody>
                  <a:tcPr marL="8596" marR="8596" marT="8596"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56302A</a:t>
                      </a:r>
                    </a:p>
                  </a:txBody>
                  <a:tcPr marL="8596" marR="8596" marT="8596"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MBD001-14</a:t>
                      </a:r>
                    </a:p>
                  </a:txBody>
                  <a:tcPr marL="8596" marR="8596" marT="8596"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MNLBL</a:t>
                      </a:r>
                    </a:p>
                  </a:txBody>
                  <a:tcPr marL="8596" marR="8596" marT="859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17000</a:t>
                      </a:r>
                    </a:p>
                  </a:txBody>
                  <a:tcPr marL="8596" marR="8596" marT="859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9/23/2014</a:t>
                      </a:r>
                    </a:p>
                  </a:txBody>
                  <a:tcPr marL="8596" marR="8596" marT="859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195</a:t>
                      </a:r>
                    </a:p>
                  </a:txBody>
                  <a:tcPr marL="8596" marR="8596" marT="859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150</a:t>
                      </a:r>
                    </a:p>
                  </a:txBody>
                  <a:tcPr marL="8596" marR="8596" marT="8596" marB="0" anchor="b">
                    <a:lnL>
                      <a:noFill/>
                    </a:lnL>
                    <a:lnR>
                      <a:noFill/>
                    </a:lnR>
                    <a:lnT>
                      <a:noFill/>
                    </a:lnT>
                    <a:lnB>
                      <a:noFill/>
                    </a:lnB>
                  </a:tcPr>
                </a:tc>
              </a:tr>
              <a:tr h="171928">
                <a:tc>
                  <a:txBody>
                    <a:bodyPr/>
                    <a:lstStyle/>
                    <a:p>
                      <a:pPr algn="l" fontAlgn="b"/>
                      <a:r>
                        <a:rPr lang="en-US" sz="1000" b="0" i="0" u="none" strike="noStrike">
                          <a:solidFill>
                            <a:srgbClr val="000000"/>
                          </a:solidFill>
                          <a:effectLst/>
                          <a:latin typeface="Calibri" panose="020F0502020204030204" pitchFamily="34" charset="0"/>
                        </a:rPr>
                        <a:t>142R</a:t>
                      </a:r>
                    </a:p>
                  </a:txBody>
                  <a:tcPr marL="8596" marR="8596" marT="8596"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2014</a:t>
                      </a:r>
                    </a:p>
                  </a:txBody>
                  <a:tcPr marL="8596" marR="8596" marT="8596"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R6MANUAL</a:t>
                      </a:r>
                    </a:p>
                  </a:txBody>
                  <a:tcPr marL="8596" marR="8596" marT="8596"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11</a:t>
                      </a:r>
                    </a:p>
                  </a:txBody>
                  <a:tcPr marL="8596" marR="8596" marT="8596"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MDNMN000130-001</a:t>
                      </a:r>
                    </a:p>
                  </a:txBody>
                  <a:tcPr marL="8596" marR="8596" marT="8596"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56302A</a:t>
                      </a:r>
                    </a:p>
                  </a:txBody>
                  <a:tcPr marL="8596" marR="8596" marT="8596"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MBD001-14</a:t>
                      </a:r>
                    </a:p>
                  </a:txBody>
                  <a:tcPr marL="8596" marR="8596" marT="8596"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MNLBL</a:t>
                      </a:r>
                    </a:p>
                  </a:txBody>
                  <a:tcPr marL="8596" marR="8596" marT="859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17000</a:t>
                      </a:r>
                    </a:p>
                  </a:txBody>
                  <a:tcPr marL="8596" marR="8596" marT="859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10/22/2014</a:t>
                      </a:r>
                    </a:p>
                  </a:txBody>
                  <a:tcPr marL="8596" marR="8596" marT="8596"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166</a:t>
                      </a:r>
                    </a:p>
                  </a:txBody>
                  <a:tcPr marL="8596" marR="8596" marT="8596" marB="0" anchor="b">
                    <a:lnL>
                      <a:noFill/>
                    </a:lnL>
                    <a:lnR>
                      <a:noFill/>
                    </a:lnR>
                    <a:lnT>
                      <a:noFill/>
                    </a:lnT>
                    <a:lnB>
                      <a:noFill/>
                    </a:lnB>
                  </a:tcPr>
                </a:tc>
                <a:tc>
                  <a:txBody>
                    <a:bodyPr/>
                    <a:lstStyle/>
                    <a:p>
                      <a:pPr algn="r" fontAlgn="b"/>
                      <a:r>
                        <a:rPr lang="en-US" sz="1000" b="0" i="0" u="none" strike="noStrike" dirty="0">
                          <a:solidFill>
                            <a:srgbClr val="000000"/>
                          </a:solidFill>
                          <a:effectLst/>
                          <a:latin typeface="Calibri" panose="020F0502020204030204" pitchFamily="34" charset="0"/>
                        </a:rPr>
                        <a:t>121</a:t>
                      </a:r>
                    </a:p>
                  </a:txBody>
                  <a:tcPr marL="8596" marR="8596" marT="8596" marB="0" anchor="b">
                    <a:lnL>
                      <a:noFill/>
                    </a:lnL>
                    <a:lnR>
                      <a:noFill/>
                    </a:lnR>
                    <a:lnT>
                      <a:noFill/>
                    </a:lnT>
                    <a:lnB>
                      <a:noFill/>
                    </a:lnB>
                  </a:tcPr>
                </a:tc>
              </a:tr>
            </a:tbl>
          </a:graphicData>
        </a:graphic>
      </p:graphicFrame>
    </p:spTree>
    <p:extLst>
      <p:ext uri="{BB962C8B-B14F-4D97-AF65-F5344CB8AC3E}">
        <p14:creationId xmlns:p14="http://schemas.microsoft.com/office/powerpoint/2010/main" val="342843607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itle 1"/>
          <p:cNvSpPr>
            <a:spLocks noGrp="1"/>
          </p:cNvSpPr>
          <p:nvPr>
            <p:ph type="title"/>
          </p:nvPr>
        </p:nvSpPr>
        <p:spPr/>
        <p:txBody>
          <a:bodyPr/>
          <a:lstStyle/>
          <a:p>
            <a:r>
              <a:rPr lang="en-US" dirty="0" smtClean="0"/>
              <a:t>Non-IPAC Write-Offs </a:t>
            </a:r>
            <a:r>
              <a:rPr lang="en-US" dirty="0"/>
              <a:t>– </a:t>
            </a:r>
            <a:r>
              <a:rPr lang="en-US" dirty="0" smtClean="0"/>
              <a:t>Overview</a:t>
            </a:r>
          </a:p>
        </p:txBody>
      </p:sp>
      <p:sp>
        <p:nvSpPr>
          <p:cNvPr id="194565" name="Content Placeholder 5"/>
          <p:cNvSpPr>
            <a:spLocks noGrp="1"/>
          </p:cNvSpPr>
          <p:nvPr>
            <p:ph idx="4294967295"/>
          </p:nvPr>
        </p:nvSpPr>
        <p:spPr>
          <a:xfrm>
            <a:off x="381000" y="1152525"/>
            <a:ext cx="8763000" cy="4311633"/>
          </a:xfrm>
          <a:prstGeom prst="rect">
            <a:avLst/>
          </a:prstGeom>
        </p:spPr>
        <p:txBody>
          <a:bodyPr/>
          <a:lstStyle/>
          <a:p>
            <a:pPr>
              <a:spcBef>
                <a:spcPts val="600"/>
              </a:spcBef>
              <a:spcAft>
                <a:spcPts val="600"/>
              </a:spcAft>
            </a:pPr>
            <a:r>
              <a:rPr lang="en-US" sz="1800" dirty="0" smtClean="0"/>
              <a:t>Pegasys </a:t>
            </a:r>
            <a:r>
              <a:rPr lang="en-US" sz="1800" u="sng" dirty="0" smtClean="0"/>
              <a:t>Cash Receipt (CR) document with a Line Type of Write-Off </a:t>
            </a:r>
            <a:r>
              <a:rPr lang="en-US" sz="1800" dirty="0" smtClean="0"/>
              <a:t>records the write-off transaction and triggers:</a:t>
            </a:r>
          </a:p>
          <a:p>
            <a:pPr lvl="1">
              <a:spcBef>
                <a:spcPts val="600"/>
              </a:spcBef>
              <a:spcAft>
                <a:spcPts val="600"/>
              </a:spcAft>
            </a:pPr>
            <a:r>
              <a:rPr lang="en-US" sz="1600" b="1" i="1" dirty="0" smtClean="0"/>
              <a:t>Billing Document and related statement entity updates</a:t>
            </a:r>
          </a:p>
          <a:p>
            <a:pPr lvl="1">
              <a:spcBef>
                <a:spcPts val="600"/>
              </a:spcBef>
              <a:spcAft>
                <a:spcPts val="600"/>
              </a:spcAft>
            </a:pPr>
            <a:r>
              <a:rPr lang="en-US" sz="1600" b="1" i="1" dirty="0" smtClean="0"/>
              <a:t>PCAS Agreement updates</a:t>
            </a:r>
          </a:p>
          <a:p>
            <a:pPr lvl="2">
              <a:spcBef>
                <a:spcPts val="600"/>
              </a:spcBef>
              <a:spcAft>
                <a:spcPts val="600"/>
              </a:spcAft>
            </a:pPr>
            <a:r>
              <a:rPr lang="en-US" sz="1600" u="sng" dirty="0"/>
              <a:t>PCAS Agreement Query </a:t>
            </a:r>
            <a:r>
              <a:rPr lang="en-US" sz="1600" dirty="0"/>
              <a:t>tracks written-off receivables associated with each agreements</a:t>
            </a:r>
            <a:endParaRPr lang="en-US" sz="1600" b="1" i="1" dirty="0" smtClean="0"/>
          </a:p>
          <a:p>
            <a:pPr lvl="1">
              <a:spcBef>
                <a:spcPts val="600"/>
              </a:spcBef>
              <a:spcAft>
                <a:spcPts val="600"/>
              </a:spcAft>
            </a:pPr>
            <a:r>
              <a:rPr lang="en-US" sz="1600" b="1" i="1" dirty="0" smtClean="0"/>
              <a:t>Workflow approval</a:t>
            </a:r>
            <a:r>
              <a:rPr lang="en-US" sz="1600" dirty="0" smtClean="0"/>
              <a:t> </a:t>
            </a:r>
          </a:p>
          <a:p>
            <a:pPr lvl="2">
              <a:spcBef>
                <a:spcPts val="600"/>
              </a:spcBef>
              <a:spcAft>
                <a:spcPts val="600"/>
              </a:spcAft>
            </a:pPr>
            <a:r>
              <a:rPr lang="en-US" sz="1600" dirty="0" smtClean="0"/>
              <a:t>Approval </a:t>
            </a:r>
            <a:r>
              <a:rPr lang="en-US" sz="1600" dirty="0"/>
              <a:t>Routing is </a:t>
            </a:r>
            <a:r>
              <a:rPr lang="en-US" sz="1600" b="1" i="1" dirty="0"/>
              <a:t>based on </a:t>
            </a:r>
            <a:r>
              <a:rPr lang="en-US" sz="1600" b="1" i="1" dirty="0" smtClean="0"/>
              <a:t>Write-Off </a:t>
            </a:r>
            <a:r>
              <a:rPr lang="en-US" sz="1600" b="1" i="1" dirty="0"/>
              <a:t>amount and GSA Policy Write-Off Threshold</a:t>
            </a:r>
            <a:r>
              <a:rPr lang="en-US" sz="1600" dirty="0"/>
              <a:t>s for Federal and Non-Federal </a:t>
            </a:r>
            <a:r>
              <a:rPr lang="en-US" sz="1600" dirty="0" smtClean="0"/>
              <a:t>receivables</a:t>
            </a:r>
            <a:endParaRPr lang="en-US" sz="1600" dirty="0"/>
          </a:p>
          <a:p>
            <a:pPr marL="342900" lvl="1" indent="-342900">
              <a:spcBef>
                <a:spcPts val="600"/>
              </a:spcBef>
              <a:spcAft>
                <a:spcPts val="600"/>
              </a:spcAft>
              <a:buFont typeface="Arial" pitchFamily="34" charset="0"/>
              <a:buChar char="•"/>
            </a:pPr>
            <a:endParaRPr lang="en-US" sz="1800" dirty="0"/>
          </a:p>
        </p:txBody>
      </p:sp>
      <p:sp>
        <p:nvSpPr>
          <p:cNvPr id="2" name="Footer Placeholder 1"/>
          <p:cNvSpPr>
            <a:spLocks noGrp="1"/>
          </p:cNvSpPr>
          <p:nvPr>
            <p:ph type="ftr" sz="quarter" idx="4294967295"/>
          </p:nvPr>
        </p:nvSpPr>
        <p:spPr>
          <a:xfrm>
            <a:off x="376177" y="6553200"/>
            <a:ext cx="7010400" cy="304800"/>
          </a:xfrm>
          <a:prstGeom prst="rect">
            <a:avLst/>
          </a:prstGeo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3" name="Slide Number Placeholder 2"/>
          <p:cNvSpPr>
            <a:spLocks noGrp="1"/>
          </p:cNvSpPr>
          <p:nvPr>
            <p:ph type="sldNum" sz="quarter" idx="11"/>
          </p:nvPr>
        </p:nvSpPr>
        <p:spPr>
          <a:xfrm>
            <a:off x="-87086" y="6248405"/>
            <a:ext cx="455612" cy="293688"/>
          </a:xfrm>
        </p:spPr>
        <p:txBody>
          <a:bodyPr anchor="t"/>
          <a:lstStyle/>
          <a:p>
            <a:pPr algn="r">
              <a:defRPr/>
            </a:pPr>
            <a:fld id="{215F2CEC-58A8-492B-AD0D-C2BF1A7F0D89}" type="slidenum">
              <a:rPr lang="en-US" sz="1000" smtClean="0"/>
              <a:pPr algn="r">
                <a:defRPr/>
              </a:pPr>
              <a:t>81</a:t>
            </a:fld>
            <a:endParaRPr lang="en-US" sz="1000" dirty="0"/>
          </a:p>
        </p:txBody>
      </p:sp>
    </p:spTree>
    <p:extLst>
      <p:ext uri="{BB962C8B-B14F-4D97-AF65-F5344CB8AC3E}">
        <p14:creationId xmlns:p14="http://schemas.microsoft.com/office/powerpoint/2010/main" val="366187433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itle 1"/>
          <p:cNvSpPr>
            <a:spLocks noGrp="1"/>
          </p:cNvSpPr>
          <p:nvPr>
            <p:ph type="title"/>
          </p:nvPr>
        </p:nvSpPr>
        <p:spPr/>
        <p:txBody>
          <a:bodyPr/>
          <a:lstStyle/>
          <a:p>
            <a:r>
              <a:rPr lang="en-US" dirty="0" smtClean="0"/>
              <a:t>Non-IPAC Write-Offs – Manual Generation</a:t>
            </a:r>
          </a:p>
        </p:txBody>
      </p:sp>
      <p:sp>
        <p:nvSpPr>
          <p:cNvPr id="194565" name="Content Placeholder 5"/>
          <p:cNvSpPr>
            <a:spLocks noGrp="1"/>
          </p:cNvSpPr>
          <p:nvPr>
            <p:ph idx="1"/>
          </p:nvPr>
        </p:nvSpPr>
        <p:spPr>
          <a:xfrm>
            <a:off x="457200" y="1188720"/>
            <a:ext cx="8395497" cy="4091515"/>
          </a:xfrm>
        </p:spPr>
        <p:txBody>
          <a:bodyPr/>
          <a:lstStyle/>
          <a:p>
            <a:pPr marL="4763" lvl="1" indent="0">
              <a:spcBef>
                <a:spcPts val="600"/>
              </a:spcBef>
              <a:spcAft>
                <a:spcPts val="600"/>
              </a:spcAft>
              <a:buNone/>
            </a:pPr>
            <a:r>
              <a:rPr lang="en-US" sz="2000" b="1" u="sng" dirty="0" smtClean="0"/>
              <a:t>Manual Non-IPAC Write-Off Process</a:t>
            </a:r>
          </a:p>
          <a:p>
            <a:pPr marL="231775" lvl="1" indent="-227013">
              <a:spcBef>
                <a:spcPts val="600"/>
              </a:spcBef>
              <a:spcAft>
                <a:spcPts val="600"/>
              </a:spcAft>
              <a:buFont typeface="+mj-lt"/>
              <a:buAutoNum type="arabicPeriod"/>
            </a:pPr>
            <a:r>
              <a:rPr lang="en-US" sz="2000" dirty="0" smtClean="0"/>
              <a:t>Identify statements to be written off via the Aged Receivables Report</a:t>
            </a:r>
          </a:p>
          <a:p>
            <a:pPr marL="573088" lvl="2" indent="-227013">
              <a:spcBef>
                <a:spcPts val="600"/>
              </a:spcBef>
              <a:spcAft>
                <a:spcPts val="600"/>
              </a:spcAft>
            </a:pPr>
            <a:r>
              <a:rPr lang="en-US" sz="1800" dirty="0"/>
              <a:t>Information displayed on report is current through the previous day from which the report was run </a:t>
            </a:r>
            <a:endParaRPr lang="en-US" sz="1800" dirty="0" smtClean="0"/>
          </a:p>
          <a:p>
            <a:pPr marL="919163" lvl="3" indent="-227013">
              <a:spcBef>
                <a:spcPts val="600"/>
              </a:spcBef>
              <a:spcAft>
                <a:spcPts val="600"/>
              </a:spcAft>
            </a:pPr>
            <a:r>
              <a:rPr lang="en-US" sz="1800" dirty="0" smtClean="0"/>
              <a:t>May </a:t>
            </a:r>
            <a:r>
              <a:rPr lang="en-US" sz="1800" dirty="0"/>
              <a:t>not show collections received against statements after </a:t>
            </a:r>
            <a:r>
              <a:rPr lang="en-US" sz="1800" dirty="0" smtClean="0"/>
              <a:t>generation</a:t>
            </a:r>
            <a:endParaRPr lang="en-US" sz="1800" dirty="0"/>
          </a:p>
          <a:p>
            <a:pPr marL="231775" lvl="1" indent="-227013">
              <a:spcBef>
                <a:spcPts val="600"/>
              </a:spcBef>
              <a:spcAft>
                <a:spcPts val="600"/>
              </a:spcAft>
              <a:buFont typeface="+mj-lt"/>
              <a:buAutoNum type="arabicPeriod"/>
            </a:pPr>
            <a:r>
              <a:rPr lang="en-US" sz="2000" dirty="0" smtClean="0"/>
              <a:t>Verify the statement, BD, and Accounting Line amounts to be written off via the Outstanding Bills Query </a:t>
            </a:r>
          </a:p>
          <a:p>
            <a:pPr marL="231775" lvl="1" indent="-227013">
              <a:spcBef>
                <a:spcPts val="600"/>
              </a:spcBef>
              <a:spcAft>
                <a:spcPts val="600"/>
              </a:spcAft>
              <a:buFont typeface="+mj-lt"/>
              <a:buAutoNum type="arabicPeriod"/>
            </a:pPr>
            <a:r>
              <a:rPr lang="en-US" sz="2000" dirty="0" smtClean="0"/>
              <a:t>Manually generate the Write-off CR</a:t>
            </a:r>
          </a:p>
          <a:p>
            <a:pPr marL="3175" lvl="1" indent="225425">
              <a:spcBef>
                <a:spcPts val="600"/>
              </a:spcBef>
              <a:spcAft>
                <a:spcPts val="600"/>
              </a:spcAft>
              <a:buNone/>
            </a:pPr>
            <a:endParaRPr lang="en-US" sz="2800" dirty="0"/>
          </a:p>
          <a:p>
            <a:pPr marL="231775" lvl="1" indent="-228600">
              <a:spcBef>
                <a:spcPts val="600"/>
              </a:spcBef>
              <a:spcAft>
                <a:spcPts val="600"/>
              </a:spcAft>
              <a:buNone/>
            </a:pPr>
            <a:r>
              <a:rPr lang="en-US" sz="2800" dirty="0" smtClean="0"/>
              <a:t>  </a:t>
            </a:r>
            <a:endParaRPr lang="en-US" sz="1800" dirty="0" smtClean="0"/>
          </a:p>
        </p:txBody>
      </p:sp>
      <p:sp>
        <p:nvSpPr>
          <p:cNvPr id="2" name="Footer Placeholder 1"/>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0" name="TextBox 9"/>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82</a:t>
            </a:fld>
            <a:endParaRPr lang="en-US" sz="1000" dirty="0"/>
          </a:p>
        </p:txBody>
      </p:sp>
    </p:spTree>
    <p:extLst>
      <p:ext uri="{BB962C8B-B14F-4D97-AF65-F5344CB8AC3E}">
        <p14:creationId xmlns:p14="http://schemas.microsoft.com/office/powerpoint/2010/main" val="190832100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62" name="Title 1"/>
          <p:cNvSpPr>
            <a:spLocks noGrp="1"/>
          </p:cNvSpPr>
          <p:nvPr>
            <p:ph type="title"/>
          </p:nvPr>
        </p:nvSpPr>
        <p:spPr/>
        <p:txBody>
          <a:bodyPr/>
          <a:lstStyle/>
          <a:p>
            <a:r>
              <a:rPr lang="en-US" dirty="0" smtClean="0"/>
              <a:t>Non-IPAC Write-O</a:t>
            </a:r>
            <a:r>
              <a:rPr lang="en-US" dirty="0"/>
              <a:t>ffs </a:t>
            </a:r>
            <a:r>
              <a:rPr lang="en-US" dirty="0" smtClean="0"/>
              <a:t>–</a:t>
            </a:r>
            <a:r>
              <a:rPr lang="en-US" dirty="0"/>
              <a:t> </a:t>
            </a:r>
            <a:r>
              <a:rPr lang="en-US" dirty="0" smtClean="0"/>
              <a:t>CR Document Types </a:t>
            </a:r>
          </a:p>
        </p:txBody>
      </p:sp>
      <p:sp>
        <p:nvSpPr>
          <p:cNvPr id="194565" name="Content Placeholder 5"/>
          <p:cNvSpPr>
            <a:spLocks noGrp="1"/>
          </p:cNvSpPr>
          <p:nvPr>
            <p:ph idx="1"/>
          </p:nvPr>
        </p:nvSpPr>
        <p:spPr>
          <a:xfrm>
            <a:off x="457199" y="1188720"/>
            <a:ext cx="8562975" cy="3037337"/>
          </a:xfrm>
        </p:spPr>
        <p:txBody>
          <a:bodyPr/>
          <a:lstStyle/>
          <a:p>
            <a:pPr marL="231775" lvl="1" indent="-231775">
              <a:spcBef>
                <a:spcPts val="600"/>
              </a:spcBef>
              <a:spcAft>
                <a:spcPts val="600"/>
              </a:spcAft>
            </a:pPr>
            <a:r>
              <a:rPr lang="en-US" sz="2000" dirty="0" smtClean="0"/>
              <a:t>Different Document Types are used for Federal versus Non-Federal Write-offs</a:t>
            </a:r>
            <a:endParaRPr lang="en-US" sz="2000" dirty="0"/>
          </a:p>
          <a:p>
            <a:pPr marL="336550" lvl="1" indent="0">
              <a:buNone/>
            </a:pPr>
            <a:endParaRPr lang="en-US" sz="1600" dirty="0" smtClean="0"/>
          </a:p>
          <a:p>
            <a:pPr lvl="1"/>
            <a:endParaRPr lang="en-US" sz="1600" dirty="0" smtClean="0"/>
          </a:p>
        </p:txBody>
      </p:sp>
      <p:sp>
        <p:nvSpPr>
          <p:cNvPr id="5" name="Footer Placeholder 4"/>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4" name="TextBox 13"/>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83</a:t>
            </a:fld>
            <a:endParaRPr lang="en-US" sz="1000" dirty="0"/>
          </a:p>
        </p:txBody>
      </p:sp>
      <p:graphicFrame>
        <p:nvGraphicFramePr>
          <p:cNvPr id="3" name="Table 2"/>
          <p:cNvGraphicFramePr>
            <a:graphicFrameLocks noGrp="1"/>
          </p:cNvGraphicFramePr>
          <p:nvPr>
            <p:extLst>
              <p:ext uri="{D42A27DB-BD31-4B8C-83A1-F6EECF244321}">
                <p14:modId xmlns:p14="http://schemas.microsoft.com/office/powerpoint/2010/main" val="2449457905"/>
              </p:ext>
            </p:extLst>
          </p:nvPr>
        </p:nvGraphicFramePr>
        <p:xfrm>
          <a:off x="1319283" y="2093035"/>
          <a:ext cx="6541827" cy="1656080"/>
        </p:xfrm>
        <a:graphic>
          <a:graphicData uri="http://schemas.openxmlformats.org/drawingml/2006/table">
            <a:tbl>
              <a:tblPr firstRow="1" bandRow="1">
                <a:tableStyleId>{5C22544A-7EE6-4342-B048-85BDC9FD1C3A}</a:tableStyleId>
              </a:tblPr>
              <a:tblGrid>
                <a:gridCol w="1028132"/>
                <a:gridCol w="2620370"/>
                <a:gridCol w="2893325"/>
              </a:tblGrid>
              <a:tr h="370840">
                <a:tc>
                  <a:txBody>
                    <a:bodyPr/>
                    <a:lstStyle/>
                    <a:p>
                      <a:r>
                        <a:rPr lang="en-US" dirty="0" smtClean="0">
                          <a:solidFill>
                            <a:schemeClr val="tx1"/>
                          </a:solidFill>
                        </a:rPr>
                        <a:t>Region</a:t>
                      </a:r>
                      <a:endParaRPr lang="en-US" dirty="0">
                        <a:solidFill>
                          <a:schemeClr val="tx1"/>
                        </a:solidFill>
                      </a:endParaRPr>
                    </a:p>
                  </a:txBody>
                  <a:tcPr/>
                </a:tc>
                <a:tc>
                  <a:txBody>
                    <a:bodyPr/>
                    <a:lstStyle/>
                    <a:p>
                      <a:pPr algn="ctr"/>
                      <a:r>
                        <a:rPr lang="en-US" dirty="0" smtClean="0">
                          <a:solidFill>
                            <a:schemeClr val="tx1"/>
                          </a:solidFill>
                        </a:rPr>
                        <a:t>Non-IPAC Federal</a:t>
                      </a:r>
                    </a:p>
                    <a:p>
                      <a:pPr algn="ctr"/>
                      <a:r>
                        <a:rPr lang="en-US" baseline="0" dirty="0" smtClean="0">
                          <a:solidFill>
                            <a:schemeClr val="tx1"/>
                          </a:solidFill>
                        </a:rPr>
                        <a:t> Write-Off </a:t>
                      </a:r>
                    </a:p>
                    <a:p>
                      <a:pPr algn="ctr"/>
                      <a:r>
                        <a:rPr lang="en-US" baseline="0" dirty="0" smtClean="0">
                          <a:solidFill>
                            <a:schemeClr val="tx1"/>
                          </a:solidFill>
                        </a:rPr>
                        <a:t>Document Type</a:t>
                      </a:r>
                      <a:endParaRPr lang="en-US" dirty="0">
                        <a:solidFill>
                          <a:schemeClr val="tx1"/>
                        </a:solidFill>
                      </a:endParaRPr>
                    </a:p>
                  </a:txBody>
                  <a:tcPr/>
                </a:tc>
                <a:tc>
                  <a:txBody>
                    <a:bodyPr/>
                    <a:lstStyle/>
                    <a:p>
                      <a:pPr algn="ctr"/>
                      <a:r>
                        <a:rPr lang="en-US" dirty="0" smtClean="0">
                          <a:solidFill>
                            <a:schemeClr val="tx1"/>
                          </a:solidFill>
                        </a:rPr>
                        <a:t>Non-Federal</a:t>
                      </a:r>
                      <a:r>
                        <a:rPr lang="en-US" baseline="0" dirty="0" smtClean="0">
                          <a:solidFill>
                            <a:schemeClr val="tx1"/>
                          </a:solidFill>
                        </a:rPr>
                        <a:t> </a:t>
                      </a:r>
                    </a:p>
                    <a:p>
                      <a:pPr algn="ctr"/>
                      <a:r>
                        <a:rPr lang="en-US" baseline="0" dirty="0" smtClean="0">
                          <a:solidFill>
                            <a:schemeClr val="tx1"/>
                          </a:solidFill>
                        </a:rPr>
                        <a:t>Write-Off </a:t>
                      </a:r>
                    </a:p>
                    <a:p>
                      <a:pPr algn="ctr"/>
                      <a:r>
                        <a:rPr lang="en-US" baseline="0" dirty="0" smtClean="0">
                          <a:solidFill>
                            <a:schemeClr val="tx1"/>
                          </a:solidFill>
                        </a:rPr>
                        <a:t>Document Type</a:t>
                      </a:r>
                      <a:endParaRPr lang="en-US" dirty="0">
                        <a:solidFill>
                          <a:schemeClr val="tx1"/>
                        </a:solidFill>
                      </a:endParaRPr>
                    </a:p>
                  </a:txBody>
                  <a:tcPr/>
                </a:tc>
              </a:tr>
              <a:tr h="370840">
                <a:tc>
                  <a:txBody>
                    <a:bodyPr/>
                    <a:lstStyle/>
                    <a:p>
                      <a:pPr algn="ctr"/>
                      <a:r>
                        <a:rPr lang="en-US" dirty="0" smtClean="0"/>
                        <a:t>6</a:t>
                      </a:r>
                      <a:endParaRPr lang="en-US" dirty="0"/>
                    </a:p>
                  </a:txBody>
                  <a:tcPr/>
                </a:tc>
                <a:tc>
                  <a:txBody>
                    <a:bodyPr/>
                    <a:lstStyle/>
                    <a:p>
                      <a:pPr algn="ctr"/>
                      <a:r>
                        <a:rPr lang="en-US" dirty="0" smtClean="0"/>
                        <a:t>WO6</a:t>
                      </a:r>
                      <a:endParaRPr lang="en-US" dirty="0"/>
                    </a:p>
                  </a:txBody>
                  <a:tcPr/>
                </a:tc>
                <a:tc>
                  <a:txBody>
                    <a:bodyPr/>
                    <a:lstStyle/>
                    <a:p>
                      <a:pPr algn="ctr"/>
                      <a:r>
                        <a:rPr lang="en-US" dirty="0" smtClean="0"/>
                        <a:t>NW6</a:t>
                      </a:r>
                      <a:endParaRPr lang="en-US" dirty="0"/>
                    </a:p>
                  </a:txBody>
                  <a:tcPr/>
                </a:tc>
              </a:tr>
              <a:tr h="370840">
                <a:tc>
                  <a:txBody>
                    <a:bodyPr/>
                    <a:lstStyle/>
                    <a:p>
                      <a:pPr algn="ctr"/>
                      <a:r>
                        <a:rPr lang="en-US" dirty="0" smtClean="0"/>
                        <a:t>7</a:t>
                      </a:r>
                      <a:endParaRPr lang="en-US" dirty="0"/>
                    </a:p>
                  </a:txBody>
                  <a:tcPr/>
                </a:tc>
                <a:tc>
                  <a:txBody>
                    <a:bodyPr/>
                    <a:lstStyle/>
                    <a:p>
                      <a:pPr algn="ctr"/>
                      <a:r>
                        <a:rPr lang="en-US" dirty="0" smtClean="0"/>
                        <a:t>WO7</a:t>
                      </a:r>
                      <a:endParaRPr lang="en-US" dirty="0"/>
                    </a:p>
                  </a:txBody>
                  <a:tcPr/>
                </a:tc>
                <a:tc>
                  <a:txBody>
                    <a:bodyPr/>
                    <a:lstStyle/>
                    <a:p>
                      <a:pPr algn="ctr"/>
                      <a:r>
                        <a:rPr lang="en-US" dirty="0" smtClean="0"/>
                        <a:t>NW7</a:t>
                      </a:r>
                      <a:endParaRPr lang="en-US" dirty="0"/>
                    </a:p>
                  </a:txBody>
                  <a:tcPr/>
                </a:tc>
              </a:tr>
            </a:tbl>
          </a:graphicData>
        </a:graphic>
      </p:graphicFrame>
    </p:spTree>
    <p:extLst>
      <p:ext uri="{BB962C8B-B14F-4D97-AF65-F5344CB8AC3E}">
        <p14:creationId xmlns:p14="http://schemas.microsoft.com/office/powerpoint/2010/main" val="153086822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7994708" y="5788404"/>
            <a:ext cx="1048624" cy="1006679"/>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94562" name="Title 1"/>
          <p:cNvSpPr>
            <a:spLocks noGrp="1"/>
          </p:cNvSpPr>
          <p:nvPr>
            <p:ph type="title"/>
          </p:nvPr>
        </p:nvSpPr>
        <p:spPr/>
        <p:txBody>
          <a:bodyPr/>
          <a:lstStyle/>
          <a:p>
            <a:r>
              <a:rPr lang="en-US" dirty="0"/>
              <a:t>Non-IPAC Write-Offs </a:t>
            </a:r>
            <a:r>
              <a:rPr lang="en-US" dirty="0" smtClean="0"/>
              <a:t>– Cash Receipt with Line Type of Write-Off</a:t>
            </a:r>
          </a:p>
        </p:txBody>
      </p:sp>
      <p:sp>
        <p:nvSpPr>
          <p:cNvPr id="194565" name="Content Placeholder 5"/>
          <p:cNvSpPr>
            <a:spLocks noGrp="1"/>
          </p:cNvSpPr>
          <p:nvPr>
            <p:ph idx="1"/>
          </p:nvPr>
        </p:nvSpPr>
        <p:spPr>
          <a:xfrm>
            <a:off x="457200" y="1122044"/>
            <a:ext cx="8686800" cy="4558937"/>
          </a:xfrm>
        </p:spPr>
        <p:txBody>
          <a:bodyPr/>
          <a:lstStyle/>
          <a:p>
            <a:pPr marL="231775" lvl="1" indent="-231775">
              <a:spcBef>
                <a:spcPts val="300"/>
              </a:spcBef>
              <a:spcAft>
                <a:spcPts val="300"/>
              </a:spcAft>
            </a:pPr>
            <a:r>
              <a:rPr lang="en-US" sz="1800" dirty="0" smtClean="0"/>
              <a:t>Create a Cash Receipt with a Line Type of Write-off</a:t>
            </a:r>
          </a:p>
          <a:p>
            <a:pPr marL="577850" lvl="2">
              <a:spcBef>
                <a:spcPts val="300"/>
              </a:spcBef>
              <a:spcAft>
                <a:spcPts val="300"/>
              </a:spcAft>
            </a:pPr>
            <a:r>
              <a:rPr lang="en-US" sz="1800" dirty="0" smtClean="0"/>
              <a:t>Pegasys </a:t>
            </a:r>
            <a:r>
              <a:rPr lang="en-US" sz="1800" dirty="0"/>
              <a:t>&gt; Transactions &gt; Accounts Receivable &gt; New &gt; New Cash Receipt</a:t>
            </a:r>
          </a:p>
          <a:p>
            <a:pPr>
              <a:spcBef>
                <a:spcPts val="300"/>
              </a:spcBef>
              <a:spcAft>
                <a:spcPts val="300"/>
              </a:spcAft>
            </a:pPr>
            <a:r>
              <a:rPr lang="en-US" sz="1800" dirty="0" smtClean="0"/>
              <a:t>Copy Forward the Outstanding BD to create the Write-Off CR </a:t>
            </a:r>
            <a:endParaRPr lang="en-US" sz="1800" dirty="0"/>
          </a:p>
        </p:txBody>
      </p:sp>
      <p:sp>
        <p:nvSpPr>
          <p:cNvPr id="2" name="Footer Placeholder 1"/>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0" name="TextBox 9"/>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solidFill>
                  <a:srgbClr val="000000"/>
                </a:solidFill>
              </a:rPr>
              <a:pPr algn="ctr"/>
              <a:t>84</a:t>
            </a:fld>
            <a:endParaRPr lang="en-US" sz="1000" dirty="0">
              <a:solidFill>
                <a:srgbClr val="000000"/>
              </a:solidFill>
            </a:endParaRPr>
          </a:p>
        </p:txBody>
      </p:sp>
      <p:pic>
        <p:nvPicPr>
          <p:cNvPr id="8" name="Picture 1"/>
          <p:cNvPicPr>
            <a:picLocks noChangeArrowheads="1"/>
          </p:cNvPicPr>
          <p:nvPr/>
        </p:nvPicPr>
        <p:blipFill>
          <a:blip r:embed="rId3" cstate="print"/>
          <a:srcRect/>
          <a:stretch>
            <a:fillRect/>
          </a:stretch>
        </p:blipFill>
        <p:spPr bwMode="auto">
          <a:xfrm>
            <a:off x="567188" y="2400412"/>
            <a:ext cx="3995928" cy="4023360"/>
          </a:xfrm>
          <a:prstGeom prst="rect">
            <a:avLst/>
          </a:prstGeom>
          <a:noFill/>
          <a:ln w="22225">
            <a:solidFill>
              <a:schemeClr val="tx1"/>
            </a:solidFill>
            <a:miter lim="800000"/>
            <a:headEnd/>
            <a:tailEnd/>
          </a:ln>
        </p:spPr>
      </p:pic>
      <p:sp>
        <p:nvSpPr>
          <p:cNvPr id="9" name="Rectangle 8"/>
          <p:cNvSpPr/>
          <p:nvPr/>
        </p:nvSpPr>
        <p:spPr bwMode="auto">
          <a:xfrm>
            <a:off x="715924" y="5921670"/>
            <a:ext cx="751368" cy="204429"/>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pic>
        <p:nvPicPr>
          <p:cNvPr id="1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63414" y="2412492"/>
            <a:ext cx="3995928" cy="4019550"/>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bwMode="auto">
          <a:xfrm>
            <a:off x="5294722" y="2417028"/>
            <a:ext cx="307086" cy="262193"/>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3" name="Rectangle 12"/>
          <p:cNvSpPr/>
          <p:nvPr/>
        </p:nvSpPr>
        <p:spPr bwMode="auto">
          <a:xfrm>
            <a:off x="968016" y="2672328"/>
            <a:ext cx="403584" cy="304124"/>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4" name="Rectangle 13"/>
          <p:cNvSpPr/>
          <p:nvPr/>
        </p:nvSpPr>
        <p:spPr bwMode="auto">
          <a:xfrm>
            <a:off x="4963414" y="6164033"/>
            <a:ext cx="3995928" cy="259739"/>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332302230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039" y="2409734"/>
            <a:ext cx="8163791" cy="27289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4562" name="Title 1"/>
          <p:cNvSpPr>
            <a:spLocks noGrp="1"/>
          </p:cNvSpPr>
          <p:nvPr>
            <p:ph type="title"/>
          </p:nvPr>
        </p:nvSpPr>
        <p:spPr/>
        <p:txBody>
          <a:bodyPr/>
          <a:lstStyle/>
          <a:p>
            <a:r>
              <a:rPr lang="en-US" dirty="0" smtClean="0"/>
              <a:t>Non-IPAC </a:t>
            </a:r>
            <a:r>
              <a:rPr lang="en-US" dirty="0"/>
              <a:t>Write-Offs </a:t>
            </a:r>
            <a:r>
              <a:rPr lang="en-US" dirty="0" smtClean="0"/>
              <a:t>–</a:t>
            </a:r>
            <a:r>
              <a:rPr lang="en-US" dirty="0"/>
              <a:t> </a:t>
            </a:r>
            <a:r>
              <a:rPr lang="en-US" dirty="0" smtClean="0"/>
              <a:t>CR Accounting Line</a:t>
            </a:r>
          </a:p>
        </p:txBody>
      </p:sp>
      <p:sp>
        <p:nvSpPr>
          <p:cNvPr id="194565" name="Content Placeholder 5"/>
          <p:cNvSpPr>
            <a:spLocks noGrp="1"/>
          </p:cNvSpPr>
          <p:nvPr>
            <p:ph idx="1"/>
          </p:nvPr>
        </p:nvSpPr>
        <p:spPr>
          <a:xfrm>
            <a:off x="380010" y="1128156"/>
            <a:ext cx="8763990" cy="5134532"/>
          </a:xfrm>
        </p:spPr>
        <p:txBody>
          <a:bodyPr/>
          <a:lstStyle/>
          <a:p>
            <a:pPr marL="346075" lvl="1" indent="0">
              <a:buNone/>
            </a:pPr>
            <a:endParaRPr lang="en-US" sz="2000" dirty="0" smtClean="0"/>
          </a:p>
          <a:p>
            <a:pPr marL="346075" lvl="1" indent="0">
              <a:buNone/>
            </a:pPr>
            <a:endParaRPr lang="en-US" sz="2000" u="sng" dirty="0"/>
          </a:p>
          <a:p>
            <a:pPr marL="0" indent="0">
              <a:buNone/>
            </a:pPr>
            <a:endParaRPr lang="en-US" sz="2400" dirty="0" smtClean="0"/>
          </a:p>
          <a:p>
            <a:endParaRPr lang="en-US" dirty="0" smtClean="0"/>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5" name="TextBox 14"/>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85</a:t>
            </a:fld>
            <a:endParaRPr lang="en-US" sz="1000" dirty="0"/>
          </a:p>
        </p:txBody>
      </p:sp>
      <p:sp>
        <p:nvSpPr>
          <p:cNvPr id="12" name="Content Placeholder 5"/>
          <p:cNvSpPr txBox="1">
            <a:spLocks/>
          </p:cNvSpPr>
          <p:nvPr/>
        </p:nvSpPr>
        <p:spPr bwMode="auto">
          <a:xfrm>
            <a:off x="457200" y="1188721"/>
            <a:ext cx="7162800" cy="15186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231775" lvl="1" indent="-231775">
              <a:spcBef>
                <a:spcPts val="600"/>
              </a:spcBef>
              <a:spcAft>
                <a:spcPts val="600"/>
              </a:spcAft>
            </a:pPr>
            <a:r>
              <a:rPr lang="en-US" sz="2000" dirty="0" smtClean="0"/>
              <a:t>On CR Accounting Line, set </a:t>
            </a:r>
            <a:r>
              <a:rPr lang="en-US" sz="2000" b="1" dirty="0" smtClean="0"/>
              <a:t>Line Type</a:t>
            </a:r>
            <a:r>
              <a:rPr lang="en-US" sz="2000" dirty="0"/>
              <a:t> </a:t>
            </a:r>
            <a:r>
              <a:rPr lang="en-US" sz="2000" dirty="0" smtClean="0"/>
              <a:t>- Write Off</a:t>
            </a:r>
          </a:p>
          <a:p>
            <a:pPr marL="231775" lvl="1" indent="-231775">
              <a:spcBef>
                <a:spcPts val="600"/>
              </a:spcBef>
              <a:spcAft>
                <a:spcPts val="600"/>
              </a:spcAft>
            </a:pPr>
            <a:r>
              <a:rPr lang="en-US" sz="2000" dirty="0" smtClean="0"/>
              <a:t>Enter </a:t>
            </a:r>
            <a:r>
              <a:rPr lang="en-US" sz="2000" b="1" dirty="0" smtClean="0"/>
              <a:t>Transaction Type</a:t>
            </a:r>
            <a:r>
              <a:rPr lang="en-US" sz="2000" dirty="0"/>
              <a:t> </a:t>
            </a:r>
            <a:r>
              <a:rPr lang="en-US" sz="2000" dirty="0" smtClean="0"/>
              <a:t>- 01</a:t>
            </a:r>
            <a:endParaRPr lang="en-US" sz="1600" dirty="0" smtClean="0"/>
          </a:p>
          <a:p>
            <a:pPr marL="0" indent="0">
              <a:buFont typeface="Wingdings" pitchFamily="2" charset="2"/>
              <a:buNone/>
            </a:pPr>
            <a:endParaRPr lang="en-US" sz="2400" dirty="0" smtClean="0"/>
          </a:p>
          <a:p>
            <a:endParaRPr lang="en-US" dirty="0" smtClean="0"/>
          </a:p>
        </p:txBody>
      </p:sp>
      <p:sp>
        <p:nvSpPr>
          <p:cNvPr id="6" name="Rectangle 5"/>
          <p:cNvSpPr/>
          <p:nvPr/>
        </p:nvSpPr>
        <p:spPr bwMode="auto">
          <a:xfrm>
            <a:off x="800722" y="3253067"/>
            <a:ext cx="2575699" cy="246650"/>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4" name="Rectangle 13"/>
          <p:cNvSpPr/>
          <p:nvPr/>
        </p:nvSpPr>
        <p:spPr bwMode="auto">
          <a:xfrm>
            <a:off x="800723" y="2888673"/>
            <a:ext cx="3677759" cy="329767"/>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 name="Rectangle 1"/>
          <p:cNvSpPr/>
          <p:nvPr/>
        </p:nvSpPr>
        <p:spPr bwMode="auto">
          <a:xfrm>
            <a:off x="7474527" y="3236109"/>
            <a:ext cx="1014846" cy="38720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81367093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199" y="1188720"/>
            <a:ext cx="3481829" cy="4124206"/>
          </a:xfrm>
          <a:prstGeom prst="rect">
            <a:avLst/>
          </a:prstGeom>
          <a:noFill/>
        </p:spPr>
        <p:txBody>
          <a:bodyPr wrap="square" rtlCol="0">
            <a:spAutoFit/>
          </a:bodyPr>
          <a:lstStyle/>
          <a:p>
            <a:pPr marL="231775" indent="-231775">
              <a:spcBef>
                <a:spcPts val="600"/>
              </a:spcBef>
              <a:spcAft>
                <a:spcPts val="600"/>
              </a:spcAft>
              <a:buClr>
                <a:srgbClr val="C00000"/>
              </a:buClr>
              <a:buSzPct val="75000"/>
              <a:buFont typeface="Wingdings" pitchFamily="2" charset="2"/>
              <a:buChar char="w"/>
            </a:pPr>
            <a:r>
              <a:rPr lang="en-US" b="1" dirty="0" smtClean="0"/>
              <a:t>Line Amounts </a:t>
            </a:r>
            <a:r>
              <a:rPr lang="en-US" dirty="0"/>
              <a:t>- </a:t>
            </a:r>
            <a:r>
              <a:rPr lang="en-US" sz="1600" dirty="0"/>
              <a:t>BD a</a:t>
            </a:r>
            <a:r>
              <a:rPr lang="en-US" sz="1600" dirty="0" smtClean="0"/>
              <a:t>ccounting </a:t>
            </a:r>
            <a:r>
              <a:rPr lang="en-US" sz="1600" dirty="0"/>
              <a:t>l</a:t>
            </a:r>
            <a:r>
              <a:rPr lang="en-US" sz="1600" dirty="0" smtClean="0"/>
              <a:t>ine amounts </a:t>
            </a:r>
            <a:r>
              <a:rPr lang="en-US" sz="1600" dirty="0"/>
              <a:t>to be </a:t>
            </a:r>
            <a:r>
              <a:rPr lang="en-US" sz="1600" dirty="0" smtClean="0"/>
              <a:t>written-off (principal + IP&amp;A amounts)</a:t>
            </a:r>
            <a:endParaRPr lang="en-US" sz="1600" dirty="0"/>
          </a:p>
          <a:p>
            <a:pPr marL="231775" indent="-231775">
              <a:spcBef>
                <a:spcPts val="600"/>
              </a:spcBef>
              <a:spcAft>
                <a:spcPts val="600"/>
              </a:spcAft>
              <a:buClr>
                <a:srgbClr val="C00000"/>
              </a:buClr>
              <a:buSzPct val="75000"/>
              <a:buFont typeface="Wingdings" pitchFamily="2" charset="2"/>
              <a:buChar char="w"/>
            </a:pPr>
            <a:r>
              <a:rPr lang="en-US" b="1" dirty="0" smtClean="0"/>
              <a:t>Document </a:t>
            </a:r>
            <a:r>
              <a:rPr lang="en-US" b="1" dirty="0"/>
              <a:t>Reference </a:t>
            </a:r>
            <a:r>
              <a:rPr lang="en-US" dirty="0"/>
              <a:t>- </a:t>
            </a:r>
            <a:r>
              <a:rPr lang="en-US" sz="1600" dirty="0"/>
              <a:t>BD </a:t>
            </a:r>
            <a:r>
              <a:rPr lang="en-US" sz="1600" dirty="0" smtClean="0"/>
              <a:t>document </a:t>
            </a:r>
            <a:r>
              <a:rPr lang="en-US" sz="1600" dirty="0"/>
              <a:t>n</a:t>
            </a:r>
            <a:r>
              <a:rPr lang="en-US" sz="1600" dirty="0" smtClean="0"/>
              <a:t>umber, accounting </a:t>
            </a:r>
            <a:r>
              <a:rPr lang="en-US" sz="1600" dirty="0"/>
              <a:t>l</a:t>
            </a:r>
            <a:r>
              <a:rPr lang="en-US" sz="1600" dirty="0" smtClean="0"/>
              <a:t>ine </a:t>
            </a:r>
            <a:r>
              <a:rPr lang="en-US" sz="1600" dirty="0"/>
              <a:t>n</a:t>
            </a:r>
            <a:r>
              <a:rPr lang="en-US" sz="1600" dirty="0" smtClean="0"/>
              <a:t>umber, and statement </a:t>
            </a:r>
            <a:r>
              <a:rPr lang="en-US" sz="1600" dirty="0"/>
              <a:t>n</a:t>
            </a:r>
            <a:r>
              <a:rPr lang="en-US" sz="1600" dirty="0" smtClean="0"/>
              <a:t>umber to be referenced for Write-Off</a:t>
            </a:r>
          </a:p>
          <a:p>
            <a:pPr marL="231775" indent="-231775">
              <a:spcBef>
                <a:spcPts val="600"/>
              </a:spcBef>
              <a:spcAft>
                <a:spcPts val="600"/>
              </a:spcAft>
              <a:buClr>
                <a:srgbClr val="C00000"/>
              </a:buClr>
              <a:buSzPct val="75000"/>
              <a:buFont typeface="Wingdings" pitchFamily="2" charset="2"/>
              <a:buChar char="w"/>
            </a:pPr>
            <a:r>
              <a:rPr lang="en-US" b="1" dirty="0" smtClean="0"/>
              <a:t>Accounting </a:t>
            </a:r>
            <a:r>
              <a:rPr lang="en-US" b="1" dirty="0"/>
              <a:t>Dimensions </a:t>
            </a:r>
            <a:r>
              <a:rPr lang="en-US" dirty="0" smtClean="0"/>
              <a:t>– </a:t>
            </a:r>
            <a:r>
              <a:rPr lang="en-US" sz="1600" dirty="0" smtClean="0"/>
              <a:t>Pulled from the BD accounting </a:t>
            </a:r>
            <a:r>
              <a:rPr lang="en-US" sz="1600" dirty="0"/>
              <a:t>l</a:t>
            </a:r>
            <a:r>
              <a:rPr lang="en-US" sz="1600" dirty="0" smtClean="0"/>
              <a:t>ine</a:t>
            </a:r>
            <a:endParaRPr lang="en-US" sz="1600" dirty="0"/>
          </a:p>
          <a:p>
            <a:pPr marL="231775" indent="-231775">
              <a:spcBef>
                <a:spcPts val="600"/>
              </a:spcBef>
              <a:spcAft>
                <a:spcPts val="600"/>
              </a:spcAft>
              <a:buClr>
                <a:srgbClr val="C00000"/>
              </a:buClr>
              <a:buSzPct val="75000"/>
              <a:buFont typeface="Wingdings" pitchFamily="2" charset="2"/>
              <a:buChar char="w"/>
            </a:pPr>
            <a:r>
              <a:rPr lang="en-US" b="1" dirty="0"/>
              <a:t>Description</a:t>
            </a:r>
            <a:r>
              <a:rPr lang="en-US" dirty="0"/>
              <a:t> - </a:t>
            </a:r>
            <a:r>
              <a:rPr lang="en-US" sz="1600" dirty="0"/>
              <a:t>Required </a:t>
            </a:r>
            <a:r>
              <a:rPr lang="en-US" sz="1600" dirty="0" smtClean="0"/>
              <a:t>at the accounting </a:t>
            </a:r>
            <a:r>
              <a:rPr lang="en-US" sz="1600" dirty="0"/>
              <a:t>l</a:t>
            </a:r>
            <a:r>
              <a:rPr lang="en-US" sz="1600" dirty="0" smtClean="0"/>
              <a:t>ine level when processing Write-Off CR</a:t>
            </a:r>
            <a:endParaRPr lang="en-US" sz="1600" dirty="0"/>
          </a:p>
        </p:txBody>
      </p:sp>
      <p:sp>
        <p:nvSpPr>
          <p:cNvPr id="194562" name="Title 1"/>
          <p:cNvSpPr>
            <a:spLocks noGrp="1"/>
          </p:cNvSpPr>
          <p:nvPr>
            <p:ph type="title"/>
          </p:nvPr>
        </p:nvSpPr>
        <p:spPr/>
        <p:txBody>
          <a:bodyPr/>
          <a:lstStyle/>
          <a:p>
            <a:r>
              <a:rPr lang="en-US" dirty="0" smtClean="0"/>
              <a:t>Non-IPAC Write-Offs– CR Accounting Line</a:t>
            </a:r>
          </a:p>
        </p:txBody>
      </p:sp>
      <p:sp>
        <p:nvSpPr>
          <p:cNvPr id="12" name="Footer Placeholder 11"/>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23" name="TextBox 22"/>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86</a:t>
            </a:fld>
            <a:endParaRPr lang="en-US" sz="1000" dirty="0"/>
          </a:p>
        </p:txBody>
      </p:sp>
      <p:pic>
        <p:nvPicPr>
          <p:cNvPr id="4198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49013" y="1137688"/>
            <a:ext cx="4981575" cy="5593842"/>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Rectangle 23"/>
          <p:cNvSpPr/>
          <p:nvPr/>
        </p:nvSpPr>
        <p:spPr bwMode="auto">
          <a:xfrm>
            <a:off x="4049013" y="1257300"/>
            <a:ext cx="1494537" cy="647700"/>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8" name="Rectangle 27"/>
          <p:cNvSpPr/>
          <p:nvPr/>
        </p:nvSpPr>
        <p:spPr bwMode="auto">
          <a:xfrm>
            <a:off x="4049013" y="2338197"/>
            <a:ext cx="3551937" cy="445008"/>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9" name="Rectangle 28"/>
          <p:cNvSpPr/>
          <p:nvPr/>
        </p:nvSpPr>
        <p:spPr bwMode="auto">
          <a:xfrm>
            <a:off x="4049013" y="3800475"/>
            <a:ext cx="4863339" cy="1521975"/>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30" name="Rectangle 29"/>
          <p:cNvSpPr/>
          <p:nvPr/>
        </p:nvSpPr>
        <p:spPr bwMode="auto">
          <a:xfrm>
            <a:off x="4049013" y="5605272"/>
            <a:ext cx="3144267" cy="591312"/>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19808974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66343" y="406216"/>
            <a:ext cx="8571331" cy="563562"/>
          </a:xfrm>
        </p:spPr>
        <p:txBody>
          <a:bodyPr/>
          <a:lstStyle/>
          <a:p>
            <a:r>
              <a:rPr lang="en-US" dirty="0" smtClean="0"/>
              <a:t>Non-IPAC Write-Offs  - Region 6/7 Required Approvals </a:t>
            </a:r>
            <a:r>
              <a:rPr lang="en-US" i="1" dirty="0" smtClean="0"/>
              <a:t>Federal</a:t>
            </a:r>
            <a:r>
              <a:rPr lang="en-US" dirty="0" smtClean="0"/>
              <a:t> Write-Off Thresholds</a:t>
            </a:r>
          </a:p>
        </p:txBody>
      </p:sp>
      <p:sp>
        <p:nvSpPr>
          <p:cNvPr id="21507" name="Content Placeholder 2"/>
          <p:cNvSpPr>
            <a:spLocks noGrp="1"/>
          </p:cNvSpPr>
          <p:nvPr>
            <p:ph idx="1"/>
          </p:nvPr>
        </p:nvSpPr>
        <p:spPr>
          <a:xfrm>
            <a:off x="457200" y="1188719"/>
            <a:ext cx="8686800" cy="1008215"/>
          </a:xfrm>
        </p:spPr>
        <p:txBody>
          <a:bodyPr/>
          <a:lstStyle/>
          <a:p>
            <a:r>
              <a:rPr lang="en-US" sz="2000" dirty="0" smtClean="0"/>
              <a:t>Approval routing of write-off documents is </a:t>
            </a:r>
            <a:r>
              <a:rPr lang="en-US" sz="2000" b="1" i="1" dirty="0" smtClean="0"/>
              <a:t>based on the write-off amount and GSA policy write-off thresholds</a:t>
            </a:r>
            <a:endParaRPr lang="en-US" sz="2000" dirty="0" smtClean="0"/>
          </a:p>
          <a:p>
            <a:pPr lvl="1"/>
            <a:r>
              <a:rPr lang="en-US" sz="1800" dirty="0" smtClean="0"/>
              <a:t>All R6/7 </a:t>
            </a:r>
            <a:r>
              <a:rPr lang="en-US" sz="1800" u="sng" dirty="0" smtClean="0"/>
              <a:t>Federal</a:t>
            </a:r>
            <a:r>
              <a:rPr lang="en-US" sz="1800" dirty="0" smtClean="0"/>
              <a:t> Write-Off Approvers:</a:t>
            </a:r>
            <a:endParaRPr lang="en-US" sz="1800" dirty="0"/>
          </a:p>
        </p:txBody>
      </p:sp>
      <p:graphicFrame>
        <p:nvGraphicFramePr>
          <p:cNvPr id="7" name="Table 6"/>
          <p:cNvGraphicFramePr>
            <a:graphicFrameLocks noGrp="1"/>
          </p:cNvGraphicFramePr>
          <p:nvPr>
            <p:extLst>
              <p:ext uri="{D42A27DB-BD31-4B8C-83A1-F6EECF244321}">
                <p14:modId xmlns:p14="http://schemas.microsoft.com/office/powerpoint/2010/main" val="3189251464"/>
              </p:ext>
            </p:extLst>
          </p:nvPr>
        </p:nvGraphicFramePr>
        <p:xfrm>
          <a:off x="494475" y="2271475"/>
          <a:ext cx="8523774" cy="3749990"/>
        </p:xfrm>
        <a:graphic>
          <a:graphicData uri="http://schemas.openxmlformats.org/drawingml/2006/table">
            <a:tbl>
              <a:tblPr firstRow="1" bandRow="1">
                <a:tableStyleId>{5DA37D80-6434-44D0-A028-1B22A696006F}</a:tableStyleId>
              </a:tblPr>
              <a:tblGrid>
                <a:gridCol w="989941"/>
                <a:gridCol w="890649"/>
                <a:gridCol w="1301585"/>
                <a:gridCol w="1180358"/>
                <a:gridCol w="1235034"/>
                <a:gridCol w="1484415"/>
                <a:gridCol w="1441792"/>
              </a:tblGrid>
              <a:tr h="548837">
                <a:tc>
                  <a:txBody>
                    <a:bodyPr/>
                    <a:lstStyle/>
                    <a:p>
                      <a:pPr algn="ctr"/>
                      <a:r>
                        <a:rPr lang="en-US" sz="1600" b="1" dirty="0" smtClean="0"/>
                        <a:t>Min ($)</a:t>
                      </a:r>
                      <a:endParaRPr lang="en-US" sz="1600" b="1" dirty="0"/>
                    </a:p>
                  </a:txBody>
                  <a:tcPr anchor="ctr"/>
                </a:tc>
                <a:tc>
                  <a:txBody>
                    <a:bodyPr/>
                    <a:lstStyle/>
                    <a:p>
                      <a:pPr algn="ctr"/>
                      <a:r>
                        <a:rPr lang="en-US" sz="1600" b="1" dirty="0" smtClean="0"/>
                        <a:t>Max ($)</a:t>
                      </a:r>
                      <a:endParaRPr lang="en-US" sz="1600" b="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t>Approval 1</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t>Approval 2</a:t>
                      </a:r>
                    </a:p>
                  </a:txBody>
                  <a:tcPr anchor="ctr"/>
                </a:tc>
                <a:tc>
                  <a:txBody>
                    <a:bodyPr/>
                    <a:lstStyle/>
                    <a:p>
                      <a:pPr algn="ctr"/>
                      <a:r>
                        <a:rPr lang="en-US" sz="1600" b="1" dirty="0" smtClean="0"/>
                        <a:t>Approval 3</a:t>
                      </a:r>
                      <a:endParaRPr lang="en-US" sz="1600" b="1" dirty="0"/>
                    </a:p>
                  </a:txBody>
                  <a:tcPr anchor="ctr"/>
                </a:tc>
                <a:tc>
                  <a:txBody>
                    <a:bodyPr/>
                    <a:lstStyle/>
                    <a:p>
                      <a:pPr algn="ctr"/>
                      <a:r>
                        <a:rPr lang="en-US" sz="1600" b="1" dirty="0" smtClean="0"/>
                        <a:t>Approval 4</a:t>
                      </a:r>
                      <a:endParaRPr lang="en-US" sz="1600" b="1" dirty="0"/>
                    </a:p>
                  </a:txBody>
                  <a:tcPr anchor="ctr"/>
                </a:tc>
                <a:tc>
                  <a:txBody>
                    <a:bodyPr/>
                    <a:lstStyle/>
                    <a:p>
                      <a:pPr algn="ctr"/>
                      <a:r>
                        <a:rPr lang="en-US" sz="1600" b="1" dirty="0" smtClean="0"/>
                        <a:t>Approval 5</a:t>
                      </a:r>
                      <a:endParaRPr lang="en-US" sz="1600" b="1" dirty="0"/>
                    </a:p>
                  </a:txBody>
                  <a:tcPr anchor="ctr"/>
                </a:tc>
              </a:tr>
              <a:tr h="512247">
                <a:tc>
                  <a:txBody>
                    <a:bodyPr/>
                    <a:lstStyle/>
                    <a:p>
                      <a:pPr algn="ctr"/>
                      <a:r>
                        <a:rPr lang="en-US" sz="1400" dirty="0" smtClean="0"/>
                        <a:t>50.01</a:t>
                      </a:r>
                      <a:endParaRPr lang="en-US" sz="1400" dirty="0"/>
                    </a:p>
                  </a:txBody>
                  <a:tcPr anchor="ctr"/>
                </a:tc>
                <a:tc>
                  <a:txBody>
                    <a:bodyPr/>
                    <a:lstStyle/>
                    <a:p>
                      <a:pPr algn="ctr"/>
                      <a:r>
                        <a:rPr lang="en-US" sz="1400" dirty="0" smtClean="0"/>
                        <a:t>1,000</a:t>
                      </a:r>
                      <a:endParaRPr lang="en-US" sz="1400" dirty="0"/>
                    </a:p>
                  </a:txBody>
                  <a:tcPr anchor="ctr"/>
                </a:tc>
                <a:tc>
                  <a:txBody>
                    <a:bodyPr/>
                    <a:lstStyle/>
                    <a:p>
                      <a:pPr algn="ctr"/>
                      <a:r>
                        <a:rPr lang="en-US" sz="1400" dirty="0" smtClean="0"/>
                        <a:t>Technical Matter Expert</a:t>
                      </a:r>
                    </a:p>
                  </a:txBody>
                  <a:tcPr anchor="ctr"/>
                </a:tc>
                <a:tc>
                  <a:txBody>
                    <a:bodyPr/>
                    <a:lstStyle/>
                    <a:p>
                      <a:pPr algn="ctr"/>
                      <a:endParaRPr lang="en-US" sz="1400" i="1" dirty="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r>
              <a:tr h="713488">
                <a:tc>
                  <a:txBody>
                    <a:bodyPr/>
                    <a:lstStyle/>
                    <a:p>
                      <a:pPr algn="ctr"/>
                      <a:r>
                        <a:rPr lang="en-US" sz="1400" dirty="0" smtClean="0"/>
                        <a:t>1,000.01</a:t>
                      </a:r>
                      <a:endParaRPr lang="en-US" sz="1400" dirty="0"/>
                    </a:p>
                  </a:txBody>
                  <a:tcPr anchor="ctr"/>
                </a:tc>
                <a:tc>
                  <a:txBody>
                    <a:bodyPr/>
                    <a:lstStyle/>
                    <a:p>
                      <a:pPr algn="ctr"/>
                      <a:r>
                        <a:rPr lang="en-US" sz="1400" dirty="0" smtClean="0"/>
                        <a:t>5,000</a:t>
                      </a:r>
                      <a:endParaRPr lang="en-US" sz="14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a:t>
                      </a:r>
                    </a:p>
                  </a:txBody>
                  <a:tcPr anchor="ctr"/>
                </a:tc>
                <a:tc>
                  <a:txBody>
                    <a:bodyPr/>
                    <a:lstStyle/>
                    <a:p>
                      <a:pPr algn="ctr"/>
                      <a:r>
                        <a:rPr lang="en-US" sz="1400" i="0" dirty="0" smtClean="0"/>
                        <a:t>Manager</a:t>
                      </a:r>
                      <a:endParaRPr lang="en-US" sz="1400" i="0" dirty="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r>
              <a:tr h="512247">
                <a:tc>
                  <a:txBody>
                    <a:bodyPr/>
                    <a:lstStyle/>
                    <a:p>
                      <a:pPr algn="ctr"/>
                      <a:r>
                        <a:rPr lang="en-US" sz="1400" dirty="0" smtClean="0"/>
                        <a:t>5,000.01</a:t>
                      </a:r>
                      <a:endParaRPr lang="en-US" sz="1400" dirty="0"/>
                    </a:p>
                  </a:txBody>
                  <a:tcPr anchor="ctr"/>
                </a:tc>
                <a:tc>
                  <a:txBody>
                    <a:bodyPr/>
                    <a:lstStyle/>
                    <a:p>
                      <a:pPr algn="ctr"/>
                      <a:r>
                        <a:rPr lang="en-US" sz="1400" dirty="0" smtClean="0"/>
                        <a:t>10,000</a:t>
                      </a:r>
                      <a:endParaRPr lang="en-US" sz="1400" dirty="0"/>
                    </a:p>
                  </a:txBody>
                  <a:tcPr anchor="ctr"/>
                </a:tc>
                <a:tc>
                  <a:txBody>
                    <a:bodyPr/>
                    <a:lstStyle/>
                    <a:p>
                      <a:pPr algn="ctr"/>
                      <a:r>
                        <a:rPr lang="en-US" sz="1400" dirty="0" smtClean="0"/>
                        <a:t>“</a:t>
                      </a:r>
                      <a:endParaRPr lang="en-US" sz="1400" dirty="0"/>
                    </a:p>
                  </a:txBody>
                  <a:tcPr anchor="ctr"/>
                </a:tc>
                <a:tc>
                  <a:txBody>
                    <a:bodyPr/>
                    <a:lstStyle/>
                    <a:p>
                      <a:pPr algn="ctr"/>
                      <a:r>
                        <a:rPr lang="en-US" sz="1400" dirty="0" smtClean="0"/>
                        <a:t>“</a:t>
                      </a:r>
                      <a:endParaRPr lang="en-US" sz="1400" dirty="0"/>
                    </a:p>
                  </a:txBody>
                  <a:tcPr anchor="ctr"/>
                </a:tc>
                <a:tc>
                  <a:txBody>
                    <a:bodyPr/>
                    <a:lstStyle/>
                    <a:p>
                      <a:pPr algn="ctr"/>
                      <a:r>
                        <a:rPr lang="en-US" sz="1400" dirty="0" smtClean="0"/>
                        <a:t>Branch Chief</a:t>
                      </a: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r>
              <a:tr h="512247">
                <a:tc>
                  <a:txBody>
                    <a:bodyPr/>
                    <a:lstStyle/>
                    <a:p>
                      <a:pPr algn="ctr"/>
                      <a:r>
                        <a:rPr lang="en-US" sz="1400" dirty="0" smtClean="0"/>
                        <a:t>10,000.01</a:t>
                      </a:r>
                      <a:endParaRPr lang="en-US" sz="1400" dirty="0"/>
                    </a:p>
                  </a:txBody>
                  <a:tcPr anchor="ctr"/>
                </a:tc>
                <a:tc>
                  <a:txBody>
                    <a:bodyPr/>
                    <a:lstStyle/>
                    <a:p>
                      <a:pPr algn="ctr"/>
                      <a:r>
                        <a:rPr lang="en-US" sz="1400" dirty="0" smtClean="0"/>
                        <a:t>20,000</a:t>
                      </a:r>
                      <a:endParaRPr lang="en-US" sz="1400" dirty="0"/>
                    </a:p>
                  </a:txBody>
                  <a:tcPr anchor="ctr"/>
                </a:tc>
                <a:tc>
                  <a:txBody>
                    <a:bodyPr/>
                    <a:lstStyle/>
                    <a:p>
                      <a:pPr algn="ctr"/>
                      <a:r>
                        <a:rPr lang="en-US" sz="1400" dirty="0" smtClean="0"/>
                        <a:t>“</a:t>
                      </a:r>
                      <a:endParaRPr lang="en-US" sz="1400" dirty="0"/>
                    </a:p>
                  </a:txBody>
                  <a:tcPr anchor="ctr"/>
                </a:tc>
                <a:tc>
                  <a:txBody>
                    <a:bodyPr/>
                    <a:lstStyle/>
                    <a:p>
                      <a:pPr algn="ctr"/>
                      <a:r>
                        <a:rPr lang="en-US" sz="1400" dirty="0" smtClean="0"/>
                        <a:t>“</a:t>
                      </a:r>
                      <a:endParaRPr lang="en-US" sz="1400" dirty="0"/>
                    </a:p>
                  </a:txBody>
                  <a:tcPr anchor="ctr"/>
                </a:tc>
                <a:tc>
                  <a:txBody>
                    <a:bodyPr/>
                    <a:lstStyle/>
                    <a:p>
                      <a:pPr algn="ctr"/>
                      <a:r>
                        <a:rPr lang="en-US" sz="1400" dirty="0" smtClean="0"/>
                        <a:t>“ “</a:t>
                      </a:r>
                      <a:endParaRPr lang="en-US" sz="1400" dirty="0"/>
                    </a:p>
                  </a:txBody>
                  <a:tcPr anchor="ctr"/>
                </a:tc>
                <a:tc>
                  <a:txBody>
                    <a:bodyPr/>
                    <a:lstStyle/>
                    <a:p>
                      <a:pPr algn="ctr"/>
                      <a:r>
                        <a:rPr lang="en-US" sz="1400" dirty="0" smtClean="0"/>
                        <a:t>Division Director</a:t>
                      </a:r>
                      <a:endParaRPr lang="en-US" sz="1400" dirty="0"/>
                    </a:p>
                  </a:txBody>
                  <a:tcPr anchor="ctr"/>
                </a:tc>
                <a:tc>
                  <a:txBody>
                    <a:bodyPr/>
                    <a:lstStyle/>
                    <a:p>
                      <a:pPr algn="ctr"/>
                      <a:endParaRPr lang="en-US" sz="1400" dirty="0"/>
                    </a:p>
                  </a:txBody>
                  <a:tcPr anchor="ctr"/>
                </a:tc>
              </a:tr>
              <a:tr h="914728">
                <a:tc>
                  <a:txBody>
                    <a:bodyPr/>
                    <a:lstStyle/>
                    <a:p>
                      <a:pPr algn="ctr"/>
                      <a:r>
                        <a:rPr lang="en-US" sz="1400" dirty="0" smtClean="0"/>
                        <a:t>20,000.01</a:t>
                      </a:r>
                      <a:endParaRPr lang="en-US" sz="1400" dirty="0"/>
                    </a:p>
                  </a:txBody>
                  <a:tcPr anchor="ctr"/>
                </a:tc>
                <a:tc>
                  <a:txBody>
                    <a:bodyPr/>
                    <a:lstStyle/>
                    <a:p>
                      <a:pPr algn="ctr"/>
                      <a:endParaRPr lang="en-US" sz="1400" dirty="0"/>
                    </a:p>
                  </a:txBody>
                  <a:tcPr anchor="ctr"/>
                </a:tc>
                <a:tc>
                  <a:txBody>
                    <a:bodyPr/>
                    <a:lstStyle/>
                    <a:p>
                      <a:pPr algn="ctr"/>
                      <a:r>
                        <a:rPr lang="en-US" sz="1400" dirty="0" smtClean="0"/>
                        <a:t>“</a:t>
                      </a:r>
                      <a:endParaRPr lang="en-US" sz="1400" dirty="0"/>
                    </a:p>
                  </a:txBody>
                  <a:tcPr anchor="ctr"/>
                </a:tc>
                <a:tc>
                  <a:txBody>
                    <a:bodyPr/>
                    <a:lstStyle/>
                    <a:p>
                      <a:pPr algn="ctr"/>
                      <a:r>
                        <a:rPr lang="en-US" sz="1400" dirty="0" smtClean="0"/>
                        <a:t>“</a:t>
                      </a:r>
                      <a:endParaRPr lang="en-US" sz="1400" dirty="0"/>
                    </a:p>
                  </a:txBody>
                  <a:tcPr anchor="ctr"/>
                </a:tc>
                <a:tc>
                  <a:txBody>
                    <a:bodyPr/>
                    <a:lstStyle/>
                    <a:p>
                      <a:pPr algn="ctr"/>
                      <a:r>
                        <a:rPr lang="en-US" sz="1400" dirty="0" smtClean="0"/>
                        <a:t>“ “</a:t>
                      </a:r>
                      <a:endParaRPr lang="en-US" sz="14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 “</a:t>
                      </a:r>
                    </a:p>
                  </a:txBody>
                  <a:tcPr anchor="ctr"/>
                </a:tc>
                <a:tc>
                  <a:txBody>
                    <a:bodyPr/>
                    <a:lstStyle/>
                    <a:p>
                      <a:pPr algn="ctr"/>
                      <a:r>
                        <a:rPr lang="en-US" sz="1400" dirty="0" smtClean="0"/>
                        <a:t>Director Financial Policy and Operations </a:t>
                      </a:r>
                      <a:endParaRPr lang="en-US" sz="1400" dirty="0"/>
                    </a:p>
                  </a:txBody>
                  <a:tcPr anchor="ctr"/>
                </a:tc>
              </a:tr>
            </a:tbl>
          </a:graphicData>
        </a:graphic>
      </p:graphicFrame>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2" name="TextBox 11"/>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87</a:t>
            </a:fld>
            <a:endParaRPr lang="en-US" sz="1000" dirty="0"/>
          </a:p>
        </p:txBody>
      </p:sp>
    </p:spTree>
    <p:extLst>
      <p:ext uri="{BB962C8B-B14F-4D97-AF65-F5344CB8AC3E}">
        <p14:creationId xmlns:p14="http://schemas.microsoft.com/office/powerpoint/2010/main" val="111020207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55612" y="331788"/>
            <a:ext cx="8858509" cy="563562"/>
          </a:xfrm>
        </p:spPr>
        <p:txBody>
          <a:bodyPr/>
          <a:lstStyle/>
          <a:p>
            <a:r>
              <a:rPr lang="en-US" dirty="0" smtClean="0"/>
              <a:t>Non-IPAC Write-Offs - Region 6/7 Required Approvals </a:t>
            </a:r>
            <a:r>
              <a:rPr lang="en-US" i="1" dirty="0" smtClean="0"/>
              <a:t>Non-Federal</a:t>
            </a:r>
            <a:r>
              <a:rPr lang="en-US" dirty="0" smtClean="0"/>
              <a:t> Write-Off Thresholds</a:t>
            </a:r>
          </a:p>
        </p:txBody>
      </p:sp>
      <p:sp>
        <p:nvSpPr>
          <p:cNvPr id="21507" name="Content Placeholder 2"/>
          <p:cNvSpPr>
            <a:spLocks noGrp="1"/>
          </p:cNvSpPr>
          <p:nvPr>
            <p:ph idx="1"/>
          </p:nvPr>
        </p:nvSpPr>
        <p:spPr>
          <a:xfrm>
            <a:off x="457200" y="1188720"/>
            <a:ext cx="8686800" cy="1079467"/>
          </a:xfrm>
        </p:spPr>
        <p:txBody>
          <a:bodyPr/>
          <a:lstStyle/>
          <a:p>
            <a:r>
              <a:rPr lang="en-US" sz="2000" dirty="0" smtClean="0"/>
              <a:t>Approval routing of write-off documents is </a:t>
            </a:r>
            <a:r>
              <a:rPr lang="en-US" sz="2000" b="1" i="1" dirty="0" smtClean="0"/>
              <a:t>based on the write-off amount and GSA policy write-off thresholds</a:t>
            </a:r>
            <a:endParaRPr lang="en-US" sz="2000" dirty="0" smtClean="0"/>
          </a:p>
          <a:p>
            <a:pPr lvl="1"/>
            <a:r>
              <a:rPr lang="en-US" sz="1800" dirty="0" smtClean="0"/>
              <a:t>All R6/7 </a:t>
            </a:r>
            <a:r>
              <a:rPr lang="en-US" sz="1800" u="sng" dirty="0" smtClean="0"/>
              <a:t>Non-Federal</a:t>
            </a:r>
            <a:r>
              <a:rPr lang="en-US" sz="1800" dirty="0" smtClean="0"/>
              <a:t> Write-Off Approvers:</a:t>
            </a:r>
          </a:p>
        </p:txBody>
      </p:sp>
      <p:graphicFrame>
        <p:nvGraphicFramePr>
          <p:cNvPr id="7" name="Table 6"/>
          <p:cNvGraphicFramePr>
            <a:graphicFrameLocks noGrp="1"/>
          </p:cNvGraphicFramePr>
          <p:nvPr>
            <p:extLst>
              <p:ext uri="{D42A27DB-BD31-4B8C-83A1-F6EECF244321}">
                <p14:modId xmlns:p14="http://schemas.microsoft.com/office/powerpoint/2010/main" val="745993264"/>
              </p:ext>
            </p:extLst>
          </p:nvPr>
        </p:nvGraphicFramePr>
        <p:xfrm>
          <a:off x="482600" y="2374496"/>
          <a:ext cx="8523774" cy="3302000"/>
        </p:xfrm>
        <a:graphic>
          <a:graphicData uri="http://schemas.openxmlformats.org/drawingml/2006/table">
            <a:tbl>
              <a:tblPr firstRow="1" bandRow="1">
                <a:tableStyleId>{5DA37D80-6434-44D0-A028-1B22A696006F}</a:tableStyleId>
              </a:tblPr>
              <a:tblGrid>
                <a:gridCol w="1136475"/>
                <a:gridCol w="872455"/>
                <a:gridCol w="1283516"/>
                <a:gridCol w="1165089"/>
                <a:gridCol w="1235034"/>
                <a:gridCol w="1484415"/>
                <a:gridCol w="1346790"/>
              </a:tblGrid>
              <a:tr h="419100">
                <a:tc>
                  <a:txBody>
                    <a:bodyPr/>
                    <a:lstStyle/>
                    <a:p>
                      <a:pPr algn="ctr"/>
                      <a:r>
                        <a:rPr lang="en-US" sz="1600" b="1" dirty="0" smtClean="0"/>
                        <a:t>Min ($)</a:t>
                      </a:r>
                      <a:endParaRPr lang="en-US" sz="1600" b="1" dirty="0"/>
                    </a:p>
                  </a:txBody>
                  <a:tcPr anchor="ctr"/>
                </a:tc>
                <a:tc>
                  <a:txBody>
                    <a:bodyPr/>
                    <a:lstStyle/>
                    <a:p>
                      <a:pPr algn="ctr"/>
                      <a:r>
                        <a:rPr lang="en-US" sz="1600" b="1" dirty="0" smtClean="0"/>
                        <a:t>Max ($)</a:t>
                      </a:r>
                      <a:endParaRPr lang="en-US" sz="1600" b="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t>Approval 1</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t>Approval 2</a:t>
                      </a:r>
                    </a:p>
                  </a:txBody>
                  <a:tcPr anchor="ctr"/>
                </a:tc>
                <a:tc>
                  <a:txBody>
                    <a:bodyPr/>
                    <a:lstStyle/>
                    <a:p>
                      <a:pPr algn="ctr"/>
                      <a:r>
                        <a:rPr lang="en-US" sz="1600" b="1" dirty="0" smtClean="0"/>
                        <a:t>Approval 3</a:t>
                      </a:r>
                      <a:endParaRPr lang="en-US" sz="1600" b="1" dirty="0"/>
                    </a:p>
                  </a:txBody>
                  <a:tcPr anchor="ctr"/>
                </a:tc>
                <a:tc>
                  <a:txBody>
                    <a:bodyPr/>
                    <a:lstStyle/>
                    <a:p>
                      <a:pPr algn="ctr"/>
                      <a:r>
                        <a:rPr lang="en-US" sz="1600" b="1" dirty="0" smtClean="0"/>
                        <a:t>Approval 4</a:t>
                      </a:r>
                      <a:endParaRPr lang="en-US" sz="1600" b="1" dirty="0"/>
                    </a:p>
                  </a:txBody>
                  <a:tcPr anchor="ctr"/>
                </a:tc>
                <a:tc>
                  <a:txBody>
                    <a:bodyPr/>
                    <a:lstStyle/>
                    <a:p>
                      <a:pPr algn="ctr"/>
                      <a:r>
                        <a:rPr lang="en-US" sz="1600" b="1" dirty="0" smtClean="0"/>
                        <a:t>Approval 5</a:t>
                      </a:r>
                      <a:endParaRPr lang="en-US" sz="1600" b="1" dirty="0"/>
                    </a:p>
                  </a:txBody>
                  <a:tcPr anchor="ctr"/>
                </a:tc>
              </a:tr>
              <a:tr h="370840">
                <a:tc>
                  <a:txBody>
                    <a:bodyPr/>
                    <a:lstStyle/>
                    <a:p>
                      <a:pPr algn="ctr"/>
                      <a:r>
                        <a:rPr lang="en-US" sz="1400" dirty="0" smtClean="0"/>
                        <a:t>50.01</a:t>
                      </a:r>
                      <a:endParaRPr lang="en-US" sz="1400" dirty="0"/>
                    </a:p>
                  </a:txBody>
                  <a:tcPr anchor="ctr"/>
                </a:tc>
                <a:tc>
                  <a:txBody>
                    <a:bodyPr/>
                    <a:lstStyle/>
                    <a:p>
                      <a:pPr algn="ctr"/>
                      <a:r>
                        <a:rPr lang="en-US" sz="1400" dirty="0" smtClean="0"/>
                        <a:t>1,000</a:t>
                      </a:r>
                      <a:endParaRPr lang="en-US" sz="1400" dirty="0"/>
                    </a:p>
                  </a:txBody>
                  <a:tcPr anchor="ctr"/>
                </a:tc>
                <a:tc>
                  <a:txBody>
                    <a:bodyPr/>
                    <a:lstStyle/>
                    <a:p>
                      <a:pPr algn="ctr"/>
                      <a:r>
                        <a:rPr lang="en-US" sz="1400" dirty="0" smtClean="0"/>
                        <a:t>Technical Matter Expert</a:t>
                      </a:r>
                    </a:p>
                  </a:txBody>
                  <a:tcPr anchor="ctr"/>
                </a:tc>
                <a:tc>
                  <a:txBody>
                    <a:bodyPr/>
                    <a:lstStyle/>
                    <a:p>
                      <a:pPr algn="ctr"/>
                      <a:endParaRPr lang="en-US" sz="1400" i="1" dirty="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r>
              <a:tr h="370840">
                <a:tc>
                  <a:txBody>
                    <a:bodyPr/>
                    <a:lstStyle/>
                    <a:p>
                      <a:pPr algn="ctr"/>
                      <a:r>
                        <a:rPr lang="en-US" sz="1400" dirty="0" smtClean="0"/>
                        <a:t>1,000.01</a:t>
                      </a:r>
                      <a:endParaRPr lang="en-US" sz="1400" dirty="0"/>
                    </a:p>
                  </a:txBody>
                  <a:tcPr anchor="ctr"/>
                </a:tc>
                <a:tc>
                  <a:txBody>
                    <a:bodyPr/>
                    <a:lstStyle/>
                    <a:p>
                      <a:pPr algn="ctr"/>
                      <a:r>
                        <a:rPr lang="en-US" sz="1400" dirty="0" smtClean="0"/>
                        <a:t>10,000</a:t>
                      </a:r>
                      <a:endParaRPr lang="en-US" sz="14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a:t>
                      </a:r>
                    </a:p>
                    <a:p>
                      <a:pPr algn="ctr"/>
                      <a:endParaRPr lang="en-US" sz="1400" dirty="0"/>
                    </a:p>
                  </a:txBody>
                  <a:tcPr anchor="ctr"/>
                </a:tc>
                <a:tc>
                  <a:txBody>
                    <a:bodyPr/>
                    <a:lstStyle/>
                    <a:p>
                      <a:pPr algn="ctr"/>
                      <a:r>
                        <a:rPr lang="en-US" sz="1400" i="0" dirty="0" smtClean="0"/>
                        <a:t>Manager</a:t>
                      </a:r>
                      <a:endParaRPr lang="en-US" sz="1400" i="0" dirty="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r>
              <a:tr h="370840">
                <a:tc>
                  <a:txBody>
                    <a:bodyPr/>
                    <a:lstStyle/>
                    <a:p>
                      <a:pPr algn="ctr"/>
                      <a:r>
                        <a:rPr lang="en-US" sz="1400" dirty="0" smtClean="0"/>
                        <a:t>10,000.01</a:t>
                      </a:r>
                      <a:endParaRPr lang="en-US" sz="1400" dirty="0"/>
                    </a:p>
                  </a:txBody>
                  <a:tcPr anchor="ctr"/>
                </a:tc>
                <a:tc>
                  <a:txBody>
                    <a:bodyPr/>
                    <a:lstStyle/>
                    <a:p>
                      <a:pPr algn="ctr"/>
                      <a:r>
                        <a:rPr lang="en-US" sz="1400" dirty="0" smtClean="0"/>
                        <a:t>50,000</a:t>
                      </a:r>
                      <a:endParaRPr lang="en-US" sz="14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a:t>
                      </a:r>
                    </a:p>
                  </a:txBody>
                  <a:tcPr anchor="ctr"/>
                </a:tc>
                <a:tc>
                  <a:txBody>
                    <a:bodyPr/>
                    <a:lstStyle/>
                    <a:p>
                      <a:pPr algn="ctr"/>
                      <a:r>
                        <a:rPr lang="en-US" sz="1400" dirty="0" smtClean="0"/>
                        <a:t>Branch Chief</a:t>
                      </a: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r>
              <a:tr h="370840">
                <a:tc>
                  <a:txBody>
                    <a:bodyPr/>
                    <a:lstStyle/>
                    <a:p>
                      <a:pPr algn="ctr"/>
                      <a:r>
                        <a:rPr lang="en-US" sz="1400" dirty="0" smtClean="0"/>
                        <a:t>50,000.01</a:t>
                      </a:r>
                      <a:endParaRPr lang="en-US" sz="1400" dirty="0"/>
                    </a:p>
                  </a:txBody>
                  <a:tcPr anchor="ctr"/>
                </a:tc>
                <a:tc>
                  <a:txBody>
                    <a:bodyPr/>
                    <a:lstStyle/>
                    <a:p>
                      <a:pPr algn="ctr"/>
                      <a:r>
                        <a:rPr lang="en-US" sz="1400" dirty="0" smtClean="0"/>
                        <a:t>100,000</a:t>
                      </a:r>
                      <a:endParaRPr lang="en-US" sz="14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 “</a:t>
                      </a:r>
                    </a:p>
                  </a:txBody>
                  <a:tcPr anchor="ctr"/>
                </a:tc>
                <a:tc>
                  <a:txBody>
                    <a:bodyPr/>
                    <a:lstStyle/>
                    <a:p>
                      <a:pPr algn="ctr"/>
                      <a:r>
                        <a:rPr lang="en-US" sz="1400" dirty="0" smtClean="0"/>
                        <a:t>Division Director</a:t>
                      </a:r>
                      <a:endParaRPr lang="en-US" sz="1400" dirty="0"/>
                    </a:p>
                  </a:txBody>
                  <a:tcPr anchor="ctr"/>
                </a:tc>
                <a:tc>
                  <a:txBody>
                    <a:bodyPr/>
                    <a:lstStyle/>
                    <a:p>
                      <a:pPr algn="ctr"/>
                      <a:endParaRPr lang="en-US" sz="1400" dirty="0"/>
                    </a:p>
                  </a:txBody>
                  <a:tcPr anchor="ctr"/>
                </a:tc>
              </a:tr>
              <a:tr h="370840">
                <a:tc>
                  <a:txBody>
                    <a:bodyPr/>
                    <a:lstStyle/>
                    <a:p>
                      <a:pPr algn="ctr"/>
                      <a:r>
                        <a:rPr lang="en-US" sz="1400" dirty="0" smtClean="0"/>
                        <a:t>100,000.01</a:t>
                      </a:r>
                      <a:endParaRPr lang="en-US" sz="1400" dirty="0"/>
                    </a:p>
                  </a:txBody>
                  <a:tcPr anchor="ctr"/>
                </a:tc>
                <a:tc>
                  <a:txBody>
                    <a:bodyPr/>
                    <a:lstStyle/>
                    <a:p>
                      <a:pPr algn="ctr"/>
                      <a:endParaRPr lang="en-US" sz="14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 “</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 “</a:t>
                      </a:r>
                    </a:p>
                  </a:txBody>
                  <a:tcPr anchor="ctr"/>
                </a:tc>
                <a:tc>
                  <a:txBody>
                    <a:bodyPr/>
                    <a:lstStyle/>
                    <a:p>
                      <a:pPr algn="ctr"/>
                      <a:r>
                        <a:rPr lang="en-US" sz="1400" dirty="0" smtClean="0"/>
                        <a:t>Director Financial Policy and Operations </a:t>
                      </a:r>
                      <a:endParaRPr lang="en-US" sz="1400" dirty="0"/>
                    </a:p>
                  </a:txBody>
                  <a:tcPr anchor="ctr"/>
                </a:tc>
              </a:tr>
            </a:tbl>
          </a:graphicData>
        </a:graphic>
      </p:graphicFrame>
      <p:sp>
        <p:nvSpPr>
          <p:cNvPr id="2" name="Footer Placeholder 1"/>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1" name="TextBox 10"/>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88</a:t>
            </a:fld>
            <a:endParaRPr lang="en-US" sz="1000" dirty="0"/>
          </a:p>
        </p:txBody>
      </p:sp>
    </p:spTree>
    <p:extLst>
      <p:ext uri="{BB962C8B-B14F-4D97-AF65-F5344CB8AC3E}">
        <p14:creationId xmlns:p14="http://schemas.microsoft.com/office/powerpoint/2010/main" val="315944099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Non-IPAC Write-Offs – BD Updates</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552" y="2020187"/>
            <a:ext cx="8097381" cy="2275366"/>
          </a:xfrm>
          <a:prstGeom prst="rect">
            <a:avLst/>
          </a:prstGeom>
          <a:noFill/>
          <a:ln w="22225">
            <a:solidFill>
              <a:schemeClr val="tx1"/>
            </a:solidFill>
            <a:miter lim="800000"/>
            <a:headEnd/>
            <a:tailEnd/>
          </a:ln>
        </p:spPr>
      </p:pic>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Rectangle 4"/>
          <p:cNvSpPr/>
          <p:nvPr/>
        </p:nvSpPr>
        <p:spPr bwMode="auto">
          <a:xfrm>
            <a:off x="4461722" y="2373764"/>
            <a:ext cx="4053627" cy="1702935"/>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7" name="Slide Number Placeholder 6"/>
          <p:cNvSpPr>
            <a:spLocks noGrp="1"/>
          </p:cNvSpPr>
          <p:nvPr>
            <p:ph type="sldNum" sz="quarter" idx="11"/>
          </p:nvPr>
        </p:nvSpPr>
        <p:spPr/>
        <p:txBody>
          <a:bodyPr anchor="t"/>
          <a:lstStyle/>
          <a:p>
            <a:pPr algn="r">
              <a:defRPr/>
            </a:pPr>
            <a:fld id="{5842F1FC-5FDD-41D6-BAD6-160FC7BE3BC4}" type="slidenum">
              <a:rPr lang="en-US" sz="1000" smtClean="0"/>
              <a:pPr algn="r">
                <a:defRPr/>
              </a:pPr>
              <a:t>89</a:t>
            </a:fld>
            <a:endParaRPr lang="en-US" sz="1000" dirty="0"/>
          </a:p>
        </p:txBody>
      </p:sp>
    </p:spTree>
    <p:extLst>
      <p:ext uri="{BB962C8B-B14F-4D97-AF65-F5344CB8AC3E}">
        <p14:creationId xmlns:p14="http://schemas.microsoft.com/office/powerpoint/2010/main" val="33968661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6"/>
          <p:cNvSpPr>
            <a:spLocks noGrp="1" noChangeArrowheads="1"/>
          </p:cNvSpPr>
          <p:nvPr>
            <p:ph type="title"/>
          </p:nvPr>
        </p:nvSpPr>
        <p:spPr>
          <a:xfrm>
            <a:off x="460056" y="329184"/>
            <a:ext cx="8565557" cy="563562"/>
          </a:xfrm>
        </p:spPr>
        <p:txBody>
          <a:bodyPr anchor="b" anchorCtr="0"/>
          <a:lstStyle/>
          <a:p>
            <a:pPr eaLnBrk="1" hangingPunct="1"/>
            <a:r>
              <a:rPr lang="en-US" sz="2600" b="1" dirty="0" smtClean="0">
                <a:solidFill>
                  <a:schemeClr val="bg1"/>
                </a:solidFill>
                <a:effectLst/>
                <a:latin typeface="+mj-lt"/>
                <a:ea typeface="+mj-ea"/>
                <a:cs typeface="+mj-cs"/>
              </a:rPr>
              <a:t>Delinquency Management </a:t>
            </a:r>
            <a:r>
              <a:rPr lang="en-US" dirty="0" smtClean="0"/>
              <a:t>– Key Concepts</a:t>
            </a:r>
          </a:p>
        </p:txBody>
      </p:sp>
      <p:sp>
        <p:nvSpPr>
          <p:cNvPr id="8195" name="Rectangle 7"/>
          <p:cNvSpPr>
            <a:spLocks noGrp="1" noChangeArrowheads="1"/>
          </p:cNvSpPr>
          <p:nvPr>
            <p:ph idx="1"/>
          </p:nvPr>
        </p:nvSpPr>
        <p:spPr>
          <a:xfrm>
            <a:off x="308345" y="1069970"/>
            <a:ext cx="8835656" cy="3174539"/>
          </a:xfrm>
        </p:spPr>
        <p:txBody>
          <a:bodyPr/>
          <a:lstStyle/>
          <a:p>
            <a:pPr lvl="0">
              <a:spcBef>
                <a:spcPts val="600"/>
              </a:spcBef>
              <a:spcAft>
                <a:spcPts val="600"/>
              </a:spcAft>
            </a:pPr>
            <a:r>
              <a:rPr lang="en-US" sz="2000" b="1" dirty="0" smtClean="0"/>
              <a:t>Statement Level Dunning </a:t>
            </a:r>
          </a:p>
          <a:p>
            <a:pPr lvl="1">
              <a:spcBef>
                <a:spcPts val="600"/>
              </a:spcBef>
              <a:spcAft>
                <a:spcPts val="600"/>
              </a:spcAft>
            </a:pPr>
            <a:r>
              <a:rPr lang="en-US" sz="1800" dirty="0" smtClean="0"/>
              <a:t>Pegasys generates Dunning Notices to </a:t>
            </a:r>
            <a:r>
              <a:rPr lang="en-US" sz="1800" u="sng" dirty="0" smtClean="0"/>
              <a:t>inform Non-Federal customers</a:t>
            </a:r>
            <a:r>
              <a:rPr lang="en-US" sz="1800" dirty="0" smtClean="0"/>
              <a:t> of:</a:t>
            </a:r>
          </a:p>
          <a:p>
            <a:pPr lvl="2">
              <a:spcBef>
                <a:spcPts val="600"/>
              </a:spcBef>
              <a:spcAft>
                <a:spcPts val="600"/>
              </a:spcAft>
            </a:pPr>
            <a:r>
              <a:rPr lang="en-US" sz="1600" b="1" u="sng" dirty="0" smtClean="0"/>
              <a:t>Delinquent </a:t>
            </a:r>
            <a:r>
              <a:rPr lang="en-US" sz="1600" b="1" u="sng" dirty="0"/>
              <a:t>bill amounts</a:t>
            </a:r>
            <a:r>
              <a:rPr lang="en-US" sz="1600" dirty="0"/>
              <a:t>, including </a:t>
            </a:r>
            <a:r>
              <a:rPr lang="en-US" sz="1600" dirty="0" smtClean="0"/>
              <a:t>principal </a:t>
            </a:r>
            <a:r>
              <a:rPr lang="en-US" sz="1600" dirty="0"/>
              <a:t>and IP&amp;A </a:t>
            </a:r>
            <a:r>
              <a:rPr lang="en-US" sz="1600" dirty="0" smtClean="0"/>
              <a:t>charges</a:t>
            </a:r>
          </a:p>
          <a:p>
            <a:pPr lvl="2">
              <a:spcBef>
                <a:spcPts val="600"/>
              </a:spcBef>
              <a:spcAft>
                <a:spcPts val="600"/>
              </a:spcAft>
            </a:pPr>
            <a:r>
              <a:rPr lang="en-US" sz="1600" b="1" u="sng" dirty="0" smtClean="0"/>
              <a:t>Any collection amounts received</a:t>
            </a:r>
          </a:p>
          <a:p>
            <a:pPr lvl="1">
              <a:spcBef>
                <a:spcPts val="600"/>
              </a:spcBef>
              <a:spcAft>
                <a:spcPts val="600"/>
              </a:spcAft>
            </a:pPr>
            <a:r>
              <a:rPr lang="en-US" sz="1800" dirty="0" smtClean="0"/>
              <a:t>Sent to customers as </a:t>
            </a:r>
            <a:r>
              <a:rPr lang="en-US" sz="1800" u="sng" dirty="0" smtClean="0"/>
              <a:t>formal notification of delinquency</a:t>
            </a:r>
            <a:r>
              <a:rPr lang="en-US" sz="1800" dirty="0" smtClean="0"/>
              <a:t> and requesting payment for delinquent amount cited on the notice</a:t>
            </a:r>
          </a:p>
          <a:p>
            <a:pPr lvl="1">
              <a:spcBef>
                <a:spcPts val="600"/>
              </a:spcBef>
              <a:spcAft>
                <a:spcPts val="600"/>
              </a:spcAft>
            </a:pPr>
            <a:r>
              <a:rPr lang="en-US" sz="1800" dirty="0" smtClean="0"/>
              <a:t>Ideally, </a:t>
            </a:r>
            <a:r>
              <a:rPr lang="en-US" sz="1800" b="1" dirty="0" smtClean="0"/>
              <a:t>non-Federal customers pay in full in advance</a:t>
            </a:r>
            <a:r>
              <a:rPr lang="en-US" sz="1800" dirty="0" smtClean="0"/>
              <a:t> but circumstances can happen causing the delinquency</a:t>
            </a:r>
          </a:p>
          <a:p>
            <a:pPr lvl="2">
              <a:spcBef>
                <a:spcPts val="600"/>
              </a:spcBef>
              <a:spcAft>
                <a:spcPts val="600"/>
              </a:spcAft>
            </a:pPr>
            <a:r>
              <a:rPr lang="en-US" sz="1600" dirty="0" smtClean="0"/>
              <a:t>A </a:t>
            </a:r>
            <a:r>
              <a:rPr lang="en-US" sz="1600" dirty="0"/>
              <a:t>dunning notice is generated when the claim is </a:t>
            </a:r>
            <a:r>
              <a:rPr lang="en-US" sz="1600" dirty="0" smtClean="0"/>
              <a:t>established</a:t>
            </a:r>
          </a:p>
          <a:p>
            <a:pPr lvl="2">
              <a:spcBef>
                <a:spcPts val="600"/>
              </a:spcBef>
              <a:spcAft>
                <a:spcPts val="600"/>
              </a:spcAft>
            </a:pPr>
            <a:r>
              <a:rPr lang="en-US" sz="1600" dirty="0" smtClean="0"/>
              <a:t>Dunning notices are required prior to referring claims to Treasury for collection</a:t>
            </a:r>
          </a:p>
          <a:p>
            <a:pPr lvl="1">
              <a:spcBef>
                <a:spcPts val="600"/>
              </a:spcBef>
              <a:spcAft>
                <a:spcPts val="600"/>
              </a:spcAft>
            </a:pPr>
            <a:r>
              <a:rPr lang="en-US" sz="1800" dirty="0" smtClean="0"/>
              <a:t>Dunning Notices are </a:t>
            </a:r>
            <a:r>
              <a:rPr lang="en-US" sz="1800" u="sng" dirty="0" smtClean="0"/>
              <a:t>generated at Statement level</a:t>
            </a:r>
            <a:r>
              <a:rPr lang="en-US" sz="1800" dirty="0" smtClean="0"/>
              <a:t> </a:t>
            </a:r>
          </a:p>
          <a:p>
            <a:pPr lvl="2">
              <a:spcBef>
                <a:spcPts val="600"/>
              </a:spcBef>
              <a:spcAft>
                <a:spcPts val="600"/>
              </a:spcAft>
            </a:pPr>
            <a:r>
              <a:rPr lang="en-US" sz="1600" dirty="0" smtClean="0"/>
              <a:t>Dunning Notices generated in Pegasys are </a:t>
            </a:r>
            <a:r>
              <a:rPr lang="en-US" sz="1600" u="sng" dirty="0" smtClean="0"/>
              <a:t>transmitted to VCSS</a:t>
            </a:r>
            <a:r>
              <a:rPr lang="en-US" sz="1600" dirty="0" smtClean="0"/>
              <a:t> for the customer to view</a:t>
            </a:r>
          </a:p>
          <a:p>
            <a:pPr lvl="2">
              <a:spcBef>
                <a:spcPts val="600"/>
              </a:spcBef>
              <a:spcAft>
                <a:spcPts val="600"/>
              </a:spcAft>
            </a:pPr>
            <a:r>
              <a:rPr lang="en-US" sz="1600" u="sng" dirty="0" smtClean="0"/>
              <a:t>Hard copy</a:t>
            </a:r>
            <a:r>
              <a:rPr lang="en-US" sz="1600" dirty="0" smtClean="0"/>
              <a:t> Dunning Notices are also </a:t>
            </a:r>
            <a:r>
              <a:rPr lang="en-US" sz="1600" u="sng" dirty="0" smtClean="0"/>
              <a:t>mailed to customers</a:t>
            </a:r>
            <a:endParaRPr lang="en-US" sz="1600" u="sng" dirty="0"/>
          </a:p>
        </p:txBody>
      </p:sp>
      <p:sp>
        <p:nvSpPr>
          <p:cNvPr id="2" name="Footer Placeholder 1"/>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10" name="TextBox 9"/>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9</a:t>
            </a:fld>
            <a:endParaRPr lang="en-US" sz="1000" dirty="0"/>
          </a:p>
        </p:txBody>
      </p:sp>
    </p:spTree>
    <p:extLst>
      <p:ext uri="{BB962C8B-B14F-4D97-AF65-F5344CB8AC3E}">
        <p14:creationId xmlns:p14="http://schemas.microsoft.com/office/powerpoint/2010/main" val="321317574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7820167" y="5882185"/>
            <a:ext cx="1323833" cy="975815"/>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Non-IPAC Write Offs - Agreement Updates </a:t>
            </a:r>
            <a:br>
              <a:rPr lang="en-US" dirty="0" smtClean="0"/>
            </a:br>
            <a:r>
              <a:rPr lang="en-US" dirty="0" smtClean="0"/>
              <a:t>PCAS Agreement Query Header</a:t>
            </a:r>
            <a:endParaRPr lang="en-US" dirty="0"/>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1" name="TextBox 10"/>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90</a:t>
            </a:fld>
            <a:endParaRPr lang="en-US" sz="1000" dirty="0"/>
          </a:p>
        </p:txBody>
      </p:sp>
      <p:pic>
        <p:nvPicPr>
          <p:cNvPr id="4505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053" y="1121955"/>
            <a:ext cx="7534289" cy="4930503"/>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bwMode="auto">
          <a:xfrm>
            <a:off x="4047624" y="2742522"/>
            <a:ext cx="3772542" cy="228600"/>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4" name="TextBox 3"/>
          <p:cNvSpPr txBox="1"/>
          <p:nvPr/>
        </p:nvSpPr>
        <p:spPr>
          <a:xfrm>
            <a:off x="4047623" y="4365010"/>
            <a:ext cx="3772544" cy="2392963"/>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1150" b="1" dirty="0" smtClean="0"/>
              <a:t>Total Available Receivable Amount: </a:t>
            </a:r>
          </a:p>
          <a:p>
            <a:r>
              <a:rPr lang="en-US" sz="1150" dirty="0" smtClean="0"/>
              <a:t>       Agreement </a:t>
            </a:r>
            <a:r>
              <a:rPr lang="en-US" sz="1150" dirty="0"/>
              <a:t>established for $200</a:t>
            </a:r>
          </a:p>
          <a:p>
            <a:pPr marL="285750" indent="-285750">
              <a:buFont typeface="Arial" panose="020B0604020202020204" pitchFamily="34" charset="0"/>
              <a:buChar char="•"/>
            </a:pPr>
            <a:r>
              <a:rPr lang="en-US" sz="1150" b="1" dirty="0" smtClean="0"/>
              <a:t>Total Spending Amount:</a:t>
            </a:r>
          </a:p>
          <a:p>
            <a:r>
              <a:rPr lang="en-US" sz="1150" dirty="0" smtClean="0"/>
              <a:t>       Receipt </a:t>
            </a:r>
            <a:r>
              <a:rPr lang="en-US" sz="1150" dirty="0"/>
              <a:t>processed for $75</a:t>
            </a:r>
          </a:p>
          <a:p>
            <a:pPr marL="285750" indent="-285750">
              <a:buFont typeface="Arial" panose="020B0604020202020204" pitchFamily="34" charset="0"/>
              <a:buChar char="•"/>
            </a:pPr>
            <a:r>
              <a:rPr lang="en-US" sz="1150" b="1" dirty="0" smtClean="0"/>
              <a:t>Total Receivable Amount:</a:t>
            </a:r>
          </a:p>
          <a:p>
            <a:r>
              <a:rPr lang="en-US" sz="1150" dirty="0" smtClean="0"/>
              <a:t>       Receivable recorded for $75</a:t>
            </a:r>
          </a:p>
          <a:p>
            <a:pPr marL="285750" indent="-285750">
              <a:buFont typeface="Arial" panose="020B0604020202020204" pitchFamily="34" charset="0"/>
              <a:buChar char="•"/>
            </a:pPr>
            <a:r>
              <a:rPr lang="en-US" sz="1150" b="1" dirty="0" smtClean="0"/>
              <a:t>Total Write Off Amount:</a:t>
            </a:r>
          </a:p>
          <a:p>
            <a:r>
              <a:rPr lang="en-US" sz="1150" dirty="0" smtClean="0"/>
              <a:t>       Write Off processed for $75</a:t>
            </a:r>
          </a:p>
          <a:p>
            <a:pPr marL="285750" indent="-285750">
              <a:buFont typeface="Arial" panose="020B0604020202020204" pitchFamily="34" charset="0"/>
              <a:buChar char="•"/>
            </a:pPr>
            <a:r>
              <a:rPr lang="en-US" sz="1150" b="1" dirty="0" smtClean="0"/>
              <a:t>Total Profit/Loss Amount: </a:t>
            </a:r>
          </a:p>
          <a:p>
            <a:r>
              <a:rPr lang="en-US" sz="1150" dirty="0" smtClean="0"/>
              <a:t>       Loss recorded for $75 for the Write Off Amount</a:t>
            </a:r>
          </a:p>
          <a:p>
            <a:pPr marL="285750" indent="-285750">
              <a:buFont typeface="Arial" panose="020B0604020202020204" pitchFamily="34" charset="0"/>
              <a:buChar char="•"/>
            </a:pPr>
            <a:r>
              <a:rPr lang="en-US" sz="1150" b="1" dirty="0" smtClean="0"/>
              <a:t>Total Available Amount:</a:t>
            </a:r>
          </a:p>
          <a:p>
            <a:r>
              <a:rPr lang="en-US" sz="1150" dirty="0" smtClean="0"/>
              <a:t>       Agreement Amount reduced by the Write Off</a:t>
            </a:r>
          </a:p>
          <a:p>
            <a:r>
              <a:rPr lang="en-US" sz="1150" dirty="0"/>
              <a:t> </a:t>
            </a:r>
            <a:r>
              <a:rPr lang="en-US" sz="1150" dirty="0" smtClean="0"/>
              <a:t>      ($200-75=$125)</a:t>
            </a:r>
            <a:endParaRPr lang="en-US" sz="1150" dirty="0"/>
          </a:p>
        </p:txBody>
      </p:sp>
      <p:sp>
        <p:nvSpPr>
          <p:cNvPr id="9" name="Rectangle 8"/>
          <p:cNvSpPr/>
          <p:nvPr/>
        </p:nvSpPr>
        <p:spPr bwMode="auto">
          <a:xfrm>
            <a:off x="4047623" y="1250680"/>
            <a:ext cx="3426967" cy="228600"/>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0" name="Rectangle 9"/>
          <p:cNvSpPr/>
          <p:nvPr/>
        </p:nvSpPr>
        <p:spPr bwMode="auto">
          <a:xfrm>
            <a:off x="559202" y="5479571"/>
            <a:ext cx="3366846" cy="167346"/>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2" name="Rectangle 11"/>
          <p:cNvSpPr/>
          <p:nvPr/>
        </p:nvSpPr>
        <p:spPr bwMode="auto">
          <a:xfrm>
            <a:off x="4047623" y="1594628"/>
            <a:ext cx="3772543" cy="228600"/>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3" name="Rectangle 12"/>
          <p:cNvSpPr/>
          <p:nvPr/>
        </p:nvSpPr>
        <p:spPr bwMode="auto">
          <a:xfrm>
            <a:off x="466345" y="1436668"/>
            <a:ext cx="2956364" cy="172971"/>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127715046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Non-IPAC Write Offs </a:t>
            </a:r>
            <a:r>
              <a:rPr lang="en-US" dirty="0" smtClean="0"/>
              <a:t>- Agreement </a:t>
            </a:r>
            <a:r>
              <a:rPr lang="en-US" dirty="0"/>
              <a:t>Updates PCAS </a:t>
            </a:r>
            <a:r>
              <a:rPr lang="en-US" dirty="0" smtClean="0"/>
              <a:t>Agreement Query </a:t>
            </a:r>
            <a:r>
              <a:rPr lang="en-US" dirty="0"/>
              <a:t>Line – </a:t>
            </a:r>
            <a:r>
              <a:rPr lang="en-US" dirty="0" smtClean="0"/>
              <a:t>Write Offs</a:t>
            </a:r>
            <a:endParaRPr lang="en-US" dirty="0"/>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0" name="TextBox 9"/>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91</a:t>
            </a:fld>
            <a:endParaRPr lang="en-US" sz="1000" dirty="0"/>
          </a:p>
        </p:txBody>
      </p:sp>
      <p:pic>
        <p:nvPicPr>
          <p:cNvPr id="4608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81296" y="1555665"/>
            <a:ext cx="5866411" cy="4431662"/>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bwMode="auto">
          <a:xfrm>
            <a:off x="1851871" y="3459771"/>
            <a:ext cx="4548929" cy="228600"/>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70738540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Exercise 3 – Region 6 – Create Write-Off CR and Review Updates to the referenced BD and Agreement</a:t>
            </a:r>
            <a:endParaRPr lang="en-US" dirty="0"/>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6" name="Slide Number Placeholder 5"/>
          <p:cNvSpPr>
            <a:spLocks noGrp="1"/>
          </p:cNvSpPr>
          <p:nvPr>
            <p:ph type="sldNum" sz="quarter" idx="11"/>
          </p:nvPr>
        </p:nvSpPr>
        <p:spPr/>
        <p:txBody>
          <a:bodyPr anchor="t"/>
          <a:lstStyle/>
          <a:p>
            <a:pPr algn="r">
              <a:defRPr/>
            </a:pPr>
            <a:fld id="{5842F1FC-5FDD-41D6-BAD6-160FC7BE3BC4}" type="slidenum">
              <a:rPr lang="en-US" sz="1000" smtClean="0"/>
              <a:pPr algn="r">
                <a:defRPr/>
              </a:pPr>
              <a:t>92</a:t>
            </a:fld>
            <a:endParaRPr lang="en-US" sz="1000" dirty="0"/>
          </a:p>
        </p:txBody>
      </p:sp>
    </p:spTree>
    <p:extLst>
      <p:ext uri="{BB962C8B-B14F-4D97-AF65-F5344CB8AC3E}">
        <p14:creationId xmlns:p14="http://schemas.microsoft.com/office/powerpoint/2010/main" val="191857294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5212" y="3178969"/>
            <a:ext cx="7381875" cy="563562"/>
          </a:xfrm>
        </p:spPr>
        <p:txBody>
          <a:bodyPr/>
          <a:lstStyle/>
          <a:p>
            <a:pPr algn="ctr"/>
            <a:r>
              <a:rPr lang="en-US" sz="4000" b="0" dirty="0" smtClean="0">
                <a:solidFill>
                  <a:schemeClr val="tx1"/>
                </a:solidFill>
              </a:rPr>
              <a:t>Non-IPAC Correspondence and Disputes</a:t>
            </a:r>
            <a:endParaRPr lang="en-US" sz="4000" b="0" dirty="0">
              <a:solidFill>
                <a:schemeClr val="tx1"/>
              </a:solidFill>
            </a:endParaRPr>
          </a:p>
        </p:txBody>
      </p:sp>
      <p:sp>
        <p:nvSpPr>
          <p:cNvPr id="3" name="Footer Placeholder 2"/>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9" name="TextBox 8"/>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93</a:t>
            </a:fld>
            <a:endParaRPr lang="en-US" sz="1000" dirty="0"/>
          </a:p>
        </p:txBody>
      </p:sp>
    </p:spTree>
    <p:extLst>
      <p:ext uri="{BB962C8B-B14F-4D97-AF65-F5344CB8AC3E}">
        <p14:creationId xmlns:p14="http://schemas.microsoft.com/office/powerpoint/2010/main" val="273869640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6"/>
          <p:cNvSpPr>
            <a:spLocks noGrp="1" noChangeArrowheads="1"/>
          </p:cNvSpPr>
          <p:nvPr>
            <p:ph type="title"/>
          </p:nvPr>
        </p:nvSpPr>
        <p:spPr/>
        <p:txBody>
          <a:bodyPr>
            <a:noAutofit/>
          </a:bodyPr>
          <a:lstStyle/>
          <a:p>
            <a:pPr eaLnBrk="1" hangingPunct="1"/>
            <a:r>
              <a:rPr lang="en-US" dirty="0" smtClean="0"/>
              <a:t>Delinquency and Receivables </a:t>
            </a:r>
            <a:br>
              <a:rPr lang="en-US" dirty="0" smtClean="0"/>
            </a:br>
            <a:r>
              <a:rPr lang="en-US" dirty="0" smtClean="0"/>
              <a:t>Management – Table of Contents</a:t>
            </a:r>
          </a:p>
        </p:txBody>
      </p:sp>
      <p:sp>
        <p:nvSpPr>
          <p:cNvPr id="6" name="Rectangle 5"/>
          <p:cNvSpPr/>
          <p:nvPr/>
        </p:nvSpPr>
        <p:spPr bwMode="auto">
          <a:xfrm>
            <a:off x="378202" y="3020019"/>
            <a:ext cx="8751164" cy="920963"/>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latin typeface="Arial"/>
            </a:endParaRPr>
          </a:p>
        </p:txBody>
      </p:sp>
      <p:sp>
        <p:nvSpPr>
          <p:cNvPr id="2" name="Footer Placeholder 1"/>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11" name="TextBox 10"/>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94</a:t>
            </a:fld>
            <a:endParaRPr lang="en-US" sz="1000" dirty="0"/>
          </a:p>
        </p:txBody>
      </p:sp>
      <p:sp>
        <p:nvSpPr>
          <p:cNvPr id="10" name="Rectangle 7"/>
          <p:cNvSpPr>
            <a:spLocks noGrp="1" noChangeArrowheads="1"/>
          </p:cNvSpPr>
          <p:nvPr>
            <p:ph idx="1"/>
          </p:nvPr>
        </p:nvSpPr>
        <p:spPr>
          <a:xfrm>
            <a:off x="457200" y="1081845"/>
            <a:ext cx="8498251" cy="4532644"/>
          </a:xfrm>
        </p:spPr>
        <p:txBody>
          <a:bodyPr>
            <a:noAutofit/>
          </a:bodyPr>
          <a:lstStyle/>
          <a:p>
            <a:pPr eaLnBrk="1" hangingPunct="1">
              <a:lnSpc>
                <a:spcPct val="120000"/>
              </a:lnSpc>
              <a:spcBef>
                <a:spcPts val="300"/>
              </a:spcBef>
              <a:spcAft>
                <a:spcPts val="300"/>
              </a:spcAft>
              <a:tabLst>
                <a:tab pos="7315200" algn="l"/>
                <a:tab pos="8001000" algn="r"/>
              </a:tabLst>
            </a:pPr>
            <a:r>
              <a:rPr lang="en-US" sz="1600" b="1" dirty="0" smtClean="0">
                <a:solidFill>
                  <a:schemeClr val="bg2"/>
                </a:solidFill>
              </a:rPr>
              <a:t>Segment 1:  </a:t>
            </a:r>
            <a:r>
              <a:rPr lang="en-US" sz="1600" dirty="0" smtClean="0">
                <a:solidFill>
                  <a:schemeClr val="bg2"/>
                </a:solidFill>
              </a:rPr>
              <a:t>Delinquency </a:t>
            </a:r>
            <a:r>
              <a:rPr lang="en-US" sz="1600" dirty="0">
                <a:solidFill>
                  <a:schemeClr val="bg2"/>
                </a:solidFill>
              </a:rPr>
              <a:t>and Receivables </a:t>
            </a:r>
            <a:r>
              <a:rPr lang="en-US" sz="1600" dirty="0" smtClean="0">
                <a:solidFill>
                  <a:schemeClr val="bg2"/>
                </a:solidFill>
              </a:rPr>
              <a:t>Management Overview	</a:t>
            </a:r>
            <a:endParaRPr lang="en-US" sz="1600" b="1" dirty="0" smtClean="0">
              <a:solidFill>
                <a:schemeClr val="bg2"/>
              </a:solidFill>
            </a:endParaRPr>
          </a:p>
          <a:p>
            <a:pPr eaLnBrk="1" hangingPunct="1">
              <a:lnSpc>
                <a:spcPct val="120000"/>
              </a:lnSpc>
              <a:spcBef>
                <a:spcPts val="300"/>
              </a:spcBef>
              <a:spcAft>
                <a:spcPts val="300"/>
              </a:spcAft>
              <a:tabLst>
                <a:tab pos="7315200" algn="l"/>
                <a:tab pos="8001000" algn="r"/>
              </a:tabLst>
            </a:pPr>
            <a:r>
              <a:rPr lang="en-US" sz="1600" b="1" dirty="0" smtClean="0">
                <a:solidFill>
                  <a:schemeClr val="bg2"/>
                </a:solidFill>
              </a:rPr>
              <a:t>Segment 2:</a:t>
            </a:r>
            <a:r>
              <a:rPr lang="en-US" sz="1600" dirty="0">
                <a:solidFill>
                  <a:schemeClr val="bg2"/>
                </a:solidFill>
              </a:rPr>
              <a:t> </a:t>
            </a:r>
            <a:r>
              <a:rPr lang="en-US" sz="1600" dirty="0" smtClean="0">
                <a:solidFill>
                  <a:schemeClr val="bg2"/>
                </a:solidFill>
              </a:rPr>
              <a:t> Outstanding Bills Query	</a:t>
            </a:r>
          </a:p>
          <a:p>
            <a:pPr eaLnBrk="1" hangingPunct="1">
              <a:lnSpc>
                <a:spcPct val="120000"/>
              </a:lnSpc>
              <a:spcBef>
                <a:spcPts val="300"/>
              </a:spcBef>
              <a:spcAft>
                <a:spcPts val="300"/>
              </a:spcAft>
              <a:tabLst>
                <a:tab pos="7315200" algn="l"/>
                <a:tab pos="8001000" algn="r"/>
              </a:tabLst>
            </a:pPr>
            <a:r>
              <a:rPr lang="en-US" sz="1600" b="1" dirty="0" smtClean="0">
                <a:solidFill>
                  <a:schemeClr val="bg2"/>
                </a:solidFill>
              </a:rPr>
              <a:t>Segment 3:  </a:t>
            </a:r>
            <a:r>
              <a:rPr lang="en-US" sz="1600" dirty="0" smtClean="0">
                <a:solidFill>
                  <a:schemeClr val="bg2"/>
                </a:solidFill>
              </a:rPr>
              <a:t>Overdue Charges	 </a:t>
            </a:r>
          </a:p>
          <a:p>
            <a:pPr eaLnBrk="1" hangingPunct="1">
              <a:lnSpc>
                <a:spcPct val="120000"/>
              </a:lnSpc>
              <a:spcBef>
                <a:spcPts val="300"/>
              </a:spcBef>
              <a:spcAft>
                <a:spcPts val="300"/>
              </a:spcAft>
              <a:tabLst>
                <a:tab pos="7315200" algn="l"/>
                <a:tab pos="8001000" algn="r"/>
              </a:tabLst>
            </a:pPr>
            <a:r>
              <a:rPr lang="en-US" sz="1600" b="1" dirty="0" smtClean="0">
                <a:solidFill>
                  <a:schemeClr val="bg2"/>
                </a:solidFill>
              </a:rPr>
              <a:t>Segment 4:  </a:t>
            </a:r>
            <a:r>
              <a:rPr lang="en-US" sz="1600" dirty="0" smtClean="0">
                <a:solidFill>
                  <a:schemeClr val="bg2"/>
                </a:solidFill>
              </a:rPr>
              <a:t>Statement Level Dunning	</a:t>
            </a:r>
          </a:p>
          <a:p>
            <a:pPr eaLnBrk="1" hangingPunct="1">
              <a:lnSpc>
                <a:spcPct val="120000"/>
              </a:lnSpc>
              <a:spcBef>
                <a:spcPts val="300"/>
              </a:spcBef>
              <a:spcAft>
                <a:spcPts val="300"/>
              </a:spcAft>
              <a:tabLst>
                <a:tab pos="7315200" algn="l"/>
                <a:tab pos="8001000" algn="r"/>
              </a:tabLst>
            </a:pPr>
            <a:r>
              <a:rPr lang="en-US" sz="1600" b="1" dirty="0" smtClean="0">
                <a:solidFill>
                  <a:schemeClr val="bg2"/>
                </a:solidFill>
              </a:rPr>
              <a:t>Segment 5:  </a:t>
            </a:r>
            <a:r>
              <a:rPr lang="en-US" sz="1600" dirty="0" smtClean="0">
                <a:solidFill>
                  <a:schemeClr val="bg2"/>
                </a:solidFill>
              </a:rPr>
              <a:t>Non-IPAC Write Offs	</a:t>
            </a:r>
          </a:p>
          <a:p>
            <a:pPr eaLnBrk="1" hangingPunct="1">
              <a:lnSpc>
                <a:spcPct val="120000"/>
              </a:lnSpc>
              <a:spcBef>
                <a:spcPts val="600"/>
              </a:spcBef>
              <a:spcAft>
                <a:spcPts val="600"/>
              </a:spcAft>
              <a:tabLst>
                <a:tab pos="7315200" algn="l"/>
                <a:tab pos="8001000" algn="r"/>
              </a:tabLst>
            </a:pPr>
            <a:r>
              <a:rPr lang="en-US" sz="1600" b="1" dirty="0" smtClean="0"/>
              <a:t>Segment 6:  </a:t>
            </a:r>
            <a:r>
              <a:rPr lang="en-US" sz="1600" dirty="0" smtClean="0"/>
              <a:t>Correspondence and Non-IPAC Disputes	</a:t>
            </a:r>
          </a:p>
          <a:p>
            <a:pPr lvl="1" eaLnBrk="1" hangingPunct="1">
              <a:spcBef>
                <a:spcPts val="300"/>
              </a:spcBef>
              <a:spcAft>
                <a:spcPts val="300"/>
              </a:spcAft>
              <a:tabLst>
                <a:tab pos="7315200" algn="l"/>
                <a:tab pos="8001000" algn="r"/>
              </a:tabLst>
            </a:pPr>
            <a:r>
              <a:rPr lang="en-US" sz="1400" dirty="0" smtClean="0"/>
              <a:t>Correspondence</a:t>
            </a:r>
          </a:p>
          <a:p>
            <a:pPr lvl="1" eaLnBrk="1" hangingPunct="1">
              <a:spcBef>
                <a:spcPts val="300"/>
              </a:spcBef>
              <a:spcAft>
                <a:spcPts val="300"/>
              </a:spcAft>
              <a:tabLst>
                <a:tab pos="7315200" algn="l"/>
                <a:tab pos="8001000" algn="r"/>
              </a:tabLst>
            </a:pPr>
            <a:r>
              <a:rPr lang="en-US" sz="1400" dirty="0"/>
              <a:t>Non-IPAC </a:t>
            </a:r>
            <a:r>
              <a:rPr lang="en-US" sz="1400" dirty="0" smtClean="0"/>
              <a:t>Disputes</a:t>
            </a:r>
            <a:endParaRPr lang="en-US" sz="1400" dirty="0"/>
          </a:p>
          <a:p>
            <a:pPr eaLnBrk="1" hangingPunct="1">
              <a:spcBef>
                <a:spcPts val="600"/>
              </a:spcBef>
              <a:spcAft>
                <a:spcPts val="600"/>
              </a:spcAft>
              <a:tabLst>
                <a:tab pos="7315200" algn="l"/>
                <a:tab pos="8001000" algn="r"/>
              </a:tabLst>
            </a:pPr>
            <a:r>
              <a:rPr lang="en-US" sz="1600" b="1" dirty="0" smtClean="0">
                <a:solidFill>
                  <a:schemeClr val="bg2"/>
                </a:solidFill>
              </a:rPr>
              <a:t>Segment </a:t>
            </a:r>
            <a:r>
              <a:rPr lang="en-US" sz="1600" b="1" dirty="0">
                <a:solidFill>
                  <a:schemeClr val="bg2"/>
                </a:solidFill>
              </a:rPr>
              <a:t>7:</a:t>
            </a:r>
            <a:r>
              <a:rPr lang="en-US" sz="1600" dirty="0">
                <a:solidFill>
                  <a:schemeClr val="bg2"/>
                </a:solidFill>
              </a:rPr>
              <a:t>  IPAC Chargebacks and Customer Generated Exceptions	</a:t>
            </a:r>
          </a:p>
          <a:p>
            <a:pPr eaLnBrk="1" hangingPunct="1">
              <a:spcBef>
                <a:spcPts val="600"/>
              </a:spcBef>
              <a:spcAft>
                <a:spcPts val="600"/>
              </a:spcAft>
              <a:tabLst>
                <a:tab pos="7315200" algn="l"/>
                <a:tab pos="8001000" algn="r"/>
              </a:tabLst>
            </a:pPr>
            <a:r>
              <a:rPr lang="en-US" sz="1600" b="1" dirty="0">
                <a:solidFill>
                  <a:schemeClr val="bg2"/>
                </a:solidFill>
              </a:rPr>
              <a:t>Segment 8:  </a:t>
            </a:r>
            <a:r>
              <a:rPr lang="en-US" sz="1600" dirty="0">
                <a:solidFill>
                  <a:schemeClr val="bg2"/>
                </a:solidFill>
              </a:rPr>
              <a:t>PCAS Customer Novation	</a:t>
            </a:r>
          </a:p>
          <a:p>
            <a:pPr eaLnBrk="1" hangingPunct="1">
              <a:spcBef>
                <a:spcPts val="600"/>
              </a:spcBef>
              <a:spcAft>
                <a:spcPts val="600"/>
              </a:spcAft>
              <a:tabLst>
                <a:tab pos="7315200" algn="l"/>
                <a:tab pos="8001000" algn="r"/>
              </a:tabLst>
            </a:pPr>
            <a:r>
              <a:rPr lang="en-US" sz="1600" b="1" dirty="0">
                <a:solidFill>
                  <a:schemeClr val="bg2"/>
                </a:solidFill>
              </a:rPr>
              <a:t>Segment 9:  </a:t>
            </a:r>
            <a:r>
              <a:rPr lang="en-US" sz="1600" dirty="0" smtClean="0">
                <a:solidFill>
                  <a:schemeClr val="bg2"/>
                </a:solidFill>
              </a:rPr>
              <a:t>PCAS Unfilled Customer Order </a:t>
            </a:r>
            <a:r>
              <a:rPr lang="en-US" sz="1600" dirty="0">
                <a:solidFill>
                  <a:schemeClr val="bg2"/>
                </a:solidFill>
              </a:rPr>
              <a:t>Reversal	</a:t>
            </a:r>
          </a:p>
          <a:p>
            <a:pPr eaLnBrk="1" hangingPunct="1">
              <a:spcBef>
                <a:spcPts val="600"/>
              </a:spcBef>
              <a:spcAft>
                <a:spcPts val="600"/>
              </a:spcAft>
              <a:tabLst>
                <a:tab pos="7315200" algn="l"/>
                <a:tab pos="8001000" algn="r"/>
              </a:tabLst>
            </a:pPr>
            <a:r>
              <a:rPr lang="en-US" sz="1600" b="1" dirty="0">
                <a:solidFill>
                  <a:schemeClr val="bg2"/>
                </a:solidFill>
              </a:rPr>
              <a:t>Segment 10:  </a:t>
            </a:r>
            <a:r>
              <a:rPr lang="en-US" sz="1600" dirty="0">
                <a:solidFill>
                  <a:schemeClr val="bg2"/>
                </a:solidFill>
              </a:rPr>
              <a:t>Treasury Referral	</a:t>
            </a:r>
          </a:p>
          <a:p>
            <a:pPr eaLnBrk="1" hangingPunct="1">
              <a:spcBef>
                <a:spcPts val="600"/>
              </a:spcBef>
              <a:spcAft>
                <a:spcPts val="600"/>
              </a:spcAft>
              <a:tabLst>
                <a:tab pos="7315200" algn="l"/>
                <a:tab pos="8001000" algn="r"/>
              </a:tabLst>
            </a:pPr>
            <a:r>
              <a:rPr lang="en-US" sz="1600" b="1" dirty="0">
                <a:solidFill>
                  <a:schemeClr val="bg2"/>
                </a:solidFill>
              </a:rPr>
              <a:t>Segment 11:  </a:t>
            </a:r>
            <a:r>
              <a:rPr lang="en-US" sz="1600" dirty="0">
                <a:solidFill>
                  <a:schemeClr val="bg2"/>
                </a:solidFill>
              </a:rPr>
              <a:t>Allowance for Loss 	</a:t>
            </a:r>
          </a:p>
          <a:p>
            <a:pPr eaLnBrk="1" hangingPunct="1">
              <a:spcBef>
                <a:spcPts val="600"/>
              </a:spcBef>
              <a:spcAft>
                <a:spcPts val="600"/>
              </a:spcAft>
              <a:tabLst>
                <a:tab pos="7315200" algn="l"/>
                <a:tab pos="8001000" algn="r"/>
              </a:tabLst>
            </a:pPr>
            <a:r>
              <a:rPr lang="en-US" sz="1600" b="1" dirty="0">
                <a:solidFill>
                  <a:schemeClr val="bg2"/>
                </a:solidFill>
              </a:rPr>
              <a:t>Segment 12: </a:t>
            </a:r>
            <a:r>
              <a:rPr lang="en-US" sz="1600" dirty="0">
                <a:solidFill>
                  <a:schemeClr val="bg2"/>
                </a:solidFill>
              </a:rPr>
              <a:t> Treasury Report on Receivables (TROR)</a:t>
            </a:r>
            <a:r>
              <a:rPr lang="en-US" sz="1200" dirty="0">
                <a:solidFill>
                  <a:schemeClr val="bg2"/>
                </a:solidFill>
              </a:rPr>
              <a:t>	</a:t>
            </a:r>
          </a:p>
        </p:txBody>
      </p:sp>
    </p:spTree>
    <p:extLst>
      <p:ext uri="{BB962C8B-B14F-4D97-AF65-F5344CB8AC3E}">
        <p14:creationId xmlns:p14="http://schemas.microsoft.com/office/powerpoint/2010/main" val="412294703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Title 1"/>
          <p:cNvSpPr>
            <a:spLocks noGrp="1"/>
          </p:cNvSpPr>
          <p:nvPr>
            <p:ph type="title"/>
          </p:nvPr>
        </p:nvSpPr>
        <p:spPr/>
        <p:txBody>
          <a:bodyPr/>
          <a:lstStyle/>
          <a:p>
            <a:r>
              <a:rPr lang="en-US" dirty="0" smtClean="0"/>
              <a:t>Correspondence </a:t>
            </a:r>
            <a:r>
              <a:rPr lang="en-US" dirty="0"/>
              <a:t>– </a:t>
            </a:r>
            <a:r>
              <a:rPr lang="en-US" dirty="0" smtClean="0"/>
              <a:t>Overview</a:t>
            </a:r>
          </a:p>
        </p:txBody>
      </p:sp>
      <p:sp>
        <p:nvSpPr>
          <p:cNvPr id="240643" name="Content Placeholder 2"/>
          <p:cNvSpPr>
            <a:spLocks noGrp="1"/>
          </p:cNvSpPr>
          <p:nvPr>
            <p:ph idx="1"/>
          </p:nvPr>
        </p:nvSpPr>
        <p:spPr>
          <a:xfrm>
            <a:off x="457200" y="1188720"/>
            <a:ext cx="8686800" cy="5351978"/>
          </a:xfrm>
        </p:spPr>
        <p:txBody>
          <a:bodyPr/>
          <a:lstStyle/>
          <a:p>
            <a:pPr>
              <a:spcBef>
                <a:spcPts val="600"/>
              </a:spcBef>
              <a:spcAft>
                <a:spcPts val="600"/>
              </a:spcAft>
            </a:pPr>
            <a:r>
              <a:rPr lang="en-US" sz="2000" dirty="0" smtClean="0"/>
              <a:t>Correspondence provides GSA with the ability to:</a:t>
            </a:r>
          </a:p>
          <a:p>
            <a:pPr lvl="1">
              <a:spcBef>
                <a:spcPts val="600"/>
              </a:spcBef>
              <a:spcAft>
                <a:spcPts val="600"/>
              </a:spcAft>
            </a:pPr>
            <a:r>
              <a:rPr lang="en-US" sz="1800" dirty="0" smtClean="0"/>
              <a:t>Initiate communication with the customer</a:t>
            </a:r>
          </a:p>
          <a:p>
            <a:pPr lvl="1">
              <a:spcBef>
                <a:spcPts val="600"/>
              </a:spcBef>
              <a:spcAft>
                <a:spcPts val="600"/>
              </a:spcAft>
            </a:pPr>
            <a:r>
              <a:rPr lang="en-US" sz="1800" dirty="0"/>
              <a:t>Respond to customer </a:t>
            </a:r>
            <a:r>
              <a:rPr lang="en-US" sz="1800" dirty="0" smtClean="0"/>
              <a:t>initiated communication</a:t>
            </a:r>
          </a:p>
          <a:p>
            <a:pPr lvl="1">
              <a:spcBef>
                <a:spcPts val="600"/>
              </a:spcBef>
              <a:spcAft>
                <a:spcPts val="600"/>
              </a:spcAft>
            </a:pPr>
            <a:r>
              <a:rPr lang="en-US" sz="1800" dirty="0" smtClean="0"/>
              <a:t>Record and track customer communication</a:t>
            </a:r>
          </a:p>
          <a:p>
            <a:pPr lvl="1">
              <a:spcBef>
                <a:spcPts val="600"/>
              </a:spcBef>
              <a:spcAft>
                <a:spcPts val="600"/>
              </a:spcAft>
            </a:pPr>
            <a:r>
              <a:rPr lang="en-US" sz="1800" dirty="0" smtClean="0"/>
              <a:t>Maintain the history of communication with the customer</a:t>
            </a:r>
          </a:p>
          <a:p>
            <a:pPr lvl="1">
              <a:spcBef>
                <a:spcPts val="600"/>
              </a:spcBef>
              <a:spcAft>
                <a:spcPts val="600"/>
              </a:spcAft>
            </a:pPr>
            <a:r>
              <a:rPr lang="en-US" sz="1800" dirty="0" smtClean="0"/>
              <a:t>Associate correspondence records to statements, vendor records and documents in Pegasys</a:t>
            </a:r>
            <a:endParaRPr lang="en-US" sz="2000" dirty="0" smtClean="0"/>
          </a:p>
          <a:p>
            <a:pPr>
              <a:spcBef>
                <a:spcPts val="600"/>
              </a:spcBef>
              <a:spcAft>
                <a:spcPts val="600"/>
              </a:spcAft>
            </a:pPr>
            <a:r>
              <a:rPr lang="en-US" sz="2000" dirty="0" smtClean="0"/>
              <a:t>Correspondence supports:</a:t>
            </a:r>
          </a:p>
          <a:p>
            <a:pPr lvl="1">
              <a:spcBef>
                <a:spcPts val="600"/>
              </a:spcBef>
              <a:spcAft>
                <a:spcPts val="600"/>
              </a:spcAft>
            </a:pPr>
            <a:r>
              <a:rPr lang="en-US" sz="1800" dirty="0" smtClean="0"/>
              <a:t>Internal communication within GSA</a:t>
            </a:r>
          </a:p>
          <a:p>
            <a:pPr lvl="1">
              <a:spcBef>
                <a:spcPts val="600"/>
              </a:spcBef>
              <a:spcAft>
                <a:spcPts val="600"/>
              </a:spcAft>
            </a:pPr>
            <a:r>
              <a:rPr lang="en-US" sz="1800" dirty="0" smtClean="0"/>
              <a:t>Communication between GSA and Customers using Pegasys and VCSS</a:t>
            </a:r>
          </a:p>
          <a:p>
            <a:pPr lvl="1">
              <a:spcBef>
                <a:spcPts val="600"/>
              </a:spcBef>
              <a:spcAft>
                <a:spcPts val="600"/>
              </a:spcAft>
            </a:pPr>
            <a:r>
              <a:rPr lang="en-US" sz="1800" dirty="0" smtClean="0"/>
              <a:t>The ability to add attachments to the correspondence record</a:t>
            </a:r>
          </a:p>
          <a:p>
            <a:pPr lvl="1">
              <a:spcBef>
                <a:spcPts val="600"/>
              </a:spcBef>
              <a:spcAft>
                <a:spcPts val="600"/>
              </a:spcAft>
            </a:pPr>
            <a:r>
              <a:rPr lang="en-US" sz="1800" dirty="0" smtClean="0"/>
              <a:t>Emailing capabilities from Pegasys</a:t>
            </a:r>
          </a:p>
        </p:txBody>
      </p:sp>
      <p:sp>
        <p:nvSpPr>
          <p:cNvPr id="2" name="Footer Placeholder 1"/>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0" name="TextBox 9"/>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95</a:t>
            </a:fld>
            <a:endParaRPr lang="en-US" sz="1000" dirty="0"/>
          </a:p>
        </p:txBody>
      </p:sp>
    </p:spTree>
    <p:extLst>
      <p:ext uri="{BB962C8B-B14F-4D97-AF65-F5344CB8AC3E}">
        <p14:creationId xmlns:p14="http://schemas.microsoft.com/office/powerpoint/2010/main" val="322067955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Title 1"/>
          <p:cNvSpPr>
            <a:spLocks noGrp="1"/>
          </p:cNvSpPr>
          <p:nvPr>
            <p:ph type="title"/>
          </p:nvPr>
        </p:nvSpPr>
        <p:spPr/>
        <p:txBody>
          <a:bodyPr/>
          <a:lstStyle/>
          <a:p>
            <a:r>
              <a:rPr lang="en-US" dirty="0" smtClean="0"/>
              <a:t>Correspondence </a:t>
            </a:r>
            <a:r>
              <a:rPr lang="en-US" dirty="0"/>
              <a:t>– </a:t>
            </a:r>
            <a:r>
              <a:rPr lang="en-US" dirty="0" smtClean="0"/>
              <a:t>Overview</a:t>
            </a:r>
          </a:p>
        </p:txBody>
      </p:sp>
      <p:sp>
        <p:nvSpPr>
          <p:cNvPr id="241667" name="Content Placeholder 2"/>
          <p:cNvSpPr>
            <a:spLocks noGrp="1"/>
          </p:cNvSpPr>
          <p:nvPr>
            <p:ph idx="1"/>
          </p:nvPr>
        </p:nvSpPr>
        <p:spPr>
          <a:xfrm>
            <a:off x="457200" y="1188720"/>
            <a:ext cx="8686800" cy="3694562"/>
          </a:xfrm>
        </p:spPr>
        <p:txBody>
          <a:bodyPr/>
          <a:lstStyle/>
          <a:p>
            <a:pPr>
              <a:spcBef>
                <a:spcPts val="600"/>
              </a:spcBef>
              <a:spcAft>
                <a:spcPts val="600"/>
              </a:spcAft>
            </a:pPr>
            <a:r>
              <a:rPr lang="en-US" sz="2000" dirty="0" smtClean="0"/>
              <a:t>Two Sources of Correspondence</a:t>
            </a:r>
          </a:p>
          <a:p>
            <a:pPr lvl="1">
              <a:spcBef>
                <a:spcPts val="600"/>
              </a:spcBef>
              <a:spcAft>
                <a:spcPts val="600"/>
              </a:spcAft>
            </a:pPr>
            <a:r>
              <a:rPr lang="en-US" sz="1800" dirty="0" smtClean="0"/>
              <a:t>Pegasys: </a:t>
            </a:r>
            <a:r>
              <a:rPr lang="en-US" sz="1800" b="1" i="1" dirty="0" smtClean="0"/>
              <a:t>GSA initiated </a:t>
            </a:r>
            <a:r>
              <a:rPr lang="en-US" sz="1800" dirty="0" smtClean="0"/>
              <a:t>correspondence </a:t>
            </a:r>
            <a:endParaRPr lang="en-US" dirty="0" smtClean="0"/>
          </a:p>
          <a:p>
            <a:pPr lvl="1">
              <a:spcBef>
                <a:spcPts val="600"/>
              </a:spcBef>
              <a:spcAft>
                <a:spcPts val="600"/>
              </a:spcAft>
            </a:pPr>
            <a:r>
              <a:rPr lang="en-US" sz="1800" dirty="0" smtClean="0"/>
              <a:t>VCSS: </a:t>
            </a:r>
            <a:r>
              <a:rPr lang="en-US" sz="1800" b="1" i="1" dirty="0" smtClean="0"/>
              <a:t>Customer initiated </a:t>
            </a:r>
            <a:r>
              <a:rPr lang="en-US" sz="1800" dirty="0" smtClean="0"/>
              <a:t>correspondence</a:t>
            </a:r>
          </a:p>
          <a:p>
            <a:pPr lvl="2">
              <a:spcBef>
                <a:spcPts val="600"/>
              </a:spcBef>
              <a:spcAft>
                <a:spcPts val="600"/>
              </a:spcAft>
            </a:pPr>
            <a:r>
              <a:rPr lang="en-US" sz="1800" dirty="0" smtClean="0"/>
              <a:t>When correspondence is created in VCSS, a </a:t>
            </a:r>
            <a:r>
              <a:rPr lang="en-US" sz="1800" u="sng" dirty="0" smtClean="0"/>
              <a:t>user will receive a workflow notification task in their Pegasys Inbox</a:t>
            </a:r>
            <a:endParaRPr lang="en-US" sz="2000" u="sng" strike="sngStrike" dirty="0" smtClean="0"/>
          </a:p>
          <a:p>
            <a:pPr>
              <a:spcBef>
                <a:spcPts val="600"/>
              </a:spcBef>
              <a:spcAft>
                <a:spcPts val="600"/>
              </a:spcAft>
            </a:pPr>
            <a:r>
              <a:rPr lang="en-US" sz="2000" dirty="0"/>
              <a:t>Three Types of Correspondence</a:t>
            </a:r>
          </a:p>
          <a:p>
            <a:pPr lvl="1">
              <a:spcBef>
                <a:spcPts val="600"/>
              </a:spcBef>
              <a:spcAft>
                <a:spcPts val="600"/>
              </a:spcAft>
            </a:pPr>
            <a:r>
              <a:rPr lang="en-US" sz="1800" dirty="0"/>
              <a:t>Document </a:t>
            </a:r>
            <a:r>
              <a:rPr lang="en-US" sz="1800" dirty="0" smtClean="0"/>
              <a:t>Correspondence</a:t>
            </a:r>
          </a:p>
          <a:p>
            <a:pPr lvl="1">
              <a:spcBef>
                <a:spcPts val="600"/>
              </a:spcBef>
              <a:spcAft>
                <a:spcPts val="600"/>
              </a:spcAft>
            </a:pPr>
            <a:r>
              <a:rPr lang="en-US" sz="1800" dirty="0" smtClean="0"/>
              <a:t>Statement </a:t>
            </a:r>
            <a:r>
              <a:rPr lang="en-US" sz="1800" dirty="0"/>
              <a:t>Correspondence </a:t>
            </a:r>
          </a:p>
          <a:p>
            <a:pPr lvl="1">
              <a:spcBef>
                <a:spcPts val="600"/>
              </a:spcBef>
              <a:spcAft>
                <a:spcPts val="600"/>
              </a:spcAft>
            </a:pPr>
            <a:r>
              <a:rPr lang="en-US" sz="1800" dirty="0" smtClean="0"/>
              <a:t>Account </a:t>
            </a:r>
            <a:r>
              <a:rPr lang="en-US" sz="1800" dirty="0"/>
              <a:t>Correspondence </a:t>
            </a:r>
            <a:endParaRPr lang="en-US" sz="1800" dirty="0" smtClean="0"/>
          </a:p>
        </p:txBody>
      </p:sp>
      <p:sp>
        <p:nvSpPr>
          <p:cNvPr id="2" name="Footer Placeholder 1"/>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0" name="TextBox 9"/>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96</a:t>
            </a:fld>
            <a:endParaRPr lang="en-US" sz="1000" dirty="0"/>
          </a:p>
        </p:txBody>
      </p:sp>
    </p:spTree>
    <p:extLst>
      <p:ext uri="{BB962C8B-B14F-4D97-AF65-F5344CB8AC3E}">
        <p14:creationId xmlns:p14="http://schemas.microsoft.com/office/powerpoint/2010/main" val="25084661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Title 1"/>
          <p:cNvSpPr>
            <a:spLocks noGrp="1"/>
          </p:cNvSpPr>
          <p:nvPr>
            <p:ph type="title"/>
          </p:nvPr>
        </p:nvSpPr>
        <p:spPr>
          <a:xfrm>
            <a:off x="457200" y="329184"/>
            <a:ext cx="7381875" cy="563562"/>
          </a:xfrm>
        </p:spPr>
        <p:txBody>
          <a:bodyPr/>
          <a:lstStyle/>
          <a:p>
            <a:r>
              <a:rPr lang="en-US" dirty="0"/>
              <a:t>Document </a:t>
            </a:r>
            <a:r>
              <a:rPr lang="en-US" dirty="0" smtClean="0"/>
              <a:t>Correspondence</a:t>
            </a:r>
          </a:p>
        </p:txBody>
      </p:sp>
      <p:sp>
        <p:nvSpPr>
          <p:cNvPr id="242691" name="Content Placeholder 2"/>
          <p:cNvSpPr>
            <a:spLocks noGrp="1"/>
          </p:cNvSpPr>
          <p:nvPr>
            <p:ph idx="1"/>
          </p:nvPr>
        </p:nvSpPr>
        <p:spPr>
          <a:xfrm>
            <a:off x="457200" y="1104405"/>
            <a:ext cx="8686800" cy="4952011"/>
          </a:xfrm>
        </p:spPr>
        <p:txBody>
          <a:bodyPr anchor="ctr"/>
          <a:lstStyle/>
          <a:p>
            <a:pPr>
              <a:spcBef>
                <a:spcPts val="600"/>
              </a:spcBef>
              <a:spcAft>
                <a:spcPts val="600"/>
              </a:spcAft>
            </a:pPr>
            <a:r>
              <a:rPr lang="en-US" sz="2000" dirty="0"/>
              <a:t>Document </a:t>
            </a:r>
            <a:r>
              <a:rPr lang="en-US" sz="2000" dirty="0" smtClean="0"/>
              <a:t>Correspondence records </a:t>
            </a:r>
            <a:r>
              <a:rPr lang="en-US" sz="2000" dirty="0"/>
              <a:t>communication </a:t>
            </a:r>
            <a:r>
              <a:rPr lang="en-US" sz="2000" u="sng" dirty="0"/>
              <a:t>related to a specific document in </a:t>
            </a:r>
            <a:r>
              <a:rPr lang="en-US" sz="2000" u="sng" dirty="0" smtClean="0"/>
              <a:t>Pegasys</a:t>
            </a:r>
            <a:r>
              <a:rPr lang="en-US" sz="2000" dirty="0" smtClean="0"/>
              <a:t>:</a:t>
            </a:r>
            <a:endParaRPr lang="en-US" sz="2000" dirty="0"/>
          </a:p>
          <a:p>
            <a:pPr lvl="1">
              <a:spcBef>
                <a:spcPts val="600"/>
              </a:spcBef>
              <a:spcAft>
                <a:spcPts val="600"/>
              </a:spcAft>
            </a:pPr>
            <a:r>
              <a:rPr lang="en-US" sz="1800" dirty="0" smtClean="0"/>
              <a:t>Can be generated </a:t>
            </a:r>
            <a:r>
              <a:rPr lang="en-US" sz="1800" dirty="0"/>
              <a:t>for </a:t>
            </a:r>
            <a:r>
              <a:rPr lang="en-US" sz="1800" b="1" i="1" dirty="0" smtClean="0"/>
              <a:t>Debt Account (DA), Itemized </a:t>
            </a:r>
            <a:r>
              <a:rPr lang="en-US" sz="1800" b="1" i="1" dirty="0"/>
              <a:t>Payments (IP)</a:t>
            </a:r>
            <a:r>
              <a:rPr lang="en-US" sz="1800" dirty="0"/>
              <a:t>, </a:t>
            </a:r>
            <a:r>
              <a:rPr lang="en-US" sz="1800" b="1" i="1" dirty="0"/>
              <a:t>Internal Vouchers (NV)</a:t>
            </a:r>
            <a:r>
              <a:rPr lang="en-US" sz="1800" dirty="0"/>
              <a:t>, or </a:t>
            </a:r>
            <a:r>
              <a:rPr lang="en-US" sz="1800" b="1" i="1" dirty="0"/>
              <a:t>Cash Receipts (CR</a:t>
            </a:r>
            <a:r>
              <a:rPr lang="en-US" sz="1800" b="1" i="1" dirty="0" smtClean="0"/>
              <a:t>)</a:t>
            </a:r>
          </a:p>
          <a:p>
            <a:pPr lvl="1">
              <a:spcBef>
                <a:spcPts val="600"/>
              </a:spcBef>
              <a:spcAft>
                <a:spcPts val="600"/>
              </a:spcAft>
            </a:pPr>
            <a:r>
              <a:rPr lang="en-US" sz="1800" dirty="0" smtClean="0"/>
              <a:t>Correspondence related to a billing is recorded on the Billing Statement as Statement Level Correspondence and </a:t>
            </a:r>
            <a:r>
              <a:rPr lang="en-US" sz="1800" u="sng" dirty="0" smtClean="0"/>
              <a:t>not on the Billing Document (BD)</a:t>
            </a:r>
            <a:endParaRPr lang="en-US" sz="1800" u="sng" dirty="0"/>
          </a:p>
          <a:p>
            <a:pPr>
              <a:spcBef>
                <a:spcPts val="600"/>
              </a:spcBef>
              <a:spcAft>
                <a:spcPts val="600"/>
              </a:spcAft>
            </a:pPr>
            <a:r>
              <a:rPr lang="en-US" sz="2000" u="sng" dirty="0" smtClean="0"/>
              <a:t>Form/Document Selection</a:t>
            </a:r>
            <a:r>
              <a:rPr lang="en-US" sz="2000" dirty="0" smtClean="0"/>
              <a:t> allows Pegasys user to search and open a document to create correspondence message</a:t>
            </a:r>
          </a:p>
          <a:p>
            <a:pPr lvl="1">
              <a:spcBef>
                <a:spcPts val="600"/>
              </a:spcBef>
              <a:spcAft>
                <a:spcPts val="600"/>
              </a:spcAft>
            </a:pPr>
            <a:r>
              <a:rPr lang="en-US" sz="1800" dirty="0"/>
              <a:t>C</a:t>
            </a:r>
            <a:r>
              <a:rPr lang="en-US" sz="1800" dirty="0" smtClean="0"/>
              <a:t>orrespondence can be </a:t>
            </a:r>
            <a:r>
              <a:rPr lang="en-US" sz="1800" u="sng" dirty="0" smtClean="0"/>
              <a:t>shared with Pegasys users or emailed/transmitted to VCSS</a:t>
            </a:r>
            <a:r>
              <a:rPr lang="en-US" sz="1800" dirty="0" smtClean="0"/>
              <a:t> for external customer to view</a:t>
            </a:r>
            <a:endParaRPr lang="en-US" sz="2000" dirty="0" smtClean="0"/>
          </a:p>
          <a:p>
            <a:pPr>
              <a:spcBef>
                <a:spcPts val="600"/>
              </a:spcBef>
              <a:spcAft>
                <a:spcPts val="600"/>
              </a:spcAft>
            </a:pPr>
            <a:r>
              <a:rPr lang="en-US" sz="2000" dirty="0" smtClean="0"/>
              <a:t>Document Level Correspondence can also be </a:t>
            </a:r>
            <a:r>
              <a:rPr lang="en-US" sz="2000" b="1" i="1" dirty="0" smtClean="0"/>
              <a:t>received from external customers via VCSS</a:t>
            </a:r>
            <a:endParaRPr lang="en-US" sz="2800" b="1" i="1" dirty="0" smtClean="0"/>
          </a:p>
        </p:txBody>
      </p:sp>
      <p:sp>
        <p:nvSpPr>
          <p:cNvPr id="2" name="Footer Placeholder 1"/>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0" name="TextBox 9"/>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97</a:t>
            </a:fld>
            <a:endParaRPr lang="en-US" sz="1000" dirty="0"/>
          </a:p>
        </p:txBody>
      </p:sp>
    </p:spTree>
    <p:extLst>
      <p:ext uri="{BB962C8B-B14F-4D97-AF65-F5344CB8AC3E}">
        <p14:creationId xmlns:p14="http://schemas.microsoft.com/office/powerpoint/2010/main" val="361163073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itle 1"/>
          <p:cNvSpPr>
            <a:spLocks noGrp="1"/>
          </p:cNvSpPr>
          <p:nvPr>
            <p:ph type="title"/>
          </p:nvPr>
        </p:nvSpPr>
        <p:spPr>
          <a:xfrm>
            <a:off x="457200" y="329184"/>
            <a:ext cx="7381875" cy="563562"/>
          </a:xfrm>
        </p:spPr>
        <p:txBody>
          <a:bodyPr/>
          <a:lstStyle/>
          <a:p>
            <a:r>
              <a:rPr lang="en-US" dirty="0"/>
              <a:t>Document </a:t>
            </a:r>
            <a:r>
              <a:rPr lang="en-US" dirty="0" smtClean="0"/>
              <a:t>Correspondence Process</a:t>
            </a:r>
          </a:p>
        </p:txBody>
      </p:sp>
      <p:sp>
        <p:nvSpPr>
          <p:cNvPr id="327683" name="Content Placeholder 2"/>
          <p:cNvSpPr>
            <a:spLocks noGrp="1"/>
          </p:cNvSpPr>
          <p:nvPr>
            <p:ph idx="1"/>
          </p:nvPr>
        </p:nvSpPr>
        <p:spPr>
          <a:xfrm>
            <a:off x="412750" y="1188720"/>
            <a:ext cx="8686800" cy="4127413"/>
          </a:xfrm>
        </p:spPr>
        <p:txBody>
          <a:bodyPr/>
          <a:lstStyle/>
          <a:p>
            <a:pPr>
              <a:spcBef>
                <a:spcPts val="600"/>
              </a:spcBef>
              <a:spcAft>
                <a:spcPts val="600"/>
              </a:spcAft>
              <a:defRPr/>
            </a:pPr>
            <a:r>
              <a:rPr lang="en-US" sz="2000" dirty="0" smtClean="0"/>
              <a:t>To create Document Correspondence: </a:t>
            </a:r>
            <a:endParaRPr lang="en-US" sz="1800" dirty="0" smtClean="0"/>
          </a:p>
          <a:p>
            <a:pPr marL="573088">
              <a:spcBef>
                <a:spcPts val="600"/>
              </a:spcBef>
              <a:spcAft>
                <a:spcPts val="600"/>
              </a:spcAft>
              <a:buFont typeface="+mj-lt"/>
              <a:buAutoNum type="arabicPeriod"/>
              <a:defRPr/>
            </a:pPr>
            <a:r>
              <a:rPr lang="en-US" sz="1800" dirty="0" smtClean="0"/>
              <a:t>Pegasys &gt; Transactions &gt; Form/Document Selection</a:t>
            </a:r>
          </a:p>
          <a:p>
            <a:pPr marL="573088">
              <a:spcBef>
                <a:spcPts val="600"/>
              </a:spcBef>
              <a:spcAft>
                <a:spcPts val="600"/>
              </a:spcAft>
              <a:buFont typeface="+mj-lt"/>
              <a:buAutoNum type="arabicPeriod"/>
              <a:defRPr/>
            </a:pPr>
            <a:r>
              <a:rPr lang="en-US" sz="1800" dirty="0" smtClean="0"/>
              <a:t>Enter query criteria in the Search Criteria section (be as detailed as possible in order to maintain system integrity) and click “Search”</a:t>
            </a:r>
          </a:p>
          <a:p>
            <a:pPr marL="573088">
              <a:spcBef>
                <a:spcPts val="600"/>
              </a:spcBef>
              <a:spcAft>
                <a:spcPts val="600"/>
              </a:spcAft>
              <a:buFont typeface="+mj-lt"/>
              <a:buAutoNum type="arabicPeriod"/>
              <a:defRPr/>
            </a:pPr>
            <a:r>
              <a:rPr lang="en-US" sz="1800" dirty="0" smtClean="0"/>
              <a:t>Select item and select “View”* </a:t>
            </a:r>
          </a:p>
          <a:p>
            <a:pPr marL="573088">
              <a:spcBef>
                <a:spcPts val="600"/>
              </a:spcBef>
              <a:spcAft>
                <a:spcPts val="600"/>
              </a:spcAft>
              <a:buFont typeface="+mj-lt"/>
              <a:buAutoNum type="arabicPeriod"/>
              <a:defRPr/>
            </a:pPr>
            <a:r>
              <a:rPr lang="en-US" sz="1800" dirty="0" smtClean="0"/>
              <a:t>Select “Correspondence” tab and Select “Add”</a:t>
            </a:r>
          </a:p>
          <a:p>
            <a:pPr marL="573088">
              <a:spcBef>
                <a:spcPts val="600"/>
              </a:spcBef>
              <a:spcAft>
                <a:spcPts val="600"/>
              </a:spcAft>
              <a:buFont typeface="+mj-lt"/>
              <a:buAutoNum type="arabicPeriod"/>
              <a:defRPr/>
            </a:pPr>
            <a:r>
              <a:rPr lang="en-US" sz="1800" dirty="0" smtClean="0"/>
              <a:t>Select </a:t>
            </a:r>
            <a:r>
              <a:rPr lang="en-US" sz="1800" dirty="0"/>
              <a:t>the new record and populate with pertinent correspondence </a:t>
            </a:r>
            <a:r>
              <a:rPr lang="en-US" sz="1800" dirty="0" smtClean="0"/>
              <a:t>information</a:t>
            </a:r>
          </a:p>
          <a:p>
            <a:pPr marL="573088">
              <a:spcBef>
                <a:spcPts val="600"/>
              </a:spcBef>
              <a:spcAft>
                <a:spcPts val="600"/>
              </a:spcAft>
              <a:buFont typeface="+mj-lt"/>
              <a:buAutoNum type="arabicPeriod"/>
              <a:defRPr/>
            </a:pPr>
            <a:r>
              <a:rPr lang="en-US" sz="1800" dirty="0" smtClean="0"/>
              <a:t>Select “Save”</a:t>
            </a:r>
          </a:p>
          <a:p>
            <a:pPr marL="287338" indent="-287338">
              <a:spcBef>
                <a:spcPts val="600"/>
              </a:spcBef>
              <a:spcAft>
                <a:spcPts val="600"/>
              </a:spcAft>
              <a:buNone/>
              <a:defRPr/>
            </a:pPr>
            <a:r>
              <a:rPr lang="en-US" sz="2000" dirty="0" smtClean="0"/>
              <a:t>*   Document level correspondence can be created and/or viewed by GSA users while: </a:t>
            </a:r>
          </a:p>
          <a:p>
            <a:pPr marL="684213" indent="-342900">
              <a:spcBef>
                <a:spcPts val="600"/>
              </a:spcBef>
              <a:spcAft>
                <a:spcPts val="600"/>
              </a:spcAft>
              <a:buFont typeface="+mj-lt"/>
              <a:buAutoNum type="arabicPeriod"/>
              <a:defRPr/>
            </a:pPr>
            <a:r>
              <a:rPr lang="en-US" sz="1800" u="sng" dirty="0" smtClean="0"/>
              <a:t>Creating a new</a:t>
            </a:r>
            <a:r>
              <a:rPr lang="en-US" sz="1800" dirty="0" smtClean="0"/>
              <a:t> DA/IP/NV/CR document, or</a:t>
            </a:r>
          </a:p>
          <a:p>
            <a:pPr marL="684213" indent="-342900">
              <a:spcBef>
                <a:spcPts val="600"/>
              </a:spcBef>
              <a:spcAft>
                <a:spcPts val="600"/>
              </a:spcAft>
              <a:buFont typeface="+mj-lt"/>
              <a:buAutoNum type="arabicPeriod"/>
              <a:defRPr/>
            </a:pPr>
            <a:r>
              <a:rPr lang="en-US" sz="1800" u="sng" dirty="0" smtClean="0"/>
              <a:t>Reviewing an existing</a:t>
            </a:r>
            <a:r>
              <a:rPr lang="en-US" sz="1800" dirty="0" smtClean="0"/>
              <a:t> DA/IP/NV/CR document</a:t>
            </a:r>
          </a:p>
        </p:txBody>
      </p:sp>
      <p:sp>
        <p:nvSpPr>
          <p:cNvPr id="2" name="Footer Placeholder 1"/>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0" name="TextBox 9"/>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98</a:t>
            </a:fld>
            <a:endParaRPr lang="en-US" sz="1000" dirty="0"/>
          </a:p>
        </p:txBody>
      </p:sp>
    </p:spTree>
    <p:extLst>
      <p:ext uri="{BB962C8B-B14F-4D97-AF65-F5344CB8AC3E}">
        <p14:creationId xmlns:p14="http://schemas.microsoft.com/office/powerpoint/2010/main" val="103569712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itle 1"/>
          <p:cNvSpPr>
            <a:spLocks noGrp="1"/>
          </p:cNvSpPr>
          <p:nvPr>
            <p:ph type="title"/>
          </p:nvPr>
        </p:nvSpPr>
        <p:spPr>
          <a:xfrm>
            <a:off x="457200" y="329184"/>
            <a:ext cx="7381875" cy="563562"/>
          </a:xfrm>
        </p:spPr>
        <p:txBody>
          <a:bodyPr/>
          <a:lstStyle/>
          <a:p>
            <a:r>
              <a:rPr lang="en-US" dirty="0" smtClean="0"/>
              <a:t>Document Correspondence </a:t>
            </a:r>
          </a:p>
        </p:txBody>
      </p:sp>
      <p:sp>
        <p:nvSpPr>
          <p:cNvPr id="5126" name="Rectangle 7"/>
          <p:cNvSpPr>
            <a:spLocks noChangeArrowheads="1"/>
          </p:cNvSpPr>
          <p:nvPr/>
        </p:nvSpPr>
        <p:spPr bwMode="auto">
          <a:xfrm>
            <a:off x="0" y="0"/>
            <a:ext cx="9144000" cy="0"/>
          </a:xfrm>
          <a:prstGeom prst="rect">
            <a:avLst/>
          </a:prstGeom>
          <a:noFill/>
          <a:ln w="9525" algn="ctr">
            <a:noFill/>
            <a:miter lim="800000"/>
            <a:headEnd/>
            <a:tailEnd/>
          </a:ln>
        </p:spPr>
        <p:txBody>
          <a:bodyPr wrap="none" anchor="ctr">
            <a:spAutoFit/>
          </a:bodyPr>
          <a:lstStyle/>
          <a:p>
            <a:endParaRPr lang="en-US" dirty="0">
              <a:solidFill>
                <a:srgbClr val="000000"/>
              </a:solidFill>
            </a:endParaRPr>
          </a:p>
        </p:txBody>
      </p:sp>
      <p:sp>
        <p:nvSpPr>
          <p:cNvPr id="5127" name="Rectangle 9"/>
          <p:cNvSpPr>
            <a:spLocks noChangeArrowheads="1"/>
          </p:cNvSpPr>
          <p:nvPr/>
        </p:nvSpPr>
        <p:spPr bwMode="auto">
          <a:xfrm>
            <a:off x="0" y="0"/>
            <a:ext cx="9144000" cy="0"/>
          </a:xfrm>
          <a:prstGeom prst="rect">
            <a:avLst/>
          </a:prstGeom>
          <a:noFill/>
          <a:ln w="9525" algn="ctr">
            <a:noFill/>
            <a:miter lim="800000"/>
            <a:headEnd/>
            <a:tailEnd/>
          </a:ln>
        </p:spPr>
        <p:txBody>
          <a:bodyPr wrap="none" anchor="ctr">
            <a:spAutoFit/>
          </a:bodyPr>
          <a:lstStyle/>
          <a:p>
            <a:endParaRPr lang="en-US" dirty="0">
              <a:solidFill>
                <a:srgbClr val="000000"/>
              </a:solidFill>
            </a:endParaRPr>
          </a:p>
        </p:txBody>
      </p:sp>
      <p:sp>
        <p:nvSpPr>
          <p:cNvPr id="2" name="Footer Placeholder 1"/>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3" name="TextBox 12"/>
          <p:cNvSpPr txBox="1"/>
          <p:nvPr/>
        </p:nvSpPr>
        <p:spPr>
          <a:xfrm>
            <a:off x="-27432" y="6245352"/>
            <a:ext cx="493776" cy="246221"/>
          </a:xfrm>
          <a:prstGeom prst="rect">
            <a:avLst/>
          </a:prstGeom>
          <a:noFill/>
        </p:spPr>
        <p:txBody>
          <a:bodyPr wrap="square" rtlCol="0">
            <a:spAutoFit/>
          </a:bodyPr>
          <a:lstStyle/>
          <a:p>
            <a:pPr algn="ctr"/>
            <a:fld id="{51C294B0-5B5D-4BD7-B483-E6F1EE2B8051}" type="slidenum">
              <a:rPr lang="en-US" sz="1000" smtClean="0"/>
              <a:pPr algn="ctr"/>
              <a:t>99</a:t>
            </a:fld>
            <a:endParaRPr lang="en-US" sz="1000" dirty="0"/>
          </a:p>
        </p:txBody>
      </p:sp>
      <p:pic>
        <p:nvPicPr>
          <p:cNvPr id="3792" name="Picture 7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2004" y="1414735"/>
            <a:ext cx="7664414" cy="4597879"/>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bwMode="auto">
          <a:xfrm>
            <a:off x="4520244" y="1736695"/>
            <a:ext cx="1026543" cy="295656"/>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3874904853"/>
      </p:ext>
    </p:extLst>
  </p:cSld>
  <p:clrMapOvr>
    <a:masterClrMapping/>
  </p:clrMapOvr>
  <p:timing>
    <p:tnLst>
      <p:par>
        <p:cTn id="1" dur="indefinite" restart="never" nodeType="tmRoot"/>
      </p:par>
    </p:tnLst>
  </p:timing>
</p:sld>
</file>

<file path=ppt/theme/theme1.xml><?xml version="1.0" encoding="utf-8"?>
<a:theme xmlns:a="http://schemas.openxmlformats.org/drawingml/2006/main" name="1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9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0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1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2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3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14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5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16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17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18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9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20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21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22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23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24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25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26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28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29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30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31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32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33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34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35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36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37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38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39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40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41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42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43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44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5.xml><?xml version="1.0" encoding="utf-8"?>
<a:theme xmlns:a="http://schemas.openxmlformats.org/drawingml/2006/main" name="45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46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7.xml><?xml version="1.0" encoding="utf-8"?>
<a:theme xmlns:a="http://schemas.openxmlformats.org/drawingml/2006/main" name="47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5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7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6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7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8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D33FEF41A482148ABA86B8C10A4EF01" ma:contentTypeVersion="4" ma:contentTypeDescription="Create a new document." ma:contentTypeScope="" ma:versionID="04dc2957ea4899fc92a99bb7d6101f93">
  <xsd:schema xmlns:xsd="http://www.w3.org/2001/XMLSchema" xmlns:p="http://schemas.microsoft.com/office/2006/metadata/properties" xmlns:ns2="e1a14482-afd4-4443-acf0-a8e2a74349c8" targetNamespace="http://schemas.microsoft.com/office/2006/metadata/properties" ma:root="true" ma:fieldsID="8b22bc31b273fa1ea70764585d7ebb0a" ns2:_="">
    <xsd:import namespace="e1a14482-afd4-4443-acf0-a8e2a74349c8"/>
    <xsd:element name="properties">
      <xsd:complexType>
        <xsd:sequence>
          <xsd:element name="documentManagement">
            <xsd:complexType>
              <xsd:all>
                <xsd:element ref="ns2:IssueType"/>
                <xsd:element ref="ns2:LssnLrndDesc" minOccurs="0"/>
                <xsd:element ref="ns2:BUProfileDocumentType" minOccurs="0"/>
              </xsd:all>
            </xsd:complexType>
          </xsd:element>
        </xsd:sequence>
      </xsd:complexType>
    </xsd:element>
  </xsd:schema>
  <xsd:schema xmlns:xsd="http://www.w3.org/2001/XMLSchema" xmlns:dms="http://schemas.microsoft.com/office/2006/documentManagement/types" targetNamespace="e1a14482-afd4-4443-acf0-a8e2a74349c8" elementFormDefault="qualified">
    <xsd:import namespace="http://schemas.microsoft.com/office/2006/documentManagement/types"/>
    <xsd:element name="IssueType" ma:index="8" ma:displayName="Internal/External" ma:default="Internal - CGI Only" ma:format="RadioButtons" ma:internalName="IssueType">
      <xsd:simpleType>
        <xsd:restriction base="dms:Choice">
          <xsd:enumeration value="Internal - CGI Only"/>
          <xsd:enumeration value="External - CGI &amp; Client"/>
        </xsd:restriction>
      </xsd:simpleType>
    </xsd:element>
    <xsd:element name="LssnLrndDesc" ma:index="9" nillable="true" ma:displayName="Description" ma:internalName="LssnLrndDesc">
      <xsd:simpleType>
        <xsd:restriction base="dms:Note"/>
      </xsd:simpleType>
    </xsd:element>
    <xsd:element name="BUProfileDocumentType" ma:index="10" nillable="true" ma:displayName="Document type" ma:internalName="BUProfileDocumentType">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documentManagement>
    <IssueType xmlns="e1a14482-afd4-4443-acf0-a8e2a74349c8">Internal - CGI Only</IssueType>
    <BUProfileDocumentType xmlns="e1a14482-afd4-4443-acf0-a8e2a74349c8" xsi:nil="true"/>
    <LssnLrndDesc xmlns="e1a14482-afd4-4443-acf0-a8e2a74349c8"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1FC1E31-C076-4D20-ADE4-4C21C97BEC3F}"/>
</file>

<file path=customXml/itemProps2.xml><?xml version="1.0" encoding="utf-8"?>
<ds:datastoreItem xmlns:ds="http://schemas.openxmlformats.org/officeDocument/2006/customXml" ds:itemID="{C3753BF7-795C-4C72-B95E-822DB3D3368B}"/>
</file>

<file path=customXml/itemProps3.xml><?xml version="1.0" encoding="utf-8"?>
<ds:datastoreItem xmlns:ds="http://schemas.openxmlformats.org/officeDocument/2006/customXml" ds:itemID="{2E1E19E2-08B7-4071-A0F9-4F5817C84373}"/>
</file>

<file path=docProps/app.xml><?xml version="1.0" encoding="utf-8"?>
<Properties xmlns="http://schemas.openxmlformats.org/officeDocument/2006/extended-properties" xmlns:vt="http://schemas.openxmlformats.org/officeDocument/2006/docPropsVTypes">
  <Template/>
  <TotalTime>57128</TotalTime>
  <Words>18762</Words>
  <Application>Microsoft Office PowerPoint</Application>
  <PresentationFormat>On-screen Show (4:3)</PresentationFormat>
  <Paragraphs>3489</Paragraphs>
  <Slides>265</Slides>
  <Notes>203</Notes>
  <HiddenSlides>0</HiddenSlides>
  <MMClips>0</MMClips>
  <ScaleCrop>false</ScaleCrop>
  <HeadingPairs>
    <vt:vector size="4" baseType="variant">
      <vt:variant>
        <vt:lpstr>Theme</vt:lpstr>
      </vt:variant>
      <vt:variant>
        <vt:i4>47</vt:i4>
      </vt:variant>
      <vt:variant>
        <vt:lpstr>Slide Titles</vt:lpstr>
      </vt:variant>
      <vt:variant>
        <vt:i4>265</vt:i4>
      </vt:variant>
    </vt:vector>
  </HeadingPairs>
  <TitlesOfParts>
    <vt:vector size="312" baseType="lpstr">
      <vt:lpstr>1_CGI Federal</vt:lpstr>
      <vt:lpstr>2_CGI Federal</vt:lpstr>
      <vt:lpstr>3_CGI Federal</vt:lpstr>
      <vt:lpstr>4_CGI Federal</vt:lpstr>
      <vt:lpstr>5_CGI Federal</vt:lpstr>
      <vt:lpstr>27_CGI Federal</vt:lpstr>
      <vt:lpstr>6_CGI Federal</vt:lpstr>
      <vt:lpstr>7_CGI Federal</vt:lpstr>
      <vt:lpstr>8_CGI Federal</vt:lpstr>
      <vt:lpstr>9_CGI Federal</vt:lpstr>
      <vt:lpstr>10_CGI Federal</vt:lpstr>
      <vt:lpstr>11_CGI Federal</vt:lpstr>
      <vt:lpstr>12_CGI Federal</vt:lpstr>
      <vt:lpstr>13_CGI Federal</vt:lpstr>
      <vt:lpstr>14_CGI Federal</vt:lpstr>
      <vt:lpstr>15_CGI Federal</vt:lpstr>
      <vt:lpstr>16_CGI Federal</vt:lpstr>
      <vt:lpstr>17_CGI Federal</vt:lpstr>
      <vt:lpstr>18_CGI Federal</vt:lpstr>
      <vt:lpstr>19_CGI Federal</vt:lpstr>
      <vt:lpstr>20_CGI Federal</vt:lpstr>
      <vt:lpstr>21_CGI Federal</vt:lpstr>
      <vt:lpstr>22_CGI Federal</vt:lpstr>
      <vt:lpstr>23_CGI Federal</vt:lpstr>
      <vt:lpstr>24_CGI Federal</vt:lpstr>
      <vt:lpstr>25_CGI Federal</vt:lpstr>
      <vt:lpstr>26_CGI Federal</vt:lpstr>
      <vt:lpstr>28_CGI Federal</vt:lpstr>
      <vt:lpstr>29_CGI Federal</vt:lpstr>
      <vt:lpstr>30_CGI Federal</vt:lpstr>
      <vt:lpstr>31_CGI Federal</vt:lpstr>
      <vt:lpstr>32_CGI Federal</vt:lpstr>
      <vt:lpstr>33_CGI Federal</vt:lpstr>
      <vt:lpstr>34_CGI Federal</vt:lpstr>
      <vt:lpstr>35_CGI Federal</vt:lpstr>
      <vt:lpstr>36_CGI Federal</vt:lpstr>
      <vt:lpstr>37_CGI Federal</vt:lpstr>
      <vt:lpstr>38_CGI Federal</vt:lpstr>
      <vt:lpstr>39_CGI Federal</vt:lpstr>
      <vt:lpstr>40_CGI Federal</vt:lpstr>
      <vt:lpstr>41_CGI Federal</vt:lpstr>
      <vt:lpstr>42_CGI Federal</vt:lpstr>
      <vt:lpstr>43_CGI Federal</vt:lpstr>
      <vt:lpstr>44_CGI Federal</vt:lpstr>
      <vt:lpstr>45_CGI Federal</vt:lpstr>
      <vt:lpstr>46_CGI Federal</vt:lpstr>
      <vt:lpstr>47_CGI Federal</vt:lpstr>
      <vt:lpstr>Delinquency and Receivables  Management</vt:lpstr>
      <vt:lpstr>Welcome!</vt:lpstr>
      <vt:lpstr>Delinquency and Receivables  Management – Table of Contents</vt:lpstr>
      <vt:lpstr>Delinquency and Receivables Management Overview</vt:lpstr>
      <vt:lpstr>Delinquency and Receivables  Management – Table of Contents</vt:lpstr>
      <vt:lpstr>Overdue Charges </vt:lpstr>
      <vt:lpstr>Delinquency Management – Key Concepts</vt:lpstr>
      <vt:lpstr>Delinquency Management – Key Concepts</vt:lpstr>
      <vt:lpstr>Delinquency Management – Key Concepts</vt:lpstr>
      <vt:lpstr>Receivables Management – Key Concepts </vt:lpstr>
      <vt:lpstr>Receivables Management – Key Concepts</vt:lpstr>
      <vt:lpstr>Receivables Management – Key Concepts</vt:lpstr>
      <vt:lpstr>Receivables Management – Key Concepts</vt:lpstr>
      <vt:lpstr>Receivables Management – Key Concepts</vt:lpstr>
      <vt:lpstr>Outstanding Bills Query</vt:lpstr>
      <vt:lpstr>Delinquency and Receivables  Management – Table of Contents</vt:lpstr>
      <vt:lpstr>Outstanding Bills Query – Displayed Information</vt:lpstr>
      <vt:lpstr>Outstanding Bills Query – Process</vt:lpstr>
      <vt:lpstr>Outstanding Bills Query – Search Criteria</vt:lpstr>
      <vt:lpstr>Outstanding Bills Query – Search Criteria</vt:lpstr>
      <vt:lpstr>Outstanding Bills Query – Search Criteria</vt:lpstr>
      <vt:lpstr>Outstanding Bills Query – Additional Criteria</vt:lpstr>
      <vt:lpstr>Outstanding Bills Query  - Information Displayed</vt:lpstr>
      <vt:lpstr>Outstanding Bills Tab – Information Displayed</vt:lpstr>
      <vt:lpstr>Outstanding Bill Detail Tab – Information Displayed </vt:lpstr>
      <vt:lpstr>Outstanding Billing Document Line –  Information Displayed</vt:lpstr>
      <vt:lpstr>Exercise</vt:lpstr>
      <vt:lpstr>Overdue Charges</vt:lpstr>
      <vt:lpstr>Delinquency and Receivables  Management – Table of Contents</vt:lpstr>
      <vt:lpstr>Overdue Charges – Introduction</vt:lpstr>
      <vt:lpstr>Overdue Charges – Introduction</vt:lpstr>
      <vt:lpstr>Overdue Charges – Maintenance Tables</vt:lpstr>
      <vt:lpstr>Overdue Charges – Maintenance Tables</vt:lpstr>
      <vt:lpstr>Overdue Charges – IP&amp;A Codes</vt:lpstr>
      <vt:lpstr> Interest Type Maintenance Table</vt:lpstr>
      <vt:lpstr> Penalty Type Maintenance Table</vt:lpstr>
      <vt:lpstr> Administrative Charge Type Maintenance Table</vt:lpstr>
      <vt:lpstr>Overdue Charges – BD Header</vt:lpstr>
      <vt:lpstr>Overdue Charges – BD Accounting Line</vt:lpstr>
      <vt:lpstr>Overdue Charges – Interest for R6</vt:lpstr>
      <vt:lpstr>Overdue Charges – Interest for Outlease</vt:lpstr>
      <vt:lpstr>Overdue Charges – Penalty for R6</vt:lpstr>
      <vt:lpstr>Overdue Charges – Penalty for Outlease</vt:lpstr>
      <vt:lpstr>Overdue Charges – Administrative for R6 </vt:lpstr>
      <vt:lpstr>Overdue Charges – Administrative for Outlease</vt:lpstr>
      <vt:lpstr>Combined Overdue Charges Example – Interest, Penalty, &amp; Admin for R6</vt:lpstr>
      <vt:lpstr>Combined Overdue Charges Example – Interest, Penalty, &amp; Admin for Outlease</vt:lpstr>
      <vt:lpstr>Overdue Charges Generation Process (AROVERDUE)</vt:lpstr>
      <vt:lpstr>AROVERDUE – Simple Parameters</vt:lpstr>
      <vt:lpstr>AROVERDUE – Complex Parameters</vt:lpstr>
      <vt:lpstr>AROVERDUE Header Updates</vt:lpstr>
      <vt:lpstr>Billing Document Updates – Accounting Line</vt:lpstr>
      <vt:lpstr>Debt Account Updates – Accounting Line</vt:lpstr>
      <vt:lpstr>IP&amp;A Charge Lines – Billing and Debt Account Documents</vt:lpstr>
      <vt:lpstr>IP&amp;A Charge Lines – Billing and Debt Account Documents</vt:lpstr>
      <vt:lpstr>Charge Line – History </vt:lpstr>
      <vt:lpstr>Charge Line – History Detail</vt:lpstr>
      <vt:lpstr>IP&amp;A Charge Lines – Cash Receipt Documents</vt:lpstr>
      <vt:lpstr>IP&amp;A Charge Lines – BD Updates based on  CR Liquidation</vt:lpstr>
      <vt:lpstr>Exercise</vt:lpstr>
      <vt:lpstr>Statement Level Dunning</vt:lpstr>
      <vt:lpstr>Delinquency and Receivables  Management – Table of Contents</vt:lpstr>
      <vt:lpstr>Dunning Functionality – Overview</vt:lpstr>
      <vt:lpstr>Dunning Functionality –  General System Options Maintenance Table</vt:lpstr>
      <vt:lpstr>Dunning Functionality –  AR Options Maintenance Table </vt:lpstr>
      <vt:lpstr>Dunning Functionality – Selection of Records</vt:lpstr>
      <vt:lpstr>Dunning Functionality–  Text Code Maintenance Table</vt:lpstr>
      <vt:lpstr>Dunning Notice Generation Process - ARDUNNING</vt:lpstr>
      <vt:lpstr>ARDUNNING Batch Process –  Instances for Non-Federal Customers</vt:lpstr>
      <vt:lpstr>ARDUNNING Batch Process –  Instances for Non-Federal Customers</vt:lpstr>
      <vt:lpstr>ARDUNNING Batch Process –  The Notice of Payment Due Report </vt:lpstr>
      <vt:lpstr>ARDUNNING Batch Process –  Dunning Notice – Page 1 Example</vt:lpstr>
      <vt:lpstr>ARDUNNING Batch Process –  Dunning Notice – Page 2 Example</vt:lpstr>
      <vt:lpstr>Billing Document and Statement Impact</vt:lpstr>
      <vt:lpstr>Billing Document and Statement Impact</vt:lpstr>
      <vt:lpstr>Billing Document and Statement Impact</vt:lpstr>
      <vt:lpstr>Billing Document and Statement Impact</vt:lpstr>
      <vt:lpstr>Non-IPAC Write-Offs</vt:lpstr>
      <vt:lpstr>Delinquency and Receivables  Management – Table of Contents</vt:lpstr>
      <vt:lpstr>Non-IPAC Write-Offs – Overview</vt:lpstr>
      <vt:lpstr>Non-IPAC Write-Offs – Overview</vt:lpstr>
      <vt:lpstr>Non-IPAC Write-Offs – Manual Generation</vt:lpstr>
      <vt:lpstr>Non-IPAC Write-Offs – CR Document Types </vt:lpstr>
      <vt:lpstr>Non-IPAC Write-Offs – Cash Receipt with Line Type of Write-Off</vt:lpstr>
      <vt:lpstr>Non-IPAC Write-Offs – CR Accounting Line</vt:lpstr>
      <vt:lpstr>Non-IPAC Write-Offs– CR Accounting Line</vt:lpstr>
      <vt:lpstr>Non-IPAC Write-Offs  - Region 6/7 Required Approvals Federal Write-Off Thresholds</vt:lpstr>
      <vt:lpstr>Non-IPAC Write-Offs - Region 6/7 Required Approvals Non-Federal Write-Off Thresholds</vt:lpstr>
      <vt:lpstr>Non-IPAC Write-Offs – BD Updates</vt:lpstr>
      <vt:lpstr>Non-IPAC Write Offs - Agreement Updates  PCAS Agreement Query Header</vt:lpstr>
      <vt:lpstr>Non-IPAC Write Offs - Agreement Updates PCAS Agreement Query Line – Write Offs</vt:lpstr>
      <vt:lpstr>Exercise</vt:lpstr>
      <vt:lpstr>Non-IPAC Correspondence and Disputes</vt:lpstr>
      <vt:lpstr>Delinquency and Receivables  Management – Table of Contents</vt:lpstr>
      <vt:lpstr>Correspondence – Overview</vt:lpstr>
      <vt:lpstr>Correspondence – Overview</vt:lpstr>
      <vt:lpstr>Document Correspondence</vt:lpstr>
      <vt:lpstr>Document Correspondence Process</vt:lpstr>
      <vt:lpstr>Document Correspondence </vt:lpstr>
      <vt:lpstr>Document Correspondence – Contact Person Section</vt:lpstr>
      <vt:lpstr>Document Correspondence – Agency Contact Section</vt:lpstr>
      <vt:lpstr>Document Correspondence – Agency Contact Section</vt:lpstr>
      <vt:lpstr>Document Correspondence </vt:lpstr>
      <vt:lpstr>Document Correspondence</vt:lpstr>
      <vt:lpstr>Statement Correspondence</vt:lpstr>
      <vt:lpstr>Statement Correspondence Process</vt:lpstr>
      <vt:lpstr>Statement Correspondence</vt:lpstr>
      <vt:lpstr>Statement Correspondence</vt:lpstr>
      <vt:lpstr>Account Correspondence </vt:lpstr>
      <vt:lpstr>Account Correspondence Process</vt:lpstr>
      <vt:lpstr>Account Correspondence </vt:lpstr>
      <vt:lpstr>Account Correspondence</vt:lpstr>
      <vt:lpstr>Account Correspondence</vt:lpstr>
      <vt:lpstr>Account Correspondence </vt:lpstr>
      <vt:lpstr>Account Correspondence</vt:lpstr>
      <vt:lpstr>Non-IPAC Disputes</vt:lpstr>
      <vt:lpstr>Non-IPAC Disputes Lifecycle</vt:lpstr>
      <vt:lpstr>Non-IPAC Disputes via VCSS</vt:lpstr>
      <vt:lpstr>Non-IPAC Disputes –  Disputed Billings Workflow Notification Task</vt:lpstr>
      <vt:lpstr>Non-IPAC Disputes –  Disputed Billings Workflow Notification Task</vt:lpstr>
      <vt:lpstr>Non-IPAC Disputes –  Disputed Billings Workflow Notification Task </vt:lpstr>
      <vt:lpstr>Non-IPAC Disputes –  Disputed Billings Workflow Notification Task </vt:lpstr>
      <vt:lpstr>Non-IPAC Disputes –  Dispute Statuses</vt:lpstr>
      <vt:lpstr>Non-IPAC Disputes –  Disputed Billings Query – Key Attributes</vt:lpstr>
      <vt:lpstr>Non-IPAC Disputes –  Disputed Billings Query – Research Existing Disputes</vt:lpstr>
      <vt:lpstr>Non-IPAC Disputes –  Disputed Billings Query – Research Existing Disputes </vt:lpstr>
      <vt:lpstr>Non-IPAC Disputes –  Disputed Billings Query – Research Existing Disputes</vt:lpstr>
      <vt:lpstr>Non-IPAC Disputes –  Disputed Billings Query – Record Dispute Button</vt:lpstr>
      <vt:lpstr>Non-IPAC Disputes –  Disputed Billings Query – Record Dispute Button</vt:lpstr>
      <vt:lpstr>Non-IPAC Disputes –  Disputed Billings Query – Remove Dispute Button</vt:lpstr>
      <vt:lpstr>Non-IPAC Disputes –  Disputed Billings Query – Creating New Disputes</vt:lpstr>
      <vt:lpstr>Non-IPAC Disputes –  Disputed Billings Query – Creating New Disputes</vt:lpstr>
      <vt:lpstr>Non-IPAC Disputes –  Disputed Billings Query – Creating New Disputes </vt:lpstr>
      <vt:lpstr>Non-IPAC Disputes –  Disputed Billings Query – Creating New Disputes </vt:lpstr>
      <vt:lpstr>Non-IPAC Disputes –  Disputed Billings Query – Creating New Disputes </vt:lpstr>
      <vt:lpstr>Non-IPAC Disputes –  Dispute Correspondence</vt:lpstr>
      <vt:lpstr>IPAC Chargebacks and  Customer Generated Exceptions</vt:lpstr>
      <vt:lpstr>Delinquency and Receivables  Management – Table of Contents</vt:lpstr>
      <vt:lpstr>IPAC Chargebacks – Overview</vt:lpstr>
      <vt:lpstr>IPAC Chargebacks – Overview</vt:lpstr>
      <vt:lpstr>IPAC Chargebacks – Collection Adjustments</vt:lpstr>
      <vt:lpstr>IPAC Chargebacks – Collection Adjustments</vt:lpstr>
      <vt:lpstr>IPAC Chargebacks – Collection Adjustments</vt:lpstr>
      <vt:lpstr>IPAC Chargebacks – Collection Adjustments</vt:lpstr>
      <vt:lpstr>IPAC Chargebacks – Collection Adjustments</vt:lpstr>
      <vt:lpstr>IPAC Chargebacks – Collection Adjustments</vt:lpstr>
      <vt:lpstr>IPAC Chargebacks – Payment Adjustments</vt:lpstr>
      <vt:lpstr>IPAC Chargebacks – Payment Adjustments</vt:lpstr>
      <vt:lpstr>IPAC Chargebacks – Payment Adjustments</vt:lpstr>
      <vt:lpstr>IPAC Chargebacks – Payment Adjustments</vt:lpstr>
      <vt:lpstr>Customer Generated Exceptions</vt:lpstr>
      <vt:lpstr>Customer Generated Exceptions</vt:lpstr>
      <vt:lpstr>Customer Generated Exceptions –  Itemized Payment (Pull Payment)</vt:lpstr>
      <vt:lpstr>Customer Generated Exceptions – Cash Receipt</vt:lpstr>
      <vt:lpstr>PCAS Customer Novation</vt:lpstr>
      <vt:lpstr>Delinquency and Receivables  Management – Table of Contents</vt:lpstr>
      <vt:lpstr>PCAS Customer Novation - Overview</vt:lpstr>
      <vt:lpstr>How to Novate an Agreement</vt:lpstr>
      <vt:lpstr>How to Novate an Agreement - Outlease</vt:lpstr>
      <vt:lpstr>Agreement Query Novation Updates</vt:lpstr>
      <vt:lpstr>PCAS Customer Novation Batch Process (PCASAGRNOV)</vt:lpstr>
      <vt:lpstr>PCAS Customer Novation Batch Process </vt:lpstr>
      <vt:lpstr>Exercise</vt:lpstr>
      <vt:lpstr>PCAS Unfilled Customer Order Reversal</vt:lpstr>
      <vt:lpstr>Delinquency and Receivables  Management – Table of Contents</vt:lpstr>
      <vt:lpstr>PCAS Annual Close Unfilled Customer Order Reversal</vt:lpstr>
      <vt:lpstr>PCAS UFCO Reversal Transaction Processing -Reduction</vt:lpstr>
      <vt:lpstr>PCAS UFCO Reversal – Spending Based Agreement Entity Updates – Before ACCSTORRVS</vt:lpstr>
      <vt:lpstr>PCAS UFCO Reversal – Spending Based Agreement Entity Updates – After ACCSTORRVS</vt:lpstr>
      <vt:lpstr>PCAS UFCO Reversal – Flat Rate Agreement Entity Updates – Before ACCSTORRVS</vt:lpstr>
      <vt:lpstr>PCAS UFCO Reversal – Flat Rate Agreement Entity Updates – After ACCSTORRVS</vt:lpstr>
      <vt:lpstr>PowerPoint Presentation</vt:lpstr>
      <vt:lpstr>PCAS UFCO Reversal –  How to Review and Approve Refunds of Unused Advances</vt:lpstr>
      <vt:lpstr>PCAS UFCO Reversal –  How to Review and Approve Refunds of Unused Advances</vt:lpstr>
      <vt:lpstr>PCAS UFCO Reversal –  How to Review and Approve Refunds of Unused Advances</vt:lpstr>
      <vt:lpstr>PCAS UFCO Reversal –  How to Review and Approve Refunds of Unused Advances</vt:lpstr>
      <vt:lpstr>PCAS UFCO Reversal –  How to Review and Approve Refunds of Unused Advances</vt:lpstr>
      <vt:lpstr>Agreement Entity Updates –  Before UFCO – Refund</vt:lpstr>
      <vt:lpstr>Agreement Entity –  After UFCO – Refund</vt:lpstr>
      <vt:lpstr>Exercise</vt:lpstr>
      <vt:lpstr>Treasury Referral</vt:lpstr>
      <vt:lpstr>Delinquency and Receivables  Management – Table of Contents</vt:lpstr>
      <vt:lpstr>Treasury Referral – Overview</vt:lpstr>
      <vt:lpstr>Treasury Referral – Overview</vt:lpstr>
      <vt:lpstr>Treasury Referral – Overview</vt:lpstr>
      <vt:lpstr>Referral Lifecycle</vt:lpstr>
      <vt:lpstr>Referral Submission</vt:lpstr>
      <vt:lpstr>Referral Submission –  Automated Referral Selection - ARREFSEL</vt:lpstr>
      <vt:lpstr>Referral Submission –  Automated Referral Selection - ARREFSEL</vt:lpstr>
      <vt:lpstr>Referral Submission – Referral Selection for Region 6</vt:lpstr>
      <vt:lpstr>Referral Submission – Referral Selection for Region 7</vt:lpstr>
      <vt:lpstr>Referral Submission –  Automated Referral Selection – ARREFSEL</vt:lpstr>
      <vt:lpstr>Referral Submission – Manual Creation</vt:lpstr>
      <vt:lpstr>Referral Submission – Manual Creation</vt:lpstr>
      <vt:lpstr>Referral Submission – Manual Creation</vt:lpstr>
      <vt:lpstr>Referral Submission – Manual Creation</vt:lpstr>
      <vt:lpstr>Referral Submission – Pre-Approval Review</vt:lpstr>
      <vt:lpstr>Referral Submission – Pre-Approval Review (cont.)</vt:lpstr>
      <vt:lpstr>Referral Submission – Pre-Approval Review (cont.)</vt:lpstr>
      <vt:lpstr>Referral Submission – Approving Referral</vt:lpstr>
      <vt:lpstr>Referral Submission – Approving Referral (cont.)</vt:lpstr>
      <vt:lpstr>Referral Generation and Cross-Servicing Extract </vt:lpstr>
      <vt:lpstr>Referral and External Offset Error </vt:lpstr>
      <vt:lpstr>ARTREOERR – Error Resolution</vt:lpstr>
      <vt:lpstr>ARTREOERR – Error Resolution (cont.)</vt:lpstr>
      <vt:lpstr>Referral Lifecycle</vt:lpstr>
      <vt:lpstr>Treasury Collection Lifecycle</vt:lpstr>
      <vt:lpstr>Treasury Collection Lifecycle</vt:lpstr>
      <vt:lpstr>Delinquency Management – Treasury Collection</vt:lpstr>
      <vt:lpstr>Delinquency Management – Treasury Collection</vt:lpstr>
      <vt:lpstr>Delinquency Management – Treasury Collection</vt:lpstr>
      <vt:lpstr>Delinquency Management – Treasury Collection</vt:lpstr>
      <vt:lpstr>Delinquency Management – Treasury Collection</vt:lpstr>
      <vt:lpstr>Delinquency Management – Treasury Collection</vt:lpstr>
      <vt:lpstr>Delinquency Management – Treasury Collection</vt:lpstr>
      <vt:lpstr>Delinquency Management – Treasury Collection</vt:lpstr>
      <vt:lpstr>Delinquency Management – Treasury Collection</vt:lpstr>
      <vt:lpstr>Delinquency Management – Treasury Collection</vt:lpstr>
      <vt:lpstr>Delinquency Management – Treasury Collection</vt:lpstr>
      <vt:lpstr>Delinquency Management – Treasury Collection</vt:lpstr>
      <vt:lpstr>Delinquency Management – Treasury Collection</vt:lpstr>
      <vt:lpstr>Delinquency Management – Treasury Collection</vt:lpstr>
      <vt:lpstr>Delinquency Management – Treasury Collection</vt:lpstr>
      <vt:lpstr>Treasury Collection Lifecycle –  Direct Payment from Debtor after Referral </vt:lpstr>
      <vt:lpstr>Treasury Collection Lifecycle –  Direct Payment from Debtor after Referral </vt:lpstr>
      <vt:lpstr>Treasury Collection Lifecycle –  Direct Payment from Debtor after Referral </vt:lpstr>
      <vt:lpstr>Exercise</vt:lpstr>
      <vt:lpstr>Treasury Report on Receivables (TROR) </vt:lpstr>
      <vt:lpstr>Delinquency and Receivables  Management – Table of Contents</vt:lpstr>
      <vt:lpstr>Allowance for Loss – Overview</vt:lpstr>
      <vt:lpstr>Region 6 Phase 3 Business Lines Document Types for Allowance for Loss</vt:lpstr>
      <vt:lpstr>Region 7 Phase 3 Business Lines Document Types for Allowance for Loss</vt:lpstr>
      <vt:lpstr>Allowance for Loss Selection Criteria Maintenance Table</vt:lpstr>
      <vt:lpstr>Allowance for Loss (ARALLOWLOS) Batch Process</vt:lpstr>
      <vt:lpstr>Allowance for Loss (ARALLOWLOS) Batch Process</vt:lpstr>
      <vt:lpstr>Allowance for Loss (ARALLOWLOS) Batch Process</vt:lpstr>
      <vt:lpstr>Allowance for Loss (ARALLOWLOS) Batch Process</vt:lpstr>
      <vt:lpstr>Allowance for Loss Generated SVs</vt:lpstr>
      <vt:lpstr>Allowance for Loss (ARALLOWLOS) Batch Process</vt:lpstr>
      <vt:lpstr>Allowance for Loss (ARALLOWLOS) Batch Process</vt:lpstr>
      <vt:lpstr>Treasury Report on Receivables ( </vt:lpstr>
      <vt:lpstr>Delinquency and Receivables  Management – Table of Contents</vt:lpstr>
      <vt:lpstr>Treasury Report on Receivables (TROR)</vt:lpstr>
      <vt:lpstr>Treasury Report on Receivables - Overview</vt:lpstr>
      <vt:lpstr>Pegasys TROR Process</vt:lpstr>
      <vt:lpstr>Capture Transactions</vt:lpstr>
      <vt:lpstr>Execute the TROR Data Extract Process</vt:lpstr>
      <vt:lpstr>ERTROR Batch Job – Simple Parameters</vt:lpstr>
      <vt:lpstr>Treasury Report on Receivables Query</vt:lpstr>
      <vt:lpstr>Treasury Report on Receivables Query –  Agency/Bureau View</vt:lpstr>
      <vt:lpstr>Treasury Report on Receivables Query –  Line-Item Drill Down</vt:lpstr>
      <vt:lpstr>Treasury Report on Receivables Query –  Line-Item Drill Down</vt:lpstr>
      <vt:lpstr>Treasury Report on Receivables Query –  Line-Item Drill Down</vt:lpstr>
      <vt:lpstr>Treasury Report on Receivables Query –  Line-Item Drill Down</vt:lpstr>
      <vt:lpstr>Treasury Report on Receivables Query –  Line-Item Drill Down</vt:lpstr>
      <vt:lpstr>TROR – Adjustments and Footnotes</vt:lpstr>
      <vt:lpstr>TROR – Adjustments and Footnotes</vt:lpstr>
      <vt:lpstr>TROR – Adjustments and Footnotes</vt:lpstr>
      <vt:lpstr>Generate and Submit Report</vt:lpstr>
      <vt:lpstr>Generate the TROR</vt:lpstr>
      <vt:lpstr>Generate the TROR</vt:lpstr>
      <vt:lpstr>Generate the TROR</vt:lpstr>
      <vt:lpstr>Generate the TROR</vt:lpstr>
      <vt:lpstr>View the TROR</vt:lpstr>
      <vt:lpstr>Questions</vt:lpstr>
    </vt:vector>
  </TitlesOfParts>
  <Company>Last Flight Out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Delinquency and Receivables  Management</dc:title>
  <dc:creator>User</dc:creator>
  <cp:lastModifiedBy>Reid, Jonathan </cp:lastModifiedBy>
  <cp:revision>3349</cp:revision>
  <cp:lastPrinted>2013-02-08T23:36:13Z</cp:lastPrinted>
  <dcterms:created xsi:type="dcterms:W3CDTF">2004-04-30T16:33:22Z</dcterms:created>
  <dcterms:modified xsi:type="dcterms:W3CDTF">2016-01-08T12:58:52Z</dcterms:modified>
  <cp:contentType>Document</cp:contentTyp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endEmail">
    <vt:lpwstr>No</vt:lpwstr>
  </property>
  <property fmtid="{D5CDD505-2E9C-101B-9397-08002B2CF9AE}" pid="3" name="MailTo">
    <vt:lpwstr/>
  </property>
  <property fmtid="{D5CDD505-2E9C-101B-9397-08002B2CF9AE}" pid="4" name="Body/Comments">
    <vt:lpwstr/>
  </property>
  <property fmtid="{D5CDD505-2E9C-101B-9397-08002B2CF9AE}" pid="5" name="Abstract">
    <vt:lpwstr/>
  </property>
  <property fmtid="{D5CDD505-2E9C-101B-9397-08002B2CF9AE}" pid="6" name="Author0">
    <vt:lpwstr>46</vt:lpwstr>
  </property>
  <property fmtid="{D5CDD505-2E9C-101B-9397-08002B2CF9AE}" pid="7" name="Date">
    <vt:lpwstr>2010-10-22T00:00:00Z</vt:lpwstr>
  </property>
  <property fmtid="{D5CDD505-2E9C-101B-9397-08002B2CF9AE}" pid="8" name="Team">
    <vt:lpwstr>New Initiatives</vt:lpwstr>
  </property>
  <property fmtid="{D5CDD505-2E9C-101B-9397-08002B2CF9AE}" pid="9" name="MailCC">
    <vt:lpwstr/>
  </property>
  <property fmtid="{D5CDD505-2E9C-101B-9397-08002B2CF9AE}" pid="10" name="ContentTypeId">
    <vt:lpwstr>0x0101009D33FEF41A482148ABA86B8C10A4EF01</vt:lpwstr>
  </property>
  <property fmtid="{D5CDD505-2E9C-101B-9397-08002B2CF9AE}" pid="11" name="_NewReviewCycle">
    <vt:lpwstr/>
  </property>
</Properties>
</file>